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tiff" ContentType="image/tif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8" r:id="rId2"/>
    <p:sldId id="259" r:id="rId3"/>
    <p:sldId id="260" r:id="rId4"/>
    <p:sldId id="296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9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305" r:id="rId27"/>
    <p:sldId id="306" r:id="rId28"/>
    <p:sldId id="312" r:id="rId29"/>
    <p:sldId id="282" r:id="rId30"/>
    <p:sldId id="283" r:id="rId31"/>
    <p:sldId id="311" r:id="rId32"/>
    <p:sldId id="284" r:id="rId33"/>
    <p:sldId id="285" r:id="rId34"/>
    <p:sldId id="313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8" r:id="rId44"/>
    <p:sldId id="295" r:id="rId45"/>
    <p:sldId id="301" r:id="rId46"/>
    <p:sldId id="304" r:id="rId47"/>
    <p:sldId id="300" r:id="rId4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phie Zoltanski" initials="SJZ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3D6D"/>
    <a:srgbClr val="B9E0F7"/>
    <a:srgbClr val="7AA9D4"/>
    <a:srgbClr val="84AFD6"/>
    <a:srgbClr val="73A4D1"/>
    <a:srgbClr val="70A9D4"/>
    <a:srgbClr val="102D76"/>
    <a:srgbClr val="0E368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5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161" cy="465140"/>
          </a:xfrm>
          <a:prstGeom prst="rect">
            <a:avLst/>
          </a:prstGeom>
        </p:spPr>
        <p:txBody>
          <a:bodyPr vert="horz" lIns="92219" tIns="46110" rIns="92219" bIns="461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34" y="1"/>
            <a:ext cx="3038161" cy="465140"/>
          </a:xfrm>
          <a:prstGeom prst="rect">
            <a:avLst/>
          </a:prstGeom>
        </p:spPr>
        <p:txBody>
          <a:bodyPr vert="horz" lIns="92219" tIns="46110" rIns="92219" bIns="46110" rtlCol="0"/>
          <a:lstStyle>
            <a:lvl1pPr algn="r">
              <a:defRPr sz="1200"/>
            </a:lvl1pPr>
          </a:lstStyle>
          <a:p>
            <a:fld id="{45A64F79-9B4E-48AF-90C3-1353655B8E6D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62"/>
            <a:ext cx="3038161" cy="465140"/>
          </a:xfrm>
          <a:prstGeom prst="rect">
            <a:avLst/>
          </a:prstGeom>
        </p:spPr>
        <p:txBody>
          <a:bodyPr vert="horz" lIns="92219" tIns="46110" rIns="92219" bIns="461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34" y="8829662"/>
            <a:ext cx="3038161" cy="465140"/>
          </a:xfrm>
          <a:prstGeom prst="rect">
            <a:avLst/>
          </a:prstGeom>
        </p:spPr>
        <p:txBody>
          <a:bodyPr vert="horz" lIns="92219" tIns="46110" rIns="92219" bIns="46110" rtlCol="0" anchor="b"/>
          <a:lstStyle>
            <a:lvl1pPr algn="r">
              <a:defRPr sz="1200"/>
            </a:lvl1pPr>
          </a:lstStyle>
          <a:p>
            <a:fld id="{A730BFBF-3552-42C8-BF71-DEA09FC7DA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9" tIns="46585" rIns="93169" bIns="4658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7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9" tIns="46585" rIns="93169" bIns="4658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9" tIns="46585" rIns="93169" bIns="46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9" tIns="46585" rIns="93169" bIns="4658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7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9" tIns="46585" rIns="93169" bIns="4658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E55E67-B0B1-4BFA-8F71-4DE67AAE2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EB8697-250D-4B26-BD13-58B8848B659C}" type="slidenum">
              <a:rPr lang="en-US" smtClean="0">
                <a:latin typeface="Arial" pitchFamily="34" charset="0"/>
              </a:rPr>
              <a:pPr/>
              <a:t>1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83FBED7-DC26-47ED-B62D-0ED8423B4C6A}" type="slidenum">
              <a:rPr lang="en-US" smtClean="0">
                <a:latin typeface="Arial" pitchFamily="34" charset="0"/>
              </a:rPr>
              <a:pPr/>
              <a:t>22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379606-F02D-456A-9EB9-7FA8006E089B}" type="slidenum">
              <a:rPr lang="en-US" smtClean="0">
                <a:latin typeface="Arial" pitchFamily="34" charset="0"/>
              </a:rPr>
              <a:pPr/>
              <a:t>44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379606-F02D-456A-9EB9-7FA8006E089B}" type="slidenum">
              <a:rPr lang="en-US" smtClean="0">
                <a:latin typeface="Arial" pitchFamily="34" charset="0"/>
              </a:rPr>
              <a:pPr/>
              <a:t>45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B2D1A1-C40A-43C8-9980-CED93DD093B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AE3DEE-4FEE-4CF1-A55D-DC8B9CBE2E84}" type="slidenum">
              <a:rPr lang="en-US" smtClean="0">
                <a:latin typeface="Arial" pitchFamily="34" charset="0"/>
              </a:rPr>
              <a:pPr/>
              <a:t>2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783C1-21DE-40A7-A8BD-9C0079AA35FB}" type="slidenum">
              <a:rPr lang="en-US" smtClean="0">
                <a:latin typeface="Arial" pitchFamily="34" charset="0"/>
              </a:rPr>
              <a:pPr/>
              <a:t>3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783C1-21DE-40A7-A8BD-9C0079AA35FB}" type="slidenum">
              <a:rPr lang="en-US" smtClean="0">
                <a:latin typeface="Arial" pitchFamily="34" charset="0"/>
              </a:rPr>
              <a:pPr/>
              <a:t>7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783C1-21DE-40A7-A8BD-9C0079AA35FB}" type="slidenum">
              <a:rPr lang="en-US" smtClean="0">
                <a:latin typeface="Arial" pitchFamily="34" charset="0"/>
              </a:rPr>
              <a:pPr/>
              <a:t>8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783C1-21DE-40A7-A8BD-9C0079AA35FB}" type="slidenum">
              <a:rPr lang="en-US" smtClean="0">
                <a:latin typeface="Arial" pitchFamily="34" charset="0"/>
              </a:rPr>
              <a:pPr/>
              <a:t>9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783C1-21DE-40A7-A8BD-9C0079AA35FB}" type="slidenum">
              <a:rPr lang="en-US" smtClean="0">
                <a:latin typeface="Arial" pitchFamily="34" charset="0"/>
              </a:rPr>
              <a:pPr/>
              <a:t>10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541B14A-B50A-4380-8018-4283DEBCC790}" type="slidenum">
              <a:rPr lang="en-US" smtClean="0">
                <a:latin typeface="Arial" pitchFamily="34" charset="0"/>
              </a:rPr>
              <a:pPr/>
              <a:t>17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CE0753-B2AA-47B8-AC45-E1E373EBBC6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3124200"/>
            <a:ext cx="9144000" cy="3733800"/>
          </a:xfrm>
          <a:prstGeom prst="rect">
            <a:avLst/>
          </a:prstGeom>
          <a:solidFill>
            <a:srgbClr val="B9E0F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" name="Picture 10" descr="HRLogo2006 [Converted] [Converted]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219200"/>
            <a:ext cx="9144000" cy="1470025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86200"/>
            <a:ext cx="7620000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113D6D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B6487-E471-480E-A0AB-126DB6172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609600"/>
            <a:ext cx="207645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609600"/>
            <a:ext cx="607695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AAF38-EC92-4F5D-952B-D4B7F92EA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127B4-E7B7-4875-B04E-2B152FF55C87}" type="datetime1">
              <a:rPr lang="en-US"/>
              <a:pPr>
                <a:defRPr/>
              </a:pPr>
              <a:t>11/30/2011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F483B-4915-4FF5-93D4-86F9238506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C111B-DB6E-4BB3-A811-324D4C2E5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15809-AFA9-46D3-ADDB-0252FC99E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C4DE8-876E-4828-8FEA-FAD088E7A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BBD3E-18C0-4E13-BE82-F530E61F3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4F4CF-8656-4FA9-85FC-CF42C8897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B95E7-67AB-4DBF-A316-20C3BB2F1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DF534-2441-4142-93CC-1031E8C67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50559-0E64-45EC-A51C-F319BFCDE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B9E0F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09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 smtClean="0">
                <a:solidFill>
                  <a:srgbClr val="113D6D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1/16/2007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17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 smtClean="0">
                <a:solidFill>
                  <a:srgbClr val="113D6D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solidFill>
                  <a:srgbClr val="113D6D"/>
                </a:solidFill>
                <a:latin typeface="+mn-lt"/>
              </a:defRPr>
            </a:lvl1pPr>
          </a:lstStyle>
          <a:p>
            <a:pPr>
              <a:defRPr/>
            </a:pPr>
            <a:fld id="{1DEC20A1-D410-41B5-B808-2AA5C5A1BC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" name="Picture 8" descr="HRLogo2006 [Converted] [Converted]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13D6D"/>
          </a:solidFill>
          <a:latin typeface="+mn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13D6D"/>
          </a:solidFill>
          <a:latin typeface="Helvetic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13D6D"/>
          </a:solidFill>
          <a:latin typeface="Helvetic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13D6D"/>
          </a:solidFill>
          <a:latin typeface="Helvetic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13D6D"/>
          </a:solidFill>
          <a:latin typeface="Helvetic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13D6D"/>
          </a:solidFill>
          <a:latin typeface="Helvetica-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13D6D"/>
          </a:solidFill>
          <a:latin typeface="Helvetica-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13D6D"/>
          </a:solidFill>
          <a:latin typeface="Helvetica-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13D6D"/>
          </a:solidFill>
          <a:latin typeface="Helvetica-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AF7D3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AF7D3C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7AA9D4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7AA9D4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F7D3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F7D3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F7D3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F7D3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F7D3C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tif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 anchor="t"/>
          <a:lstStyle/>
          <a:p>
            <a:pPr eaLnBrk="1" hangingPunct="1"/>
            <a:r>
              <a:rPr lang="en-US" b="1" dirty="0" smtClean="0">
                <a:cs typeface="Arial" pitchFamily="34" charset="0"/>
              </a:rPr>
              <a:t>Benefits for 2012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9800" y="3886200"/>
            <a:ext cx="4953000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chemeClr val="accent3"/>
                </a:solidFill>
                <a:latin typeface="+mj-lt"/>
              </a:rPr>
              <a:t>Information Sessions</a:t>
            </a:r>
          </a:p>
          <a:p>
            <a:pPr algn="ctr">
              <a:defRPr/>
            </a:pPr>
            <a:r>
              <a:rPr lang="en-US" sz="4000" b="1" dirty="0">
                <a:solidFill>
                  <a:schemeClr val="accent3"/>
                </a:solidFill>
                <a:latin typeface="+mj-lt"/>
              </a:rPr>
              <a:t>Fall </a:t>
            </a:r>
            <a:r>
              <a:rPr lang="en-US" sz="4000" b="1" dirty="0" smtClean="0">
                <a:solidFill>
                  <a:schemeClr val="accent3"/>
                </a:solidFill>
                <a:latin typeface="+mj-lt"/>
              </a:rPr>
              <a:t>2011</a:t>
            </a:r>
            <a:endParaRPr lang="en-US" sz="4000" b="1" dirty="0">
              <a:solidFill>
                <a:schemeClr val="accent3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685800"/>
            <a:ext cx="8229600" cy="914400"/>
          </a:xfrm>
        </p:spPr>
        <p:txBody>
          <a:bodyPr anchor="t"/>
          <a:lstStyle/>
          <a:p>
            <a:pPr eaLnBrk="1" hangingPunct="1"/>
            <a:r>
              <a:rPr lang="en-US" sz="3600" dirty="0" smtClean="0">
                <a:cs typeface="Arial" pitchFamily="34" charset="0"/>
              </a:rPr>
              <a:t>Domestic Partner Credit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Officer participating in the health care plan with same-sex domestic partner coverage receives $1,000 annual credit </a:t>
            </a:r>
          </a:p>
          <a:p>
            <a:pPr eaLnBrk="1" hangingPunct="1"/>
            <a:r>
              <a:rPr lang="en-US" sz="2400" dirty="0" smtClean="0"/>
              <a:t>One benefit per family</a:t>
            </a:r>
          </a:p>
          <a:p>
            <a:pPr eaLnBrk="1" hangingPunct="1"/>
            <a:r>
              <a:rPr lang="en-US" sz="2400" dirty="0" smtClean="0"/>
              <a:t>Help to offset tax burden resulting from after-tax health care contributions and imputed income </a:t>
            </a:r>
          </a:p>
          <a:p>
            <a:pPr eaLnBrk="1" hangingPunct="1"/>
            <a:r>
              <a:rPr lang="en-US" sz="2400" dirty="0" smtClean="0"/>
              <a:t>$1,000 is taxable income (provided in paycheck)</a:t>
            </a:r>
          </a:p>
          <a:p>
            <a:pPr lvl="1" eaLnBrk="1" hangingPunct="1">
              <a:buNone/>
            </a:pPr>
            <a:endParaRPr lang="en-US" sz="20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10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Health Care Plans for 2012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 health care strategy for the longer term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F7D3C"/>
              </a:buClr>
              <a:buSzTx/>
              <a:buFontTx/>
              <a:buChar char="•"/>
              <a:tabLst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Phase out high-cost, tax inefficient plans, and the plans with low enrollment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000" kern="0" dirty="0" smtClean="0">
                <a:solidFill>
                  <a:srgbClr val="333333"/>
                </a:solidFill>
                <a:latin typeface="+mn-lt"/>
              </a:rPr>
              <a:t>Phase out POS 100 by 2018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000" kern="0" dirty="0" smtClean="0">
                <a:solidFill>
                  <a:srgbClr val="333333"/>
                </a:solidFill>
                <a:latin typeface="+mn-lt"/>
              </a:rPr>
              <a:t>Eliminate CIGNA Indemnity plan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000" kern="0" dirty="0" smtClean="0">
                <a:solidFill>
                  <a:srgbClr val="333333"/>
                </a:solidFill>
                <a:latin typeface="+mn-lt"/>
              </a:rPr>
              <a:t>Close Aetna HMO to new participants</a:t>
            </a:r>
          </a:p>
          <a:p>
            <a:pPr marL="342900" lvl="0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</a:rPr>
              <a:t>Establish lower cost health plan options 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000" kern="0" dirty="0" smtClean="0">
                <a:solidFill>
                  <a:srgbClr val="333333"/>
                </a:solidFill>
                <a:latin typeface="+mn-lt"/>
              </a:rPr>
              <a:t>A High Deductible Health Plan paired with a Health Savings Account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000" kern="0" dirty="0" smtClean="0">
                <a:solidFill>
                  <a:srgbClr val="333333"/>
                </a:solidFill>
                <a:latin typeface="+mn-lt"/>
              </a:rPr>
              <a:t>A Point-Of-Service (POS) 80 plan</a:t>
            </a:r>
            <a:endParaRPr lang="en-US" sz="2000" b="1" i="1" kern="0" dirty="0" smtClean="0">
              <a:solidFill>
                <a:srgbClr val="333333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</a:rPr>
              <a:t>Address affordability through salary-based contributions with additional tiers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endParaRPr lang="en-US" sz="2400" kern="0" dirty="0" smtClean="0">
              <a:solidFill>
                <a:srgbClr val="333333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Changes to in-network coverage will help manage costs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1981201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F7D3C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solidFill>
                  <a:srgbClr val="333333"/>
                </a:solidFill>
                <a:latin typeface="+mn-lt"/>
              </a:rPr>
              <a:t>POS 90 in-network plan limits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Preventive care at 100%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Office visit copay of $30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Deductibles are $200 </a:t>
            </a:r>
            <a:r>
              <a:rPr lang="en-US" sz="2400" b="1" kern="0" dirty="0" smtClean="0">
                <a:solidFill>
                  <a:srgbClr val="333333"/>
                </a:solidFill>
                <a:latin typeface="+mn-lt"/>
              </a:rPr>
              <a:t>per person</a:t>
            </a:r>
            <a:endParaRPr lang="en-US" sz="2400" kern="0" dirty="0" smtClean="0">
              <a:solidFill>
                <a:srgbClr val="333333"/>
              </a:solidFill>
              <a:latin typeface="+mn-lt"/>
            </a:endParaRP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</a:rPr>
              <a:t>Coinsurance of 10% (member)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</a:rPr>
              <a:t>Out-of-pocket maximum of $1,500/$3,000 individual/family</a:t>
            </a:r>
          </a:p>
          <a:p>
            <a:pPr marL="1257300" lvl="2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000" kern="0" dirty="0" smtClean="0">
                <a:solidFill>
                  <a:srgbClr val="333333"/>
                </a:solidFill>
                <a:latin typeface="+mn-lt"/>
              </a:rPr>
              <a:t>Deductible and coinsurance accumulate to OOP max</a:t>
            </a:r>
          </a:p>
          <a:p>
            <a:pPr marL="342900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Changes to in-network coverage will help manage costs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1981201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F7D3C"/>
              </a:buClr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solidFill>
                  <a:srgbClr val="333333"/>
                </a:solidFill>
                <a:latin typeface="+mn-lt"/>
              </a:rPr>
              <a:t>POS 100 in-network plan limits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Preventive care at 100%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Office visit copay of $30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Hospital admission copay of $500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Hospital outpatient (including lab &amp; radiology) copay of $150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No deductible, no OOP max</a:t>
            </a:r>
          </a:p>
          <a:p>
            <a:pPr marL="342900" indent="-342900">
              <a:spcBef>
                <a:spcPct val="20000"/>
              </a:spcBef>
              <a:buClr>
                <a:srgbClr val="AF7D3C"/>
              </a:buClr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Changes to out-of-network coverage will help manage costs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1981201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F7D3C"/>
              </a:buClr>
              <a:buSzTx/>
              <a:buFontTx/>
              <a:buChar char="•"/>
              <a:tabLst/>
              <a:defRPr/>
            </a:pPr>
            <a:r>
              <a:rPr lang="en-US" sz="2800" b="1" kern="0" dirty="0" smtClean="0">
                <a:solidFill>
                  <a:srgbClr val="333333"/>
                </a:solidFill>
                <a:latin typeface="+mn-lt"/>
              </a:rPr>
              <a:t>Out-of-network</a:t>
            </a:r>
            <a:r>
              <a:rPr lang="en-US" sz="2800" kern="0" dirty="0" smtClean="0">
                <a:solidFill>
                  <a:srgbClr val="333333"/>
                </a:solidFill>
                <a:latin typeface="+mn-lt"/>
              </a:rPr>
              <a:t> services are covered similarly across all POS plans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Deductible of $600 </a:t>
            </a:r>
            <a:r>
              <a:rPr lang="en-US" sz="2400" b="1" kern="0" dirty="0" smtClean="0">
                <a:solidFill>
                  <a:srgbClr val="333333"/>
                </a:solidFill>
                <a:latin typeface="+mn-lt"/>
              </a:rPr>
              <a:t>per person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Coinsurance of 40% (member)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Out-of-pocket maximum of $3,500/$7,000 individual/family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r>
              <a:rPr lang="en-US" sz="2400" kern="0" dirty="0" smtClean="0">
                <a:solidFill>
                  <a:srgbClr val="333333"/>
                </a:solidFill>
                <a:latin typeface="+mn-lt"/>
              </a:rPr>
              <a:t>Reimbursement will be limited to 150% of the Medicare Maximum Allowable Charge</a:t>
            </a:r>
          </a:p>
          <a:p>
            <a:pPr marL="800100" lvl="1" indent="-342900">
              <a:spcBef>
                <a:spcPct val="20000"/>
              </a:spcBef>
              <a:buClr>
                <a:srgbClr val="AF7D3C"/>
              </a:buClr>
              <a:defRPr/>
            </a:pPr>
            <a:endParaRPr lang="en-US" sz="2400" kern="0" dirty="0" smtClean="0">
              <a:solidFill>
                <a:srgbClr val="333333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rgbClr val="AF7D3C"/>
              </a:buClr>
              <a:buFontTx/>
              <a:buChar char="•"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New POS 80 health plans offer more choice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7545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POS 80 plan offered by Aetna, CIGNA and UHC with same features and contributions</a:t>
            </a:r>
          </a:p>
          <a:p>
            <a:pPr eaLnBrk="1" hangingPunct="1"/>
            <a:r>
              <a:rPr lang="en-US" sz="2400" dirty="0" smtClean="0"/>
              <a:t>Has higher out-of-pocket  costs than the POS 90, but offset by lower contributions</a:t>
            </a:r>
          </a:p>
          <a:p>
            <a:pPr lvl="1"/>
            <a:r>
              <a:rPr lang="en-US" sz="2000" dirty="0" smtClean="0"/>
              <a:t>Preventive care covered at 100%</a:t>
            </a:r>
          </a:p>
          <a:p>
            <a:pPr lvl="1"/>
            <a:r>
              <a:rPr lang="en-US" sz="2000" dirty="0" smtClean="0"/>
              <a:t>Office visit copay of $30</a:t>
            </a:r>
          </a:p>
          <a:p>
            <a:pPr lvl="1"/>
            <a:r>
              <a:rPr lang="en-US" sz="2000" dirty="0" smtClean="0"/>
              <a:t>Deductible of $400 </a:t>
            </a:r>
            <a:r>
              <a:rPr lang="en-US" sz="2000" b="1" dirty="0" smtClean="0"/>
              <a:t>per person</a:t>
            </a:r>
          </a:p>
          <a:p>
            <a:pPr lvl="1"/>
            <a:r>
              <a:rPr lang="en-US" sz="2000" dirty="0" smtClean="0"/>
              <a:t>Coinsurance of 20% (member)</a:t>
            </a:r>
          </a:p>
          <a:p>
            <a:pPr lvl="1" eaLnBrk="1" hangingPunct="1"/>
            <a:r>
              <a:rPr lang="en-US" sz="2000" dirty="0" smtClean="0"/>
              <a:t>Out-of-pocket maximum of $2,000/$4,000 individual/family</a:t>
            </a:r>
          </a:p>
          <a:p>
            <a:pPr marL="1257300" lvl="2" indent="-342900">
              <a:buClr>
                <a:srgbClr val="AF7D3C"/>
              </a:buClr>
              <a:defRPr/>
            </a:pPr>
            <a:r>
              <a:rPr lang="en-US" sz="2000" dirty="0" smtClean="0">
                <a:solidFill>
                  <a:srgbClr val="333333"/>
                </a:solidFill>
              </a:rPr>
              <a:t>Deductible and coinsurance accumulate to OOP max</a:t>
            </a:r>
          </a:p>
          <a:p>
            <a:pPr>
              <a:defRPr/>
            </a:pPr>
            <a:endParaRPr lang="en-US" sz="2400" dirty="0" smtClean="0">
              <a:solidFill>
                <a:srgbClr val="333333"/>
              </a:solidFill>
            </a:endParaRPr>
          </a:p>
          <a:p>
            <a:pPr lvl="1" eaLnBrk="1" hangingPunct="1"/>
            <a:endParaRPr lang="en-US" sz="20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16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sz="3600" dirty="0" smtClean="0">
                <a:cs typeface="Arial" pitchFamily="34" charset="0"/>
              </a:rPr>
              <a:t>Prescription Drug Plan for POS plans remains the same</a:t>
            </a:r>
          </a:p>
        </p:txBody>
      </p:sp>
      <p:sp>
        <p:nvSpPr>
          <p:cNvPr id="143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80F8E7-F978-470E-B7A8-EB12BB93D4BD}" type="slidenum">
              <a:rPr lang="en-US" smtClean="0">
                <a:latin typeface="Helvetica-Narrow"/>
              </a:rPr>
              <a:pPr/>
              <a:t>17</a:t>
            </a:fld>
            <a:endParaRPr lang="en-US" dirty="0" smtClean="0">
              <a:latin typeface="Helvetica-Narrow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71600" y="1905000"/>
          <a:ext cx="6096000" cy="374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Prescription Drug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Plan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 Copays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Retail</a:t>
                      </a:r>
                      <a:r>
                        <a:rPr lang="en-US" baseline="0" dirty="0" smtClean="0"/>
                        <a:t>: 30-day supply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Generic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Single-source brand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$25</a:t>
                      </a:r>
                      <a:endParaRPr lang="en-US" dirty="0"/>
                    </a:p>
                  </a:txBody>
                  <a:tcPr/>
                </a:tc>
              </a:tr>
              <a:tr h="4216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Multi-source brand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$45</a:t>
                      </a:r>
                      <a:endParaRPr lang="en-US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r>
                        <a:rPr lang="en-US" dirty="0" smtClean="0"/>
                        <a:t>Mail order:</a:t>
                      </a:r>
                      <a:r>
                        <a:rPr lang="en-US" baseline="0" dirty="0" smtClean="0"/>
                        <a:t> 90-day supply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Generic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Single-source brand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Multi-source brand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57150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Rx copays (&amp; other copays) do not apply towards the deductible and OOP maximum</a:t>
            </a:r>
            <a:endParaRPr lang="en-US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High Deductible Health Plan versus POS plans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905001"/>
            <a:ext cx="8229600" cy="4343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The HDHP is a significant departure from POS plans</a:t>
            </a:r>
          </a:p>
          <a:p>
            <a:pPr lvl="1" eaLnBrk="1" hangingPunct="1"/>
            <a:r>
              <a:rPr lang="en-US" sz="2400" dirty="0" smtClean="0"/>
              <a:t>Highest out-of-pocket costs, offset by lowest contributions</a:t>
            </a:r>
          </a:p>
          <a:p>
            <a:pPr lvl="1" eaLnBrk="1" hangingPunct="1"/>
            <a:r>
              <a:rPr lang="en-US" sz="2400" dirty="0" smtClean="0"/>
              <a:t>Plan administered by Aetna</a:t>
            </a:r>
          </a:p>
          <a:p>
            <a:pPr lvl="1" eaLnBrk="1" hangingPunct="1"/>
            <a:r>
              <a:rPr lang="en-US" sz="2400" dirty="0" smtClean="0"/>
              <a:t>Prescription drug benefits are integrated </a:t>
            </a:r>
          </a:p>
          <a:p>
            <a:pPr lvl="1" eaLnBrk="1" hangingPunct="1"/>
            <a:r>
              <a:rPr lang="en-US" sz="2400" dirty="0" smtClean="0"/>
              <a:t>Paired with a Health Savings Account (HSA) to help you – as a health care consumer – make decisions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18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HDHP: In-Network Medical Plan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Preventive care at 100%</a:t>
            </a:r>
          </a:p>
          <a:p>
            <a:r>
              <a:rPr lang="en-US" sz="2400" dirty="0" smtClean="0"/>
              <a:t>Services (e.g., office visit, ER) subject to the deductible</a:t>
            </a:r>
          </a:p>
          <a:p>
            <a:r>
              <a:rPr lang="en-US" sz="2400" dirty="0" smtClean="0"/>
              <a:t>In-network deductible of $1,250/$2,500 individual/family</a:t>
            </a:r>
          </a:p>
          <a:p>
            <a:pPr lvl="1"/>
            <a:r>
              <a:rPr lang="en-US" sz="2000" dirty="0" smtClean="0"/>
              <a:t>Aggregated family deductible</a:t>
            </a:r>
          </a:p>
          <a:p>
            <a:r>
              <a:rPr lang="en-US" sz="2400" dirty="0" smtClean="0"/>
              <a:t>Coinsurance of 10% (member) </a:t>
            </a:r>
          </a:p>
          <a:p>
            <a:r>
              <a:rPr lang="en-US" sz="2400" dirty="0" smtClean="0"/>
              <a:t>In-network out-of-pocket maximum of $2,750/$5,500 for individual/family </a:t>
            </a:r>
          </a:p>
          <a:p>
            <a:pPr lvl="1"/>
            <a:r>
              <a:rPr lang="en-US" sz="2000" dirty="0" smtClean="0"/>
              <a:t>Aggregated family deductible</a:t>
            </a:r>
          </a:p>
          <a:p>
            <a:pPr lvl="1"/>
            <a:r>
              <a:rPr lang="en-US" sz="2000" dirty="0" smtClean="0"/>
              <a:t>Deductible and coinsurance accumulate to OOP max</a:t>
            </a:r>
          </a:p>
          <a:p>
            <a:pPr eaLnBrk="1" hangingPunct="1">
              <a:buNone/>
            </a:pPr>
            <a:endParaRPr lang="en-US" sz="20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19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229600" cy="990600"/>
          </a:xfrm>
        </p:spPr>
        <p:txBody>
          <a:bodyPr anchor="t"/>
          <a:lstStyle/>
          <a:p>
            <a:pPr eaLnBrk="1" hangingPunct="1"/>
            <a:r>
              <a:rPr lang="en-US" sz="3600" dirty="0" smtClean="0">
                <a:cs typeface="Arial" pitchFamily="34" charset="0"/>
              </a:rPr>
              <a:t>Today’s Discussion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Open Enrollment</a:t>
            </a:r>
          </a:p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Health Care Costs</a:t>
            </a:r>
          </a:p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Task Force on Fringe Benefits</a:t>
            </a:r>
          </a:p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What’s New in 2012</a:t>
            </a:r>
          </a:p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Health Care Plans</a:t>
            </a:r>
          </a:p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Salary bands, contributions</a:t>
            </a:r>
          </a:p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Case Study</a:t>
            </a:r>
          </a:p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Communications</a:t>
            </a:r>
          </a:p>
          <a:p>
            <a:pPr eaLnBrk="1" hangingPunct="1">
              <a:lnSpc>
                <a:spcPct val="150000"/>
              </a:lnSpc>
              <a:buNone/>
            </a:pPr>
            <a:endParaRPr lang="en-US" sz="2400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148CC7-0199-4AA8-89EA-EBA12BC30366}" type="slidenum">
              <a:rPr lang="en-US" smtClean="0">
                <a:latin typeface="Helvetica-Narrow"/>
              </a:rPr>
              <a:pPr/>
              <a:t>2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HDHP: Prescription Drug Plan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783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400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752600"/>
          <a:ext cx="83058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200400"/>
                <a:gridCol w="2895600"/>
              </a:tblGrid>
              <a:tr h="83819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Certain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Preventive Drugs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Copays</a:t>
                      </a:r>
                    </a:p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</a:rPr>
                        <a:t>(Deductible does not apply)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Non-Preventive Drugs</a:t>
                      </a:r>
                    </a:p>
                    <a:p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i="1" dirty="0" smtClean="0">
                          <a:solidFill>
                            <a:schemeClr val="tx1"/>
                          </a:solidFill>
                        </a:rPr>
                        <a:t>(Subject to deductible)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46672">
                <a:tc>
                  <a:txBody>
                    <a:bodyPr/>
                    <a:lstStyle/>
                    <a:p>
                      <a:r>
                        <a:rPr lang="en-US" dirty="0" smtClean="0"/>
                        <a:t>Retail (30-day)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 generic</a:t>
                      </a:r>
                    </a:p>
                    <a:p>
                      <a:r>
                        <a:rPr lang="en-US" dirty="0" smtClean="0"/>
                        <a:t>$25 single-source brand</a:t>
                      </a:r>
                    </a:p>
                    <a:p>
                      <a:r>
                        <a:rPr lang="en-US" dirty="0" smtClean="0"/>
                        <a:t>$45 multi-source brand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Subject to the deductible, then</a:t>
                      </a:r>
                      <a:r>
                        <a:rPr lang="en-US" baseline="0" dirty="0" smtClean="0"/>
                        <a:t> copays apply up to the OOP maximum</a:t>
                      </a:r>
                      <a:endParaRPr lang="en-US" dirty="0"/>
                    </a:p>
                  </a:txBody>
                  <a:tcPr/>
                </a:tc>
              </a:tr>
              <a:tr h="1036319">
                <a:tc>
                  <a:txBody>
                    <a:bodyPr/>
                    <a:lstStyle/>
                    <a:p>
                      <a:r>
                        <a:rPr lang="en-US" dirty="0" smtClean="0"/>
                        <a:t>Mail Order (90-day)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 generic</a:t>
                      </a:r>
                    </a:p>
                    <a:p>
                      <a:r>
                        <a:rPr lang="en-US" dirty="0" smtClean="0"/>
                        <a:t>$50 single-source brand</a:t>
                      </a:r>
                    </a:p>
                    <a:p>
                      <a:r>
                        <a:rPr lang="en-US" dirty="0" smtClean="0"/>
                        <a:t>$90 multi-source brand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Subject to the deductible,</a:t>
                      </a:r>
                      <a:r>
                        <a:rPr lang="en-US" baseline="0" dirty="0" smtClean="0"/>
                        <a:t> then copays apply up to the OOP maximum</a:t>
                      </a:r>
                      <a:endParaRPr lang="en-US" dirty="0" smtClean="0"/>
                    </a:p>
                  </a:txBody>
                  <a:tcPr/>
                </a:tc>
              </a:tr>
              <a:tr h="571921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b="1" i="1" dirty="0" smtClean="0"/>
                        <a:t>IMPORTANT</a:t>
                      </a:r>
                    </a:p>
                    <a:p>
                      <a:pPr algn="l"/>
                      <a:r>
                        <a:rPr lang="en-US" sz="1600" i="1" dirty="0" smtClean="0"/>
                        <a:t>1. The Prescription</a:t>
                      </a:r>
                      <a:r>
                        <a:rPr lang="en-US" sz="1600" i="1" baseline="0" dirty="0" smtClean="0"/>
                        <a:t> Drug plan is integrated with the health plan (i.e., one and the same deductible and OOP maximum).  </a:t>
                      </a:r>
                      <a:endParaRPr lang="en-US" sz="1600" i="1" dirty="0" smtClean="0"/>
                    </a:p>
                    <a:p>
                      <a:pPr algn="l"/>
                      <a:r>
                        <a:rPr lang="en-US" sz="1600" i="1" dirty="0" smtClean="0"/>
                        <a:t>2. Rx copays and the deductible accumulate to the</a:t>
                      </a:r>
                      <a:r>
                        <a:rPr lang="en-US" sz="1600" i="1" baseline="0" dirty="0" smtClean="0"/>
                        <a:t> OOP maximum; when met, the plan pays 100%. </a:t>
                      </a:r>
                      <a:endParaRPr lang="en-US" sz="16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20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You can pay for medical services with your Health Savings Account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3886199"/>
          </a:xfrm>
        </p:spPr>
        <p:txBody>
          <a:bodyPr/>
          <a:lstStyle/>
          <a:p>
            <a:pPr eaLnBrk="1" hangingPunct="1"/>
            <a:r>
              <a:rPr lang="en-US" sz="2000" dirty="0" smtClean="0"/>
              <a:t>Must be enrolled in the HDHP and not Medicare eligible </a:t>
            </a:r>
          </a:p>
          <a:p>
            <a:pPr eaLnBrk="1" hangingPunct="1"/>
            <a:r>
              <a:rPr lang="en-US" sz="2000" dirty="0" smtClean="0"/>
              <a:t>Pre-tax contributions of up to $3,100/$6,250 (individual/family); catch-up contributions of $1,000 if age 55 or more</a:t>
            </a:r>
          </a:p>
          <a:p>
            <a:pPr eaLnBrk="1" hangingPunct="1"/>
            <a:r>
              <a:rPr lang="en-US" sz="2000" dirty="0" smtClean="0"/>
              <a:t>Use funds to pay for qualified medical expenses or to save on a tax-free basis for medical expenses in retirement</a:t>
            </a:r>
          </a:p>
          <a:p>
            <a:pPr eaLnBrk="1" hangingPunct="1"/>
            <a:r>
              <a:rPr lang="en-US" sz="2000" dirty="0" smtClean="0"/>
              <a:t>Triple tax free: pre-tax contributions, tax-free investment earnings, and no tax on withdrawals if used for qualified medical expenses</a:t>
            </a:r>
          </a:p>
          <a:p>
            <a:pPr eaLnBrk="1" hangingPunct="1"/>
            <a:r>
              <a:rPr lang="en-US" sz="2000" dirty="0" smtClean="0"/>
              <a:t>Roll over contributions year to year, you own the account</a:t>
            </a:r>
          </a:p>
          <a:p>
            <a:r>
              <a:rPr lang="en-US" sz="2000" dirty="0" smtClean="0"/>
              <a:t>HSA is administered by JP MorganChase</a:t>
            </a:r>
          </a:p>
          <a:p>
            <a:r>
              <a:rPr lang="en-US" sz="2000" dirty="0" smtClean="0"/>
              <a:t>Invest among 9 fund options if fund balance is $2,000 or more 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21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2"/>
          <p:cNvSpPr>
            <a:spLocks noGrp="1"/>
          </p:cNvSpPr>
          <p:nvPr>
            <p:ph type="title" idx="4294967295"/>
          </p:nvPr>
        </p:nvSpPr>
        <p:spPr>
          <a:xfrm>
            <a:off x="533400" y="685800"/>
            <a:ext cx="8229600" cy="914400"/>
          </a:xfrm>
        </p:spPr>
        <p:txBody>
          <a:bodyPr anchor="t"/>
          <a:lstStyle/>
          <a:p>
            <a:pPr eaLnBrk="1" hangingPunct="1"/>
            <a:r>
              <a:rPr lang="en-US" sz="3200" dirty="0" smtClean="0">
                <a:cs typeface="Arial" pitchFamily="34" charset="0"/>
              </a:rPr>
              <a:t>The HSA versus the Health Care Flexible Spending Account (FSA)</a:t>
            </a:r>
          </a:p>
        </p:txBody>
      </p:sp>
      <p:sp>
        <p:nvSpPr>
          <p:cNvPr id="15363" name="Content Placeholder 3"/>
          <p:cNvSpPr>
            <a:spLocks noGrp="1"/>
          </p:cNvSpPr>
          <p:nvPr>
            <p:ph idx="4294967295"/>
          </p:nvPr>
        </p:nvSpPr>
        <p:spPr>
          <a:xfrm>
            <a:off x="457200" y="1828800"/>
            <a:ext cx="8229600" cy="46783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 health care FSA limit is $10,000 annually for 2012</a:t>
            </a:r>
          </a:p>
          <a:p>
            <a:pPr lvl="1" eaLnBrk="1" hangingPunct="1"/>
            <a:r>
              <a:rPr lang="en-US" sz="2000" dirty="0" smtClean="0"/>
              <a:t>Use it or lose-it approach; cannot invest funds</a:t>
            </a:r>
          </a:p>
          <a:p>
            <a:pPr eaLnBrk="1" hangingPunct="1"/>
            <a:r>
              <a:rPr lang="en-US" sz="2400" dirty="0" smtClean="0"/>
              <a:t>The HSA is limited to $3,100/$6,250 subject to change by the IRS annually</a:t>
            </a:r>
          </a:p>
          <a:p>
            <a:pPr lvl="1" eaLnBrk="1" hangingPunct="1"/>
            <a:r>
              <a:rPr lang="en-US" sz="2000" dirty="0" smtClean="0"/>
              <a:t>Can roll over funds; account is portable; can invest funds </a:t>
            </a:r>
          </a:p>
          <a:p>
            <a:pPr eaLnBrk="1" hangingPunct="1"/>
            <a:r>
              <a:rPr lang="en-US" sz="2400" dirty="0" smtClean="0"/>
              <a:t>Cannot participate in </a:t>
            </a:r>
            <a:r>
              <a:rPr lang="en-US" sz="2400" i="1" dirty="0" smtClean="0"/>
              <a:t>both</a:t>
            </a:r>
            <a:r>
              <a:rPr lang="en-US" sz="2400" dirty="0" smtClean="0"/>
              <a:t> HSA and FSA</a:t>
            </a:r>
          </a:p>
          <a:p>
            <a:pPr eaLnBrk="1" hangingPunct="1"/>
            <a:r>
              <a:rPr lang="en-US" sz="2400" dirty="0" smtClean="0"/>
              <a:t>If enrolled in HDHP, can participate in HSA </a:t>
            </a:r>
            <a:r>
              <a:rPr lang="en-US" sz="2400" i="1" dirty="0" smtClean="0"/>
              <a:t>or</a:t>
            </a:r>
            <a:r>
              <a:rPr lang="en-US" sz="2400" dirty="0" smtClean="0"/>
              <a:t> FSA</a:t>
            </a:r>
          </a:p>
          <a:p>
            <a:pPr eaLnBrk="1" hangingPunct="1"/>
            <a:r>
              <a:rPr lang="en-US" sz="2400" dirty="0" smtClean="0"/>
              <a:t>If enrolled in a POS plan, can </a:t>
            </a:r>
            <a:r>
              <a:rPr lang="en-US" sz="2400" i="1" dirty="0" smtClean="0"/>
              <a:t>only</a:t>
            </a:r>
            <a:r>
              <a:rPr lang="en-US" sz="2400" dirty="0" smtClean="0"/>
              <a:t> participate in FSA</a:t>
            </a:r>
          </a:p>
          <a:p>
            <a:pPr eaLnBrk="1" hangingPunct="1"/>
            <a:r>
              <a:rPr lang="en-US" sz="2400" dirty="0" smtClean="0"/>
              <a:t>If over 65 and in the HDHP, can </a:t>
            </a:r>
            <a:r>
              <a:rPr lang="en-US" sz="2400" i="1" dirty="0" smtClean="0"/>
              <a:t>only</a:t>
            </a:r>
            <a:r>
              <a:rPr lang="en-US" sz="2400" dirty="0" smtClean="0"/>
              <a:t> elect the FSA</a:t>
            </a:r>
          </a:p>
          <a:p>
            <a:pPr eaLnBrk="1" hangingPunct="1"/>
            <a:endParaRPr lang="en-US" sz="2400" dirty="0" smtClean="0"/>
          </a:p>
          <a:p>
            <a:pPr eaLnBrk="1" hangingPunct="1">
              <a:buNone/>
            </a:pPr>
            <a:endParaRPr lang="en-US" sz="2400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208E88-E4D1-4E40-9ED3-9BF674D880AD}" type="slidenum">
              <a:rPr lang="en-US" smtClean="0">
                <a:latin typeface="Helvetica-Narrow"/>
              </a:rPr>
              <a:pPr/>
              <a:t>22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Salary Bands</a:t>
            </a:r>
            <a:br>
              <a:rPr lang="en-US" dirty="0" smtClean="0"/>
            </a:br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906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Salary bands address affordability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Tiered contributions for health care plans continue for Officers but with changes</a:t>
            </a:r>
          </a:p>
          <a:p>
            <a:pPr eaLnBrk="1" hangingPunct="1"/>
            <a:r>
              <a:rPr lang="en-US" sz="2800" dirty="0" smtClean="0"/>
              <a:t>Two lowest salary bands combined</a:t>
            </a:r>
          </a:p>
          <a:p>
            <a:pPr lvl="1" eaLnBrk="1" hangingPunct="1"/>
            <a:r>
              <a:rPr lang="en-US" sz="2400" dirty="0" smtClean="0"/>
              <a:t>Less than $45,000</a:t>
            </a:r>
          </a:p>
          <a:p>
            <a:pPr eaLnBrk="1" hangingPunct="1"/>
            <a:r>
              <a:rPr lang="en-US" sz="2800" dirty="0" smtClean="0"/>
              <a:t>Middle salary band split into two bands</a:t>
            </a:r>
          </a:p>
          <a:p>
            <a:pPr lvl="1" eaLnBrk="1" hangingPunct="1"/>
            <a:r>
              <a:rPr lang="en-US" sz="2400" dirty="0" smtClean="0"/>
              <a:t>$80,000 to $134,999</a:t>
            </a:r>
          </a:p>
          <a:p>
            <a:pPr lvl="1" eaLnBrk="1" hangingPunct="1"/>
            <a:r>
              <a:rPr lang="en-US" sz="2400" dirty="0" smtClean="0"/>
              <a:t>$135,000 to $174,999</a:t>
            </a:r>
          </a:p>
          <a:p>
            <a:pPr eaLnBrk="1" hangingPunct="1"/>
            <a:r>
              <a:rPr lang="en-US" sz="2800" dirty="0" smtClean="0"/>
              <a:t>Two new high salary bands </a:t>
            </a:r>
          </a:p>
          <a:p>
            <a:pPr lvl="1" eaLnBrk="1" hangingPunct="1"/>
            <a:r>
              <a:rPr lang="en-US" sz="2400" dirty="0" smtClean="0"/>
              <a:t>$175,000 to $224,999</a:t>
            </a:r>
          </a:p>
          <a:p>
            <a:pPr lvl="1" eaLnBrk="1" hangingPunct="1"/>
            <a:r>
              <a:rPr lang="en-US" sz="2400" dirty="0" smtClean="0"/>
              <a:t>$225,000 and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400800"/>
            <a:ext cx="2133600" cy="476250"/>
          </a:xfrm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24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Health Plan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Decrease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$3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$17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$19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$27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$26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3600" y="15240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Single coverage, salary of $40,000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15240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Yourself only, salary $70,000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1336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$31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$36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$49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13716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Yourself + spouse or same-sex domestic partner, salary $70,000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$22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$36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$48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$65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57400" y="15240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Family, salary $70,000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</p:spPr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Health Plan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3600" y="15240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Single coverage, salary $90,000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685800"/>
            <a:ext cx="8229600" cy="762000"/>
          </a:xfrm>
        </p:spPr>
        <p:txBody>
          <a:bodyPr anchor="t"/>
          <a:lstStyle/>
          <a:p>
            <a:pPr eaLnBrk="1" hangingPunct="1"/>
            <a:r>
              <a:rPr lang="en-US" sz="3600" dirty="0" smtClean="0">
                <a:cs typeface="Arial" pitchFamily="34" charset="0"/>
              </a:rPr>
              <a:t>Open Enrollment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October 31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– November 18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en-US" sz="2400" dirty="0" smtClean="0"/>
              <a:t>Benefit Information Sessions</a:t>
            </a:r>
          </a:p>
          <a:p>
            <a:pPr lvl="1" eaLnBrk="1" hangingPunct="1"/>
            <a:r>
              <a:rPr lang="en-US" sz="2000" dirty="0" smtClean="0"/>
              <a:t>CUMC: 10/26 &amp; 11/4</a:t>
            </a:r>
          </a:p>
          <a:p>
            <a:pPr lvl="1" eaLnBrk="1" hangingPunct="1"/>
            <a:r>
              <a:rPr lang="en-US" sz="2000" dirty="0" smtClean="0"/>
              <a:t>Morningside: 10/25 &amp; 11/11</a:t>
            </a:r>
          </a:p>
          <a:p>
            <a:pPr lvl="1" eaLnBrk="1" hangingPunct="1"/>
            <a:r>
              <a:rPr lang="en-US" sz="2000" dirty="0" smtClean="0"/>
              <a:t>Studebaker: 10/24 &amp; 11/7</a:t>
            </a:r>
          </a:p>
          <a:p>
            <a:pPr lvl="1" eaLnBrk="1" hangingPunct="1"/>
            <a:r>
              <a:rPr lang="en-US" sz="2000" dirty="0" smtClean="0"/>
              <a:t>Lamont: 10/19</a:t>
            </a:r>
          </a:p>
          <a:p>
            <a:pPr lvl="1" eaLnBrk="1" hangingPunct="1"/>
            <a:r>
              <a:rPr lang="en-US" sz="2000" dirty="0" smtClean="0"/>
              <a:t>Departments/schools: various dates</a:t>
            </a:r>
          </a:p>
          <a:p>
            <a:pPr eaLnBrk="1" hangingPunct="1"/>
            <a:r>
              <a:rPr lang="en-US" sz="2400" dirty="0" smtClean="0"/>
              <a:t>Benefit Expos &amp; Health Promotion (BP, </a:t>
            </a:r>
            <a:r>
              <a:rPr lang="en-US" sz="2400" dirty="0" err="1" smtClean="0"/>
              <a:t>Chol</a:t>
            </a:r>
            <a:r>
              <a:rPr lang="en-US" sz="2400" dirty="0" smtClean="0"/>
              <a:t>, glucose) </a:t>
            </a:r>
          </a:p>
          <a:p>
            <a:pPr lvl="1" eaLnBrk="1" hangingPunct="1"/>
            <a:r>
              <a:rPr lang="en-US" sz="2000" dirty="0" smtClean="0"/>
              <a:t>CUMC: 11/3 &amp; 11/9</a:t>
            </a:r>
          </a:p>
          <a:p>
            <a:pPr lvl="1" eaLnBrk="1" hangingPunct="1"/>
            <a:r>
              <a:rPr lang="en-US" sz="2000" dirty="0" smtClean="0"/>
              <a:t>Morningside: 11/2 &amp; 11/10</a:t>
            </a:r>
          </a:p>
          <a:p>
            <a:pPr lvl="1" eaLnBrk="1" hangingPunct="1"/>
            <a:r>
              <a:rPr lang="en-US" sz="2000" dirty="0" smtClean="0"/>
              <a:t>Lamont: 11/1</a:t>
            </a:r>
            <a:endParaRPr lang="en-US" sz="1800" dirty="0" smtClean="0"/>
          </a:p>
          <a:p>
            <a:pPr lvl="1" eaLnBrk="1" hangingPunct="1"/>
            <a:endParaRPr lang="en-US" sz="20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3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Health Plan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$46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$59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$26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$69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15240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Yourself + spouse, salary $90,000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</p:spPr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$28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$53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$77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$36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$93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57400" y="15240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Family, salary $90,000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Health Plan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$26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$35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3600" y="15240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Single coverage, salary $150,000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Health Plan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$34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$65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$84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$50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$101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3600" y="15240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Yourself + spouse, salary $150,000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</p:spPr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$42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$77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$109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$67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$136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57400" y="15240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Family, salary $150,000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Health Plan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$22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$49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$65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15240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Single coverage, salary of $250,000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838200"/>
          </a:xfrm>
        </p:spPr>
        <p:txBody>
          <a:bodyPr/>
          <a:lstStyle/>
          <a:p>
            <a:r>
              <a:rPr lang="en-US" sz="4000" dirty="0" smtClean="0"/>
              <a:t>Monthly Contributions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057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2954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Health Plan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 HDHP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POS</a:t>
                      </a:r>
                      <a:r>
                        <a:rPr lang="en-US" baseline="0" dirty="0" smtClean="0"/>
                        <a:t>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Aetna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$65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$56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CIGNA </a:t>
                      </a:r>
                      <a:r>
                        <a:rPr lang="en-US" baseline="0" dirty="0" smtClean="0"/>
                        <a:t>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$141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$42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UHC POS 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$188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15240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Example: Yourself + spouse, salary of $250,000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/>
          <a:lstStyle/>
          <a:p>
            <a:r>
              <a:rPr lang="en-US" sz="3600" dirty="0" smtClean="0"/>
              <a:t>A family medical event</a:t>
            </a:r>
          </a:p>
        </p:txBody>
      </p:sp>
      <p:sp>
        <p:nvSpPr>
          <p:cNvPr id="1946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0F8FEE-D7DC-40BC-88AA-D043C8CB7185}" type="slidenum">
              <a:rPr lang="en-US" smtClean="0">
                <a:latin typeface="Helvetica-Narrow"/>
              </a:rPr>
              <a:pPr/>
              <a:t>38</a:t>
            </a:fld>
            <a:endParaRPr lang="en-US" dirty="0" smtClean="0">
              <a:latin typeface="Helvetica-Narrow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600200"/>
          <a:ext cx="7315200" cy="2934423"/>
        </p:xfrm>
        <a:graphic>
          <a:graphicData uri="http://schemas.openxmlformats.org/drawingml/2006/table">
            <a:tbl>
              <a:tblPr/>
              <a:tblGrid>
                <a:gridCol w="7315200"/>
              </a:tblGrid>
              <a:tr h="1600200">
                <a:tc>
                  <a:txBody>
                    <a:bodyPr/>
                    <a:lstStyle/>
                    <a:p>
                      <a:pPr algn="l" fontAlgn="ctr">
                        <a:buFont typeface="Arial" pitchFamily="34" charset="0"/>
                        <a:buChar char="•"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Sue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and her spouse, John, have three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children.</a:t>
                      </a:r>
                    </a:p>
                    <a:p>
                      <a:pPr algn="l" fontAlgn="ctr">
                        <a:buFont typeface="Arial" pitchFamily="34" charset="0"/>
                        <a:buChar char="•"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One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the children becomes ill with strep throat and it spreads through the household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l" fontAlgn="ctr">
                        <a:buFont typeface="Arial" pitchFamily="34" charset="0"/>
                        <a:buChar char="•"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All 5 family members go to their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in-network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PCP for an office visit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l" fontAlgn="ctr">
                        <a:buFont typeface="Arial" pitchFamily="34" charset="0"/>
                        <a:buChar char="•"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The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PCP charges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$200 per office visit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l" fontAlgn="ctr">
                        <a:buFont typeface="Arial" pitchFamily="34" charset="0"/>
                        <a:buChar char="•"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Each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family member fills a retail prescription for a generic antibiotic at the cost of $20 per prescription.</a:t>
                      </a: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/>
          <a:lstStyle/>
          <a:p>
            <a:r>
              <a:rPr lang="en-US" sz="3600" dirty="0" smtClean="0"/>
              <a:t>Using the 90 POS plan</a:t>
            </a:r>
          </a:p>
        </p:txBody>
      </p:sp>
      <p:sp>
        <p:nvSpPr>
          <p:cNvPr id="1946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0F8FEE-D7DC-40BC-88AA-D043C8CB7185}" type="slidenum">
              <a:rPr lang="en-US" smtClean="0">
                <a:latin typeface="Helvetica-Narrow"/>
              </a:rPr>
              <a:pPr/>
              <a:t>39</a:t>
            </a:fld>
            <a:endParaRPr lang="en-US" dirty="0" smtClean="0">
              <a:latin typeface="Helvetica-Narro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600200"/>
            <a:ext cx="762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Each antibiotic prescription is covered at 100% after a $10 copay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Each office visit is covered at 100% after a $30 copay 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2819400"/>
          <a:ext cx="8001000" cy="1876425"/>
        </p:xfrm>
        <a:graphic>
          <a:graphicData uri="http://schemas.openxmlformats.org/drawingml/2006/table">
            <a:tbl>
              <a:tblPr/>
              <a:tblGrid>
                <a:gridCol w="1981200"/>
                <a:gridCol w="2037479"/>
                <a:gridCol w="856314"/>
                <a:gridCol w="1146356"/>
                <a:gridCol w="1022052"/>
                <a:gridCol w="957599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POS 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Cost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Sue Pays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Plan Pays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x $20 =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x $10 =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Office Visit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x $200 =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$1,000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x $30 =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$150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$850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 gridSpan="4">
                  <a:txBody>
                    <a:bodyPr/>
                    <a:lstStyle/>
                    <a:p>
                      <a:pPr algn="r" fontAlgn="ctr"/>
                      <a:r>
                        <a:rPr lang="en-US" sz="20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Out of pocket cost to the family for this event: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609600" y="5334000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Copays do not count towards the deductible and OOP maximum in the POS plans.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Text Placeholder 5"/>
          <p:cNvGrpSpPr>
            <a:grpSpLocks noGrp="1"/>
          </p:cNvGrpSpPr>
          <p:nvPr>
            <p:ph type="body" idx="1"/>
          </p:nvPr>
        </p:nvGrpSpPr>
        <p:grpSpPr>
          <a:xfrm>
            <a:off x="1828800" y="685801"/>
            <a:ext cx="5486400" cy="1600201"/>
            <a:chOff x="5715000" y="2895600"/>
            <a:chExt cx="3276014" cy="1013288"/>
          </a:xfrm>
        </p:grpSpPr>
        <p:pic>
          <p:nvPicPr>
            <p:cNvPr id="8" name="Picture 7" descr="nytimes3.tif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2895600"/>
              <a:ext cx="3154680" cy="525780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5715000" y="2895600"/>
              <a:ext cx="3276014" cy="101328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828800" y="1371599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New Survey Projects Higher Employee Health Premiums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28800" y="1752599"/>
            <a:ext cx="2819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By </a:t>
            </a:r>
            <a:r>
              <a:rPr lang="en-US" sz="1400" cap="all" dirty="0"/>
              <a:t>BRUCE </a:t>
            </a:r>
            <a:r>
              <a:rPr lang="en-US" sz="1400" cap="all" dirty="0" smtClean="0"/>
              <a:t>JAPSEN</a:t>
            </a:r>
          </a:p>
          <a:p>
            <a:r>
              <a:rPr lang="en-US" sz="1200" cap="all" dirty="0" smtClean="0"/>
              <a:t>October 2, 2011</a:t>
            </a:r>
            <a:endParaRPr lang="en-US" sz="1200" dirty="0"/>
          </a:p>
        </p:txBody>
      </p:sp>
      <p:grpSp>
        <p:nvGrpSpPr>
          <p:cNvPr id="3" name="Group 22"/>
          <p:cNvGrpSpPr/>
          <p:nvPr/>
        </p:nvGrpSpPr>
        <p:grpSpPr>
          <a:xfrm>
            <a:off x="1828800" y="2514600"/>
            <a:ext cx="5486400" cy="1700156"/>
            <a:chOff x="3200400" y="3224156"/>
            <a:chExt cx="5486400" cy="1700156"/>
          </a:xfrm>
        </p:grpSpPr>
        <p:sp>
          <p:nvSpPr>
            <p:cNvPr id="20" name="Rectangle 19"/>
            <p:cNvSpPr/>
            <p:nvPr/>
          </p:nvSpPr>
          <p:spPr>
            <a:xfrm>
              <a:off x="3200400" y="3224156"/>
              <a:ext cx="5486400" cy="17001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endParaRPr>
            </a:p>
          </p:txBody>
        </p:sp>
        <p:pic>
          <p:nvPicPr>
            <p:cNvPr id="16" name="Picture 15" descr="nytimes3.tif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76600" y="3276600"/>
              <a:ext cx="5283200" cy="75412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3200400" y="3974068"/>
              <a:ext cx="54864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Health Insurers Push Premiums Sharply Higher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200400" y="4384357"/>
              <a:ext cx="3733800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By </a:t>
              </a:r>
              <a:r>
                <a:rPr lang="en-US" sz="1400" cap="all" dirty="0" smtClean="0"/>
                <a:t>Reed Abelson </a:t>
              </a:r>
              <a:r>
                <a:rPr lang="en-US" sz="1400" dirty="0" smtClean="0"/>
                <a:t>and</a:t>
              </a:r>
              <a:r>
                <a:rPr lang="en-US" sz="1400" cap="all" dirty="0" smtClean="0"/>
                <a:t> </a:t>
              </a:r>
              <a:r>
                <a:rPr lang="en-US" sz="1400" cap="all" dirty="0" err="1" smtClean="0"/>
                <a:t>nina</a:t>
              </a:r>
              <a:r>
                <a:rPr lang="en-US" sz="1400" cap="all" dirty="0" smtClean="0"/>
                <a:t> Bernstein</a:t>
              </a:r>
            </a:p>
            <a:p>
              <a:r>
                <a:rPr lang="en-US" sz="1200" cap="all" dirty="0" smtClean="0"/>
                <a:t>September 27, 2011</a:t>
              </a:r>
              <a:endParaRPr lang="en-US" sz="1200" dirty="0"/>
            </a:p>
          </p:txBody>
        </p:sp>
      </p:grpSp>
      <p:grpSp>
        <p:nvGrpSpPr>
          <p:cNvPr id="6" name="Group 23"/>
          <p:cNvGrpSpPr/>
          <p:nvPr/>
        </p:nvGrpSpPr>
        <p:grpSpPr>
          <a:xfrm>
            <a:off x="1828800" y="4419600"/>
            <a:ext cx="5562600" cy="1828800"/>
            <a:chOff x="4572000" y="1828800"/>
            <a:chExt cx="4111059" cy="1196158"/>
          </a:xfrm>
        </p:grpSpPr>
        <p:pic>
          <p:nvPicPr>
            <p:cNvPr id="25" name="Picture 24" descr="chron.tiff"/>
            <p:cNvPicPr>
              <a:picLocks noChangeAspect="1"/>
            </p:cNvPicPr>
            <p:nvPr/>
          </p:nvPicPr>
          <p:blipFill>
            <a:blip r:embed="rId3" cstate="print"/>
            <a:srcRect b="76657"/>
            <a:stretch>
              <a:fillRect/>
            </a:stretch>
          </p:blipFill>
          <p:spPr>
            <a:xfrm>
              <a:off x="4572000" y="2379339"/>
              <a:ext cx="4111059" cy="615807"/>
            </a:xfrm>
            <a:prstGeom prst="rect">
              <a:avLst/>
            </a:prstGeom>
          </p:spPr>
        </p:pic>
        <p:pic>
          <p:nvPicPr>
            <p:cNvPr id="26" name="Picture 25" descr="chron2.tiff"/>
            <p:cNvPicPr>
              <a:picLocks noChangeAspect="1"/>
            </p:cNvPicPr>
            <p:nvPr/>
          </p:nvPicPr>
          <p:blipFill>
            <a:blip r:embed="rId4" cstate="print"/>
            <a:srcRect b="6757"/>
            <a:stretch>
              <a:fillRect/>
            </a:stretch>
          </p:blipFill>
          <p:spPr>
            <a:xfrm>
              <a:off x="4572000" y="1828800"/>
              <a:ext cx="4033492" cy="585663"/>
            </a:xfrm>
            <a:prstGeom prst="rect">
              <a:avLst/>
            </a:prstGeom>
          </p:spPr>
        </p:pic>
        <p:sp>
          <p:nvSpPr>
            <p:cNvPr id="27" name="Rectangle 26"/>
            <p:cNvSpPr/>
            <p:nvPr/>
          </p:nvSpPr>
          <p:spPr>
            <a:xfrm>
              <a:off x="4572000" y="1836368"/>
              <a:ext cx="4054743" cy="118859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4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r>
              <a:rPr lang="en-US" sz="3600" dirty="0" smtClean="0"/>
              <a:t>Using the HDHP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990600"/>
          <a:ext cx="7924800" cy="5029200"/>
        </p:xfrm>
        <a:graphic>
          <a:graphicData uri="http://schemas.openxmlformats.org/drawingml/2006/table">
            <a:tbl>
              <a:tblPr/>
              <a:tblGrid>
                <a:gridCol w="2588647"/>
                <a:gridCol w="812337"/>
                <a:gridCol w="678752"/>
                <a:gridCol w="898986"/>
                <a:gridCol w="808726"/>
                <a:gridCol w="750962"/>
                <a:gridCol w="693195"/>
                <a:gridCol w="693195"/>
              </a:tblGrid>
              <a:tr h="427036">
                <a:tc>
                  <a:txBody>
                    <a:bodyPr/>
                    <a:lstStyle/>
                    <a:p>
                      <a:pPr algn="l" fontAlgn="ctr"/>
                      <a:endParaRPr lang="en-US" sz="24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02164">
                <a:tc gridSpan="8">
                  <a:txBody>
                    <a:bodyPr/>
                    <a:lstStyle/>
                    <a:p>
                      <a:pPr algn="l" fontAlgn="ctr">
                        <a:buFont typeface="Arial" pitchFamily="34" charset="0"/>
                        <a:buChar char="•"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The family has a deductible of $2,500, </a:t>
                      </a:r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which $2,000 has been satisfied earlier in the year. </a:t>
                      </a:r>
                      <a:endParaRPr lang="en-US" sz="2400" b="0" i="1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ctr">
                        <a:buFont typeface="Arial" pitchFamily="34" charset="0"/>
                        <a:buChar char="•"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The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family pays 100% of the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drug costs 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(5 x $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=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$100),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which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applies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 the deductible. </a:t>
                      </a:r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ctr">
                        <a:buFont typeface="Arial" pitchFamily="34" charset="0"/>
                        <a:buChar char="•"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They pay the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first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two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office visits in full (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x $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 = $400),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which satisfies the balance of the deductible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l" fontAlgn="ctr">
                        <a:buFont typeface="Arial" pitchFamily="34" charset="0"/>
                        <a:buChar char="•"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The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remaining $600 in physician charges are subject to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coinsurance (10% x $600 = $60)</a:t>
                      </a:r>
                      <a:r>
                        <a:rPr lang="en-US" sz="2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which applies to the out-of-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pocket maximum.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43" marR="8343" marT="83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/>
          <a:lstStyle/>
          <a:p>
            <a:r>
              <a:rPr lang="en-US" sz="3600" dirty="0" smtClean="0"/>
              <a:t>Using the HDHP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1752600"/>
          <a:ext cx="8686798" cy="3499231"/>
        </p:xfrm>
        <a:graphic>
          <a:graphicData uri="http://schemas.openxmlformats.org/drawingml/2006/table">
            <a:tbl>
              <a:tblPr/>
              <a:tblGrid>
                <a:gridCol w="2895600"/>
                <a:gridCol w="1105537"/>
                <a:gridCol w="723263"/>
                <a:gridCol w="1206647"/>
                <a:gridCol w="989243"/>
                <a:gridCol w="918585"/>
                <a:gridCol w="847923"/>
              </a:tblGrid>
              <a:tr h="286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HDHP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Cost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Sue Pays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Plan Pays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5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counts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toward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deductible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after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deductible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6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rior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expenses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$2,000 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286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Rx (paid at 100%)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x $20 =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$100 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x $20 =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$100 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$0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Office Visit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(paid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at 100%)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x $200 =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$400 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x $200 =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$400 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$0 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03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Deductible met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$2,500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2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Office Visit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(deductible met, pay 10% coinsurance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x $200 =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$600 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$600 x 10% =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$60 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$540 </a:t>
                      </a:r>
                    </a:p>
                  </a:txBody>
                  <a:tcPr marL="9312" marR="9312" marT="93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896"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6896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Out-of-pocket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 to the family for this event: $100 + $400 + $60 = $560</a:t>
                      </a: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12" marR="9312" marT="93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54864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Sue could use her HC FSA or her HSA to pay her out-of-pocket costs $560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Expanded Communications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Week of September 26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: HDHP educational brochure mailed to homes</a:t>
            </a:r>
          </a:p>
          <a:p>
            <a:pPr eaLnBrk="1" hangingPunct="1"/>
            <a:r>
              <a:rPr lang="en-US" sz="2400" dirty="0" smtClean="0"/>
              <a:t>Week of October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: Start of Information Sessions</a:t>
            </a:r>
          </a:p>
          <a:p>
            <a:pPr eaLnBrk="1" hangingPunct="1"/>
            <a:r>
              <a:rPr lang="en-US" sz="2400" dirty="0" smtClean="0"/>
              <a:t>Week of October 17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: Postcard announcing Open Enrollment, the dates/locations for the Expos and health screenings</a:t>
            </a:r>
          </a:p>
          <a:p>
            <a:pPr eaLnBrk="1" hangingPunct="1"/>
            <a:r>
              <a:rPr lang="en-US" sz="2400" dirty="0" smtClean="0"/>
              <a:t>October 21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: Officer Benefits Highlights booklet posted to web</a:t>
            </a:r>
          </a:p>
          <a:p>
            <a:pPr eaLnBrk="1" hangingPunct="1"/>
            <a:r>
              <a:rPr lang="en-US" sz="2400" b="1" dirty="0" smtClean="0"/>
              <a:t>Open Enrollment is October 31</a:t>
            </a:r>
            <a:r>
              <a:rPr lang="en-US" sz="2400" b="1" baseline="30000" dirty="0" smtClean="0"/>
              <a:t>st</a:t>
            </a:r>
            <a:r>
              <a:rPr lang="en-US" sz="2400" b="1" dirty="0" smtClean="0"/>
              <a:t> to November 18</a:t>
            </a:r>
            <a:r>
              <a:rPr lang="en-US" sz="2400" b="1" baseline="30000" dirty="0" smtClean="0"/>
              <a:t>th</a:t>
            </a:r>
            <a:endParaRPr lang="en-US" sz="2400" b="1" dirty="0" smtClean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</p:spPr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7" name="Picture 7" descr="landing"/>
          <p:cNvPicPr>
            <a:picLocks noChangeAspect="1" noChangeArrowheads="1"/>
          </p:cNvPicPr>
          <p:nvPr/>
        </p:nvPicPr>
        <p:blipFill>
          <a:blip r:embed="rId2" cstate="print"/>
          <a:srcRect l="9312" r="9584"/>
          <a:stretch>
            <a:fillRect/>
          </a:stretch>
        </p:blipFill>
        <p:spPr bwMode="auto">
          <a:xfrm>
            <a:off x="990599" y="1066801"/>
            <a:ext cx="7248805" cy="5257799"/>
          </a:xfrm>
          <a:prstGeom prst="rect">
            <a:avLst/>
          </a:prstGeom>
          <a:noFill/>
        </p:spPr>
      </p:pic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</p:spPr>
        <p:txBody>
          <a:bodyPr/>
          <a:lstStyle/>
          <a:p>
            <a:pPr>
              <a:defRPr/>
            </a:pPr>
            <a:fld id="{34E0F30E-0F7D-4F9C-BB86-217D045BC7A2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762000"/>
          </a:xfrm>
        </p:spPr>
        <p:txBody>
          <a:bodyPr/>
          <a:lstStyle/>
          <a:p>
            <a:r>
              <a:rPr lang="en-US" sz="2800" dirty="0" smtClean="0"/>
              <a:t>On-line enrollment</a:t>
            </a:r>
            <a:endParaRPr lang="en-US"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4754563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algn="ctr" eaLnBrk="1" hangingPunct="1">
              <a:buFontTx/>
              <a:buNone/>
            </a:pPr>
            <a:r>
              <a:rPr lang="en-US" sz="7200" dirty="0" smtClean="0"/>
              <a:t>Questions?</a:t>
            </a:r>
          </a:p>
        </p:txBody>
      </p:sp>
      <p:sp>
        <p:nvSpPr>
          <p:cNvPr id="3481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ACE4FA-4864-4D24-859C-BBA2E0B6BEB9}" type="slidenum">
              <a:rPr lang="en-US" smtClean="0">
                <a:latin typeface="Helvetica-Narrow"/>
              </a:rPr>
              <a:pPr/>
              <a:t>44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4754563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algn="ctr" eaLnBrk="1" hangingPunct="1">
              <a:buFontTx/>
              <a:buNone/>
            </a:pPr>
            <a:r>
              <a:rPr lang="en-US" sz="7200" dirty="0" smtClean="0"/>
              <a:t>Appendix</a:t>
            </a:r>
          </a:p>
        </p:txBody>
      </p:sp>
      <p:sp>
        <p:nvSpPr>
          <p:cNvPr id="3481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ACE4FA-4864-4D24-859C-BBA2E0B6BEB9}" type="slidenum">
              <a:rPr lang="en-US" smtClean="0">
                <a:latin typeface="Helvetica-Narrow"/>
              </a:rPr>
              <a:pPr/>
              <a:t>45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62000"/>
          </a:xfrm>
        </p:spPr>
        <p:txBody>
          <a:bodyPr/>
          <a:lstStyle/>
          <a:p>
            <a:r>
              <a:rPr lang="en-US" sz="3200" dirty="0" smtClean="0"/>
              <a:t>Plan Terminology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1800" b="1" dirty="0" smtClean="0"/>
              <a:t>Copayment (copay): </a:t>
            </a:r>
            <a:r>
              <a:rPr lang="en-US" sz="1800" dirty="0" smtClean="0"/>
              <a:t>A fixed amount you may pay directly to the provider/facility when you receive services; e.g., a $30 copay for an office visit. Copays (medical and Rx) in the POS plans do not accumulate to the deductible. </a:t>
            </a:r>
          </a:p>
          <a:p>
            <a:pPr>
              <a:buNone/>
            </a:pPr>
            <a:r>
              <a:rPr lang="en-US" sz="1800" b="1" dirty="0" smtClean="0"/>
              <a:t>Deductible:</a:t>
            </a:r>
            <a:r>
              <a:rPr lang="en-US" sz="1800" dirty="0" smtClean="0"/>
              <a:t> The amount you must meet annually before the plan pays for expenses; e.g., in the POS 90 once your expenses have accumulated to $200 per person, the medical plan pays for 90% of in-network medical expenses.</a:t>
            </a:r>
          </a:p>
          <a:p>
            <a:pPr>
              <a:buNone/>
            </a:pPr>
            <a:r>
              <a:rPr lang="en-US" sz="1800" b="1" dirty="0" smtClean="0"/>
              <a:t>Coinsurance: </a:t>
            </a:r>
            <a:r>
              <a:rPr lang="en-US" sz="1800" dirty="0" smtClean="0"/>
              <a:t>The cost-sharing between you and the plan, which applies after you have met the deductible; e.g., the POS 90 covers 90% of in-network medical expenses; you pay the remaining 10%. </a:t>
            </a:r>
          </a:p>
          <a:p>
            <a:pPr>
              <a:buNone/>
            </a:pPr>
            <a:r>
              <a:rPr lang="en-US" sz="1800" b="1" dirty="0" smtClean="0"/>
              <a:t>Out-of-Pocket Maximum (OOP): </a:t>
            </a:r>
            <a:r>
              <a:rPr lang="en-US" sz="1800" dirty="0" smtClean="0"/>
              <a:t>Is the amount you have to pay annually for covered medical services. The deductible and coinsurance accumulate to your OOP maximum. Once you reach the OOP maximum, the plan pays 100% of covered charges for the remainder of the calendar year.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F768B0-B622-4C33-8449-FFBE9FD9F45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46</a:t>
            </a:fld>
            <a:endParaRPr lang="en-US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839200" cy="88423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HDHP Preventive Rx Therapeutic Classes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77200" cy="5334000"/>
          </a:xfrm>
        </p:spPr>
        <p:txBody>
          <a:bodyPr/>
          <a:lstStyle/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Anticoagulants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Antihypertensive agents ( high blood pressure)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Asthma/COPD medications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Cholesterol lowering agents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Diabetes medications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Heart disease medications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Hepatitis C medications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Immunosuppressant agents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Mental health agents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Pre-natal vitamins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Thyroid disease medications	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Osteoporosis medications</a:t>
            </a:r>
          </a:p>
          <a:p>
            <a:pPr eaLnBrk="1" hangingPunct="1">
              <a:buClr>
                <a:srgbClr val="7AA9D4"/>
              </a:buClr>
            </a:pPr>
            <a:r>
              <a:rPr lang="en-US" sz="2000" dirty="0" smtClean="0"/>
              <a:t>Contraceptives medications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F768B0-B622-4C33-8449-FFBE9FD9F45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47</a:t>
            </a:fld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Health care trends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6783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Health care premiums continue to rise nationally</a:t>
            </a:r>
          </a:p>
          <a:p>
            <a:pPr eaLnBrk="1" hangingPunct="1"/>
            <a:r>
              <a:rPr lang="en-US" sz="2400" dirty="0" smtClean="0"/>
              <a:t>Quoting the New York Times of 10/2/11</a:t>
            </a:r>
          </a:p>
          <a:p>
            <a:pPr lvl="1" eaLnBrk="1" hangingPunct="1"/>
            <a:r>
              <a:rPr lang="en-US" sz="2000" dirty="0" smtClean="0"/>
              <a:t> “… 2012 annual employee premiums are expected to jump on average 10.6% …” referring to a recent Aon/Hewitt survey</a:t>
            </a:r>
          </a:p>
          <a:p>
            <a:r>
              <a:rPr lang="en-US" sz="2400" dirty="0" smtClean="0"/>
              <a:t>The Kaiser Family Foundation annual study conducted with the Health Research and Educational Trust (HRET) showed that annual family premiums rose 9% between 2010 and 2011</a:t>
            </a:r>
            <a:endParaRPr lang="en-US" sz="2000" dirty="0" smtClean="0"/>
          </a:p>
          <a:p>
            <a:pPr eaLnBrk="1" hangingPunct="1">
              <a:buNone/>
            </a:pPr>
            <a:endParaRPr lang="en-US" sz="1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5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924800" cy="762000"/>
          </a:xfrm>
        </p:spPr>
        <p:txBody>
          <a:bodyPr/>
          <a:lstStyle/>
          <a:p>
            <a:r>
              <a:rPr lang="en-US" sz="2000" b="1" dirty="0" smtClean="0"/>
              <a:t> </a:t>
            </a:r>
            <a:br>
              <a:rPr lang="en-US" sz="2000" b="1" dirty="0" smtClean="0"/>
            </a:br>
            <a:r>
              <a:rPr lang="en-US" sz="2000" b="1" dirty="0" smtClean="0"/>
              <a:t>The gap between increases in earnings and increases in health insurance premiums continues to widen</a:t>
            </a:r>
          </a:p>
        </p:txBody>
      </p:sp>
      <p:graphicFrame>
        <p:nvGraphicFramePr>
          <p:cNvPr id="2051" name="Object 3"/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609600" y="1371600"/>
          <a:ext cx="7873192" cy="5049861"/>
        </p:xfrm>
        <a:graphic>
          <a:graphicData uri="http://schemas.openxmlformats.org/presentationml/2006/ole">
            <p:oleObj spid="_x0000_s27650" r:id="rId3" imgW="8711939" imgH="5584420" progId="Excel.Sheet.8">
              <p:embed/>
            </p:oleObj>
          </a:graphicData>
        </a:graphic>
      </p:graphicFrame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52400" y="4953000"/>
            <a:ext cx="37338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1000" dirty="0"/>
          </a:p>
          <a:p>
            <a:pPr eaLnBrk="1" hangingPunct="1"/>
            <a:r>
              <a:rPr lang="en-US" sz="1000" dirty="0"/>
              <a:t>Source:  Kaiser/HRET Survey of Employer-Sponsored Health Benefits, 1999-2011.  Bureau of Labor Statistics, Consumer Price Index, U.S. City Average of Annual Inflation (April to April), 1999-2011; Bureau of Labor Statistics, Seasonally Adjusted Data from the Current Employment Statistics Survey, 1999-2011 (April to April). </a:t>
            </a:r>
          </a:p>
          <a:p>
            <a:pPr eaLnBrk="1" hangingPunct="1">
              <a:spcBef>
                <a:spcPct val="50000"/>
              </a:spcBef>
            </a:pPr>
            <a:endParaRPr lang="en-US" sz="1000" dirty="0"/>
          </a:p>
        </p:txBody>
      </p:sp>
      <p:pic>
        <p:nvPicPr>
          <p:cNvPr id="9" name="Picture 7" descr="KFF-HRET LOG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34200" y="5410200"/>
            <a:ext cx="19050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6381750"/>
            <a:ext cx="2133600" cy="476250"/>
          </a:xfrm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6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229600" cy="914400"/>
          </a:xfrm>
        </p:spPr>
        <p:txBody>
          <a:bodyPr anchor="t"/>
          <a:lstStyle/>
          <a:p>
            <a:pPr eaLnBrk="1" hangingPunct="1"/>
            <a:r>
              <a:rPr lang="en-US" sz="3600" dirty="0" smtClean="0">
                <a:cs typeface="Arial" pitchFamily="34" charset="0"/>
              </a:rPr>
              <a:t>Task Force Guiding Principles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828800"/>
            <a:ext cx="8229600" cy="38862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Provide competitive health care benefits that help recruit and retain top talent</a:t>
            </a:r>
          </a:p>
          <a:p>
            <a:pPr eaLnBrk="1" hangingPunct="1"/>
            <a:r>
              <a:rPr lang="en-US" sz="2400" dirty="0" smtClean="0"/>
              <a:t>Be responsive to the preferences of the Columbia community</a:t>
            </a:r>
          </a:p>
          <a:p>
            <a:pPr eaLnBrk="1" hangingPunct="1"/>
            <a:r>
              <a:rPr lang="en-US" sz="2400" dirty="0" smtClean="0"/>
              <a:t>Offer affordable options that help address rising health care costs</a:t>
            </a:r>
          </a:p>
          <a:p>
            <a:pPr eaLnBrk="1" hangingPunct="1"/>
            <a:r>
              <a:rPr lang="en-US" sz="2400" dirty="0" smtClean="0"/>
              <a:t>Develop a health plan strategy that can weather the economic/regulatory environment over the longer term</a:t>
            </a:r>
          </a:p>
          <a:p>
            <a:pPr lvl="1" eaLnBrk="1" hangingPunct="1"/>
            <a:endParaRPr lang="en-US" sz="20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7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sz="3600" dirty="0" smtClean="0">
                <a:cs typeface="Arial" pitchFamily="34" charset="0"/>
              </a:rPr>
              <a:t>Task Force recommendations for benefit programs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4114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Introduce a child care benefit</a:t>
            </a:r>
          </a:p>
          <a:p>
            <a:pPr eaLnBrk="1" hangingPunct="1"/>
            <a:r>
              <a:rPr lang="en-US" sz="2400" dirty="0" smtClean="0"/>
              <a:t>Add a domestic partner health care credit</a:t>
            </a:r>
          </a:p>
          <a:p>
            <a:pPr eaLnBrk="1" hangingPunct="1"/>
            <a:r>
              <a:rPr lang="en-US" sz="2400" dirty="0" smtClean="0"/>
              <a:t>Make copay/deductible changes to POS plans</a:t>
            </a:r>
          </a:p>
          <a:p>
            <a:pPr eaLnBrk="1" hangingPunct="1"/>
            <a:r>
              <a:rPr lang="en-US" sz="2400" dirty="0" smtClean="0"/>
              <a:t>Introduce a High Deductible Health Plan (HDHP) paired with a Health Savings Account (HSA)</a:t>
            </a:r>
          </a:p>
          <a:p>
            <a:pPr eaLnBrk="1" hangingPunct="1"/>
            <a:r>
              <a:rPr lang="en-US" sz="2400" dirty="0" smtClean="0"/>
              <a:t>Make changes to salary tiers for contributions </a:t>
            </a:r>
          </a:p>
          <a:p>
            <a:pPr eaLnBrk="1" hangingPunct="1">
              <a:buNone/>
            </a:pPr>
            <a:endParaRPr lang="en-US" sz="24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8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762000"/>
            <a:ext cx="8229600" cy="914400"/>
          </a:xfrm>
        </p:spPr>
        <p:txBody>
          <a:bodyPr anchor="t"/>
          <a:lstStyle/>
          <a:p>
            <a:pPr eaLnBrk="1" hangingPunct="1"/>
            <a:r>
              <a:rPr lang="en-US" sz="3600" dirty="0" smtClean="0">
                <a:cs typeface="Arial" pitchFamily="34" charset="0"/>
              </a:rPr>
              <a:t>Child Care Benefit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Full-time, benefits-eligible Officers</a:t>
            </a:r>
          </a:p>
          <a:p>
            <a:pPr eaLnBrk="1" hangingPunct="1"/>
            <a:r>
              <a:rPr lang="en-US" sz="2400" dirty="0" smtClean="0"/>
              <a:t>Salary less than $80,000</a:t>
            </a:r>
          </a:p>
          <a:p>
            <a:pPr eaLnBrk="1" hangingPunct="1"/>
            <a:r>
              <a:rPr lang="en-US" sz="2400" dirty="0" smtClean="0"/>
              <a:t>Child less than age 5, not in kindergarten</a:t>
            </a:r>
          </a:p>
          <a:p>
            <a:pPr eaLnBrk="1" hangingPunct="1"/>
            <a:r>
              <a:rPr lang="en-US" sz="2400" dirty="0" smtClean="0"/>
              <a:t>Must enroll in Dependent Care Flexible Spending Account (DC FSA)</a:t>
            </a:r>
          </a:p>
          <a:p>
            <a:pPr lvl="1" eaLnBrk="1" hangingPunct="1"/>
            <a:r>
              <a:rPr lang="en-US" sz="2000" dirty="0" smtClean="0"/>
              <a:t>Use of funds are subject to IRS DC FSA rules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$1,000 CU contribution to DC FSA, not taxable to Officer</a:t>
            </a:r>
          </a:p>
          <a:p>
            <a:pPr eaLnBrk="1" hangingPunct="1"/>
            <a:r>
              <a:rPr lang="en-US" sz="2400" dirty="0" smtClean="0"/>
              <a:t>One benefit per family</a:t>
            </a:r>
          </a:p>
          <a:p>
            <a:pPr eaLnBrk="1" hangingPunct="1"/>
            <a:r>
              <a:rPr lang="en-US" sz="2400" dirty="0" smtClean="0"/>
              <a:t>If receiving $1,000 contribution, Officer can contribute up to $4,000 ($5,000 DC FSA limit)</a:t>
            </a:r>
          </a:p>
          <a:p>
            <a:pPr eaLnBrk="1" hangingPunct="1"/>
            <a:endParaRPr lang="en-US" sz="20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7E85A7-4A77-4416-9ED3-5F093DF3189B}" type="slidenum">
              <a:rPr lang="en-US" smtClean="0">
                <a:latin typeface="Helvetica-Narrow"/>
              </a:rPr>
              <a:pPr/>
              <a:t>9</a:t>
            </a:fld>
            <a:endParaRPr lang="en-US" dirty="0" smtClean="0">
              <a:latin typeface="Helvetica-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R Blank Presentation2011 (2)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Helvetica-Narrow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HR Blank Presentation2011 (2)</Template>
  <TotalTime>702</TotalTime>
  <Words>2961</Words>
  <Application>Microsoft Office PowerPoint</Application>
  <PresentationFormat>On-screen Show (4:3)</PresentationFormat>
  <Paragraphs>771</Paragraphs>
  <Slides>47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HR Blank Presentation2011 (2)</vt:lpstr>
      <vt:lpstr>Microsoft Office Excel 97-2003 Worksheet</vt:lpstr>
      <vt:lpstr>Benefits for 2012</vt:lpstr>
      <vt:lpstr>Today’s Discussion</vt:lpstr>
      <vt:lpstr>Open Enrollment</vt:lpstr>
      <vt:lpstr>Slide 4</vt:lpstr>
      <vt:lpstr>Health care trends</vt:lpstr>
      <vt:lpstr>  The gap between increases in earnings and increases in health insurance premiums continues to widen</vt:lpstr>
      <vt:lpstr>Task Force Guiding Principles</vt:lpstr>
      <vt:lpstr>Task Force recommendations for benefit programs</vt:lpstr>
      <vt:lpstr>Child Care Benefit</vt:lpstr>
      <vt:lpstr>Domestic Partner Credit</vt:lpstr>
      <vt:lpstr>Health Care Plans for 2012</vt:lpstr>
      <vt:lpstr>A health care strategy for the longer term</vt:lpstr>
      <vt:lpstr>Changes to in-network coverage will help manage costs</vt:lpstr>
      <vt:lpstr>Changes to in-network coverage will help manage costs</vt:lpstr>
      <vt:lpstr>Changes to out-of-network coverage will help manage costs</vt:lpstr>
      <vt:lpstr>New POS 80 health plans offer more choice</vt:lpstr>
      <vt:lpstr>Prescription Drug Plan for POS plans remains the same</vt:lpstr>
      <vt:lpstr>High Deductible Health Plan versus POS plans</vt:lpstr>
      <vt:lpstr>HDHP: In-Network Medical Plan</vt:lpstr>
      <vt:lpstr>HDHP: Prescription Drug Plan</vt:lpstr>
      <vt:lpstr>You can pay for medical services with your Health Savings Account</vt:lpstr>
      <vt:lpstr>The HSA versus the Health Care Flexible Spending Account (FSA)</vt:lpstr>
      <vt:lpstr> Salary Bands Contributions</vt:lpstr>
      <vt:lpstr>Salary bands address affordability</vt:lpstr>
      <vt:lpstr>Monthly Contributions</vt:lpstr>
      <vt:lpstr>Monthly Contributions</vt:lpstr>
      <vt:lpstr>Monthly Contributions</vt:lpstr>
      <vt:lpstr>Monthly Contributions</vt:lpstr>
      <vt:lpstr>Monthly Contributions</vt:lpstr>
      <vt:lpstr>Monthly Contributions</vt:lpstr>
      <vt:lpstr>Monthly Contributions</vt:lpstr>
      <vt:lpstr>Monthly Contributions</vt:lpstr>
      <vt:lpstr>Monthly Contributions</vt:lpstr>
      <vt:lpstr>Monthly Contributions</vt:lpstr>
      <vt:lpstr>Monthly Contributions</vt:lpstr>
      <vt:lpstr>Monthly Contributions</vt:lpstr>
      <vt:lpstr>Case Study</vt:lpstr>
      <vt:lpstr>A family medical event</vt:lpstr>
      <vt:lpstr>Using the 90 POS plan</vt:lpstr>
      <vt:lpstr>Using the HDHP</vt:lpstr>
      <vt:lpstr>Using the HDHP</vt:lpstr>
      <vt:lpstr>Expanded Communications</vt:lpstr>
      <vt:lpstr>On-line enrollment</vt:lpstr>
      <vt:lpstr>Slide 44</vt:lpstr>
      <vt:lpstr>Slide 45</vt:lpstr>
      <vt:lpstr>Plan Terminology</vt:lpstr>
      <vt:lpstr>HDHP Preventive Rx Therapeutic Classes</vt:lpstr>
    </vt:vector>
  </TitlesOfParts>
  <Company>N.A.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Benefits for 2012</dc:title>
  <dc:creator>N.A.</dc:creator>
  <cp:lastModifiedBy>N.A.</cp:lastModifiedBy>
  <cp:revision>52</cp:revision>
  <dcterms:created xsi:type="dcterms:W3CDTF">2011-10-06T17:17:13Z</dcterms:created>
  <dcterms:modified xsi:type="dcterms:W3CDTF">2011-11-30T14:52:17Z</dcterms:modified>
</cp:coreProperties>
</file>