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7" r:id="rId2"/>
    <p:sldMasterId id="2147483679" r:id="rId3"/>
  </p:sldMasterIdLst>
  <p:notesMasterIdLst>
    <p:notesMasterId r:id="rId25"/>
  </p:notesMasterIdLst>
  <p:sldIdLst>
    <p:sldId id="302" r:id="rId4"/>
    <p:sldId id="313" r:id="rId5"/>
    <p:sldId id="314" r:id="rId6"/>
    <p:sldId id="315" r:id="rId7"/>
    <p:sldId id="316" r:id="rId8"/>
    <p:sldId id="331" r:id="rId9"/>
    <p:sldId id="305" r:id="rId10"/>
    <p:sldId id="306" r:id="rId11"/>
    <p:sldId id="307" r:id="rId12"/>
    <p:sldId id="336" r:id="rId13"/>
    <p:sldId id="337" r:id="rId14"/>
    <p:sldId id="338" r:id="rId15"/>
    <p:sldId id="319" r:id="rId16"/>
    <p:sldId id="332" r:id="rId17"/>
    <p:sldId id="329" r:id="rId18"/>
    <p:sldId id="339" r:id="rId19"/>
    <p:sldId id="335" r:id="rId20"/>
    <p:sldId id="333" r:id="rId21"/>
    <p:sldId id="325" r:id="rId22"/>
    <p:sldId id="323" r:id="rId23"/>
    <p:sldId id="324"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9900FF"/>
    <a:srgbClr val="FFFF66"/>
    <a:srgbClr val="6666FF"/>
    <a:srgbClr val="000099"/>
    <a:srgbClr val="CC66FF"/>
    <a:srgbClr val="CC99FF"/>
    <a:srgbClr val="660066"/>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300" y="109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890" y="5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4D5A97E-F508-4960-BF1E-EDA698D89DF0}" type="doc">
      <dgm:prSet loTypeId="urn:microsoft.com/office/officeart/2005/8/layout/hProcess9" loCatId="process" qsTypeId="urn:microsoft.com/office/officeart/2005/8/quickstyle/simple1" qsCatId="simple" csTypeId="urn:microsoft.com/office/officeart/2005/8/colors/colorful4" csCatId="colorful" phldr="1"/>
      <dgm:spPr/>
    </dgm:pt>
    <dgm:pt modelId="{BBDB0744-60A5-4761-8D3B-11538992E278}">
      <dgm:prSet phldrT="[Text]"/>
      <dgm:spPr>
        <a:solidFill>
          <a:srgbClr val="9900FF"/>
        </a:solidFill>
      </dgm:spPr>
      <dgm:t>
        <a:bodyPr/>
        <a:lstStyle/>
        <a:p>
          <a:r>
            <a:rPr lang="en-US" dirty="0" smtClean="0"/>
            <a:t>Casual use</a:t>
          </a:r>
          <a:endParaRPr lang="en-US" dirty="0"/>
        </a:p>
      </dgm:t>
    </dgm:pt>
    <dgm:pt modelId="{912D15B9-E9A2-4685-BABB-C66E8FF18A80}" type="parTrans" cxnId="{BB753A27-59F7-434C-8778-A3D234BEFB4A}">
      <dgm:prSet/>
      <dgm:spPr/>
      <dgm:t>
        <a:bodyPr/>
        <a:lstStyle/>
        <a:p>
          <a:endParaRPr lang="en-US"/>
        </a:p>
      </dgm:t>
    </dgm:pt>
    <dgm:pt modelId="{9CE2FCA2-7ECB-4437-B6E4-BF9AB7AD35C0}" type="sibTrans" cxnId="{BB753A27-59F7-434C-8778-A3D234BEFB4A}">
      <dgm:prSet/>
      <dgm:spPr/>
      <dgm:t>
        <a:bodyPr/>
        <a:lstStyle/>
        <a:p>
          <a:endParaRPr lang="en-US"/>
        </a:p>
      </dgm:t>
    </dgm:pt>
    <dgm:pt modelId="{0EDDCC25-B951-45C3-B2BF-782C8B2D5513}">
      <dgm:prSet phldrT="[Text]"/>
      <dgm:spPr>
        <a:solidFill>
          <a:srgbClr val="0000FF"/>
        </a:solidFill>
      </dgm:spPr>
      <dgm:t>
        <a:bodyPr/>
        <a:lstStyle/>
        <a:p>
          <a:r>
            <a:rPr lang="en-US" dirty="0" smtClean="0"/>
            <a:t>Cooperative learning</a:t>
          </a:r>
          <a:endParaRPr lang="en-US" dirty="0"/>
        </a:p>
      </dgm:t>
    </dgm:pt>
    <dgm:pt modelId="{097480E4-2403-4313-9148-245EA20A6901}" type="parTrans" cxnId="{FB85D3D1-1302-4700-A00F-02854319BBA0}">
      <dgm:prSet/>
      <dgm:spPr/>
      <dgm:t>
        <a:bodyPr/>
        <a:lstStyle/>
        <a:p>
          <a:endParaRPr lang="en-US"/>
        </a:p>
      </dgm:t>
    </dgm:pt>
    <dgm:pt modelId="{226EB253-0C95-4536-9134-A37792F32658}" type="sibTrans" cxnId="{FB85D3D1-1302-4700-A00F-02854319BBA0}">
      <dgm:prSet/>
      <dgm:spPr/>
      <dgm:t>
        <a:bodyPr/>
        <a:lstStyle/>
        <a:p>
          <a:endParaRPr lang="en-US"/>
        </a:p>
      </dgm:t>
    </dgm:pt>
    <dgm:pt modelId="{0A689858-7612-4ADD-88EF-1C54F2CC7E2F}">
      <dgm:prSet phldrT="[Text]"/>
      <dgm:spPr>
        <a:solidFill>
          <a:schemeClr val="tx1">
            <a:lumMod val="85000"/>
            <a:lumOff val="15000"/>
          </a:schemeClr>
        </a:solidFill>
      </dgm:spPr>
      <dgm:t>
        <a:bodyPr/>
        <a:lstStyle/>
        <a:p>
          <a:r>
            <a:rPr lang="en-US" dirty="0" smtClean="0"/>
            <a:t>Team learning</a:t>
          </a:r>
          <a:endParaRPr lang="en-US" dirty="0"/>
        </a:p>
      </dgm:t>
    </dgm:pt>
    <dgm:pt modelId="{46105ECE-3176-40EF-B978-77287BC5FC57}" type="parTrans" cxnId="{0B84E480-68BA-4967-A0FD-1189994BA69D}">
      <dgm:prSet/>
      <dgm:spPr/>
      <dgm:t>
        <a:bodyPr/>
        <a:lstStyle/>
        <a:p>
          <a:endParaRPr lang="en-US"/>
        </a:p>
      </dgm:t>
    </dgm:pt>
    <dgm:pt modelId="{903905ED-C439-4A76-BD69-DB09FF530CB1}" type="sibTrans" cxnId="{0B84E480-68BA-4967-A0FD-1189994BA69D}">
      <dgm:prSet/>
      <dgm:spPr/>
      <dgm:t>
        <a:bodyPr/>
        <a:lstStyle/>
        <a:p>
          <a:endParaRPr lang="en-US"/>
        </a:p>
      </dgm:t>
    </dgm:pt>
    <dgm:pt modelId="{7FBF4BA3-E456-4E59-B703-618E2FAABF1C}" type="pres">
      <dgm:prSet presAssocID="{D4D5A97E-F508-4960-BF1E-EDA698D89DF0}" presName="CompostProcess" presStyleCnt="0">
        <dgm:presLayoutVars>
          <dgm:dir/>
          <dgm:resizeHandles val="exact"/>
        </dgm:presLayoutVars>
      </dgm:prSet>
      <dgm:spPr/>
    </dgm:pt>
    <dgm:pt modelId="{BA3696B7-8594-4A10-B313-B9343E19C25D}" type="pres">
      <dgm:prSet presAssocID="{D4D5A97E-F508-4960-BF1E-EDA698D89DF0}" presName="arrow" presStyleLbl="bgShp" presStyleIdx="0" presStyleCnt="1"/>
      <dgm:spPr>
        <a:solidFill>
          <a:schemeClr val="bg1">
            <a:lumMod val="65000"/>
          </a:schemeClr>
        </a:solidFill>
      </dgm:spPr>
    </dgm:pt>
    <dgm:pt modelId="{33F28C21-F62C-4DA2-AA05-844B6238BAA7}" type="pres">
      <dgm:prSet presAssocID="{D4D5A97E-F508-4960-BF1E-EDA698D89DF0}" presName="linearProcess" presStyleCnt="0"/>
      <dgm:spPr/>
    </dgm:pt>
    <dgm:pt modelId="{0F3EE59B-2695-4725-B62C-55E824F8780D}" type="pres">
      <dgm:prSet presAssocID="{BBDB0744-60A5-4761-8D3B-11538992E278}" presName="textNode" presStyleLbl="node1" presStyleIdx="0" presStyleCnt="3">
        <dgm:presLayoutVars>
          <dgm:bulletEnabled val="1"/>
        </dgm:presLayoutVars>
      </dgm:prSet>
      <dgm:spPr/>
      <dgm:t>
        <a:bodyPr/>
        <a:lstStyle/>
        <a:p>
          <a:endParaRPr lang="en-US"/>
        </a:p>
      </dgm:t>
    </dgm:pt>
    <dgm:pt modelId="{35737BA0-55D7-4AC3-9596-201FB0453D98}" type="pres">
      <dgm:prSet presAssocID="{9CE2FCA2-7ECB-4437-B6E4-BF9AB7AD35C0}" presName="sibTrans" presStyleCnt="0"/>
      <dgm:spPr/>
    </dgm:pt>
    <dgm:pt modelId="{BABB6A9B-AE49-4DD0-BA4D-BB0E9115E627}" type="pres">
      <dgm:prSet presAssocID="{0EDDCC25-B951-45C3-B2BF-782C8B2D5513}" presName="textNode" presStyleLbl="node1" presStyleIdx="1" presStyleCnt="3">
        <dgm:presLayoutVars>
          <dgm:bulletEnabled val="1"/>
        </dgm:presLayoutVars>
      </dgm:prSet>
      <dgm:spPr/>
      <dgm:t>
        <a:bodyPr/>
        <a:lstStyle/>
        <a:p>
          <a:endParaRPr lang="en-US"/>
        </a:p>
      </dgm:t>
    </dgm:pt>
    <dgm:pt modelId="{54F40C1F-2415-4CF7-9283-E1FE5BB0007E}" type="pres">
      <dgm:prSet presAssocID="{226EB253-0C95-4536-9134-A37792F32658}" presName="sibTrans" presStyleCnt="0"/>
      <dgm:spPr/>
    </dgm:pt>
    <dgm:pt modelId="{7D8109EE-1542-4B9E-A8F2-3EC600DEFF99}" type="pres">
      <dgm:prSet presAssocID="{0A689858-7612-4ADD-88EF-1C54F2CC7E2F}" presName="textNode" presStyleLbl="node1" presStyleIdx="2" presStyleCnt="3" custLinFactNeighborX="36035" custLinFactNeighborY="-1688">
        <dgm:presLayoutVars>
          <dgm:bulletEnabled val="1"/>
        </dgm:presLayoutVars>
      </dgm:prSet>
      <dgm:spPr/>
      <dgm:t>
        <a:bodyPr/>
        <a:lstStyle/>
        <a:p>
          <a:endParaRPr lang="en-US"/>
        </a:p>
      </dgm:t>
    </dgm:pt>
  </dgm:ptLst>
  <dgm:cxnLst>
    <dgm:cxn modelId="{BB753A27-59F7-434C-8778-A3D234BEFB4A}" srcId="{D4D5A97E-F508-4960-BF1E-EDA698D89DF0}" destId="{BBDB0744-60A5-4761-8D3B-11538992E278}" srcOrd="0" destOrd="0" parTransId="{912D15B9-E9A2-4685-BABB-C66E8FF18A80}" sibTransId="{9CE2FCA2-7ECB-4437-B6E4-BF9AB7AD35C0}"/>
    <dgm:cxn modelId="{4FD61C7D-965E-4C2C-8300-014D82A575B8}" type="presOf" srcId="{D4D5A97E-F508-4960-BF1E-EDA698D89DF0}" destId="{7FBF4BA3-E456-4E59-B703-618E2FAABF1C}" srcOrd="0" destOrd="0" presId="urn:microsoft.com/office/officeart/2005/8/layout/hProcess9"/>
    <dgm:cxn modelId="{0B84E480-68BA-4967-A0FD-1189994BA69D}" srcId="{D4D5A97E-F508-4960-BF1E-EDA698D89DF0}" destId="{0A689858-7612-4ADD-88EF-1C54F2CC7E2F}" srcOrd="2" destOrd="0" parTransId="{46105ECE-3176-40EF-B978-77287BC5FC57}" sibTransId="{903905ED-C439-4A76-BD69-DB09FF530CB1}"/>
    <dgm:cxn modelId="{FB85D3D1-1302-4700-A00F-02854319BBA0}" srcId="{D4D5A97E-F508-4960-BF1E-EDA698D89DF0}" destId="{0EDDCC25-B951-45C3-B2BF-782C8B2D5513}" srcOrd="1" destOrd="0" parTransId="{097480E4-2403-4313-9148-245EA20A6901}" sibTransId="{226EB253-0C95-4536-9134-A37792F32658}"/>
    <dgm:cxn modelId="{914D4473-C827-45D4-A8B9-47E0753AC046}" type="presOf" srcId="{0EDDCC25-B951-45C3-B2BF-782C8B2D5513}" destId="{BABB6A9B-AE49-4DD0-BA4D-BB0E9115E627}" srcOrd="0" destOrd="0" presId="urn:microsoft.com/office/officeart/2005/8/layout/hProcess9"/>
    <dgm:cxn modelId="{86D1EE7B-2EB4-40FF-9D2A-8B1391C388B8}" type="presOf" srcId="{0A689858-7612-4ADD-88EF-1C54F2CC7E2F}" destId="{7D8109EE-1542-4B9E-A8F2-3EC600DEFF99}" srcOrd="0" destOrd="0" presId="urn:microsoft.com/office/officeart/2005/8/layout/hProcess9"/>
    <dgm:cxn modelId="{54AA4713-E4CD-45E8-AD4F-D5030E373192}" type="presOf" srcId="{BBDB0744-60A5-4761-8D3B-11538992E278}" destId="{0F3EE59B-2695-4725-B62C-55E824F8780D}" srcOrd="0" destOrd="0" presId="urn:microsoft.com/office/officeart/2005/8/layout/hProcess9"/>
    <dgm:cxn modelId="{DA6E6041-CE3B-40D9-A4D3-8C28758EE7C1}" type="presParOf" srcId="{7FBF4BA3-E456-4E59-B703-618E2FAABF1C}" destId="{BA3696B7-8594-4A10-B313-B9343E19C25D}" srcOrd="0" destOrd="0" presId="urn:microsoft.com/office/officeart/2005/8/layout/hProcess9"/>
    <dgm:cxn modelId="{CD33A0F7-D808-44CE-859D-6C64CB348A3D}" type="presParOf" srcId="{7FBF4BA3-E456-4E59-B703-618E2FAABF1C}" destId="{33F28C21-F62C-4DA2-AA05-844B6238BAA7}" srcOrd="1" destOrd="0" presId="urn:microsoft.com/office/officeart/2005/8/layout/hProcess9"/>
    <dgm:cxn modelId="{5629BE51-BE7B-45EE-B8E1-CF8AA129C8ED}" type="presParOf" srcId="{33F28C21-F62C-4DA2-AA05-844B6238BAA7}" destId="{0F3EE59B-2695-4725-B62C-55E824F8780D}" srcOrd="0" destOrd="0" presId="urn:microsoft.com/office/officeart/2005/8/layout/hProcess9"/>
    <dgm:cxn modelId="{CD36297C-35EA-45CF-A9E8-C6FA75383DF3}" type="presParOf" srcId="{33F28C21-F62C-4DA2-AA05-844B6238BAA7}" destId="{35737BA0-55D7-4AC3-9596-201FB0453D98}" srcOrd="1" destOrd="0" presId="urn:microsoft.com/office/officeart/2005/8/layout/hProcess9"/>
    <dgm:cxn modelId="{11560FB2-4458-4D56-8956-535CCBE976AE}" type="presParOf" srcId="{33F28C21-F62C-4DA2-AA05-844B6238BAA7}" destId="{BABB6A9B-AE49-4DD0-BA4D-BB0E9115E627}" srcOrd="2" destOrd="0" presId="urn:microsoft.com/office/officeart/2005/8/layout/hProcess9"/>
    <dgm:cxn modelId="{980775D6-95A4-4D29-8D7B-073ECAABC0E6}" type="presParOf" srcId="{33F28C21-F62C-4DA2-AA05-844B6238BAA7}" destId="{54F40C1F-2415-4CF7-9283-E1FE5BB0007E}" srcOrd="3" destOrd="0" presId="urn:microsoft.com/office/officeart/2005/8/layout/hProcess9"/>
    <dgm:cxn modelId="{285D23AE-66DB-444A-8B85-AFA4F20CF9A3}" type="presParOf" srcId="{33F28C21-F62C-4DA2-AA05-844B6238BAA7}" destId="{7D8109EE-1542-4B9E-A8F2-3EC600DEFF99}"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447CB85-FD2A-425B-8CE9-FF3D1A905401}"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0FABE0CE-3202-4A18-8199-E453AF5BC160}">
      <dgm:prSet phldrT="[Text]"/>
      <dgm:spPr>
        <a:solidFill>
          <a:srgbClr val="9900FF"/>
        </a:solidFill>
        <a:ln>
          <a:solidFill>
            <a:srgbClr val="660066"/>
          </a:solidFill>
        </a:ln>
      </dgm:spPr>
      <dgm:t>
        <a:bodyPr/>
        <a:lstStyle/>
        <a:p>
          <a:r>
            <a:rPr lang="en-US" dirty="0" smtClean="0"/>
            <a:t>Casual Use</a:t>
          </a:r>
          <a:endParaRPr lang="en-US" dirty="0"/>
        </a:p>
      </dgm:t>
    </dgm:pt>
    <dgm:pt modelId="{EE9D671C-3913-4295-9064-33C769E4F386}" type="parTrans" cxnId="{AEE0CCD6-308C-452D-A2E5-B444506AC5E3}">
      <dgm:prSet/>
      <dgm:spPr/>
      <dgm:t>
        <a:bodyPr/>
        <a:lstStyle/>
        <a:p>
          <a:endParaRPr lang="en-US"/>
        </a:p>
      </dgm:t>
    </dgm:pt>
    <dgm:pt modelId="{A8EA3ABA-4419-402A-9671-8ABA0D15A061}" type="sibTrans" cxnId="{AEE0CCD6-308C-452D-A2E5-B444506AC5E3}">
      <dgm:prSet/>
      <dgm:spPr/>
      <dgm:t>
        <a:bodyPr/>
        <a:lstStyle/>
        <a:p>
          <a:endParaRPr lang="en-US"/>
        </a:p>
      </dgm:t>
    </dgm:pt>
    <dgm:pt modelId="{B71853F2-E452-4A02-8F15-A936F2202D90}">
      <dgm:prSet phldrT="[Text]" custT="1"/>
      <dgm:spPr>
        <a:solidFill>
          <a:srgbClr val="CC99FF"/>
        </a:solidFill>
        <a:ln>
          <a:solidFill>
            <a:srgbClr val="CC66FF">
              <a:alpha val="90000"/>
            </a:srgbClr>
          </a:solidFill>
        </a:ln>
      </dgm:spPr>
      <dgm:t>
        <a:bodyPr/>
        <a:lstStyle/>
        <a:p>
          <a:r>
            <a:rPr lang="en-US" sz="2000" dirty="0" smtClean="0"/>
            <a:t>Flexible, easy to use</a:t>
          </a:r>
          <a:endParaRPr lang="en-US" sz="2000" dirty="0"/>
        </a:p>
      </dgm:t>
    </dgm:pt>
    <dgm:pt modelId="{01155417-8943-4364-BF16-E8BD3EE4B92F}" type="parTrans" cxnId="{18EDA1A4-C9B5-4B39-9E53-1FCF9078E636}">
      <dgm:prSet/>
      <dgm:spPr/>
      <dgm:t>
        <a:bodyPr/>
        <a:lstStyle/>
        <a:p>
          <a:endParaRPr lang="en-US"/>
        </a:p>
      </dgm:t>
    </dgm:pt>
    <dgm:pt modelId="{2530C87F-D4E1-4C01-98C3-35238E4DDA90}" type="sibTrans" cxnId="{18EDA1A4-C9B5-4B39-9E53-1FCF9078E636}">
      <dgm:prSet/>
      <dgm:spPr/>
      <dgm:t>
        <a:bodyPr/>
        <a:lstStyle/>
        <a:p>
          <a:endParaRPr lang="en-US"/>
        </a:p>
      </dgm:t>
    </dgm:pt>
    <dgm:pt modelId="{FB82E390-45C9-4A2E-8D96-AFC10AE4A8B4}">
      <dgm:prSet phldrT="[Text]" custT="1"/>
      <dgm:spPr>
        <a:solidFill>
          <a:srgbClr val="CC99FF"/>
        </a:solidFill>
        <a:ln>
          <a:solidFill>
            <a:srgbClr val="CC66FF">
              <a:alpha val="90000"/>
            </a:srgbClr>
          </a:solidFill>
        </a:ln>
      </dgm:spPr>
      <dgm:t>
        <a:bodyPr/>
        <a:lstStyle/>
        <a:p>
          <a:r>
            <a:rPr lang="en-US" sz="2000" dirty="0" smtClean="0"/>
            <a:t>Relatively ad hoc</a:t>
          </a:r>
          <a:endParaRPr lang="en-US" sz="2000" dirty="0"/>
        </a:p>
      </dgm:t>
    </dgm:pt>
    <dgm:pt modelId="{554F6DEB-8051-43B3-9C19-E2BBC422DAD7}" type="parTrans" cxnId="{B26B782D-FEC5-43C2-8523-0ACE544F1B9C}">
      <dgm:prSet/>
      <dgm:spPr/>
      <dgm:t>
        <a:bodyPr/>
        <a:lstStyle/>
        <a:p>
          <a:endParaRPr lang="en-US"/>
        </a:p>
      </dgm:t>
    </dgm:pt>
    <dgm:pt modelId="{79059813-B32A-44A0-877C-798514A0C4B7}" type="sibTrans" cxnId="{B26B782D-FEC5-43C2-8523-0ACE544F1B9C}">
      <dgm:prSet/>
      <dgm:spPr/>
      <dgm:t>
        <a:bodyPr/>
        <a:lstStyle/>
        <a:p>
          <a:endParaRPr lang="en-US"/>
        </a:p>
      </dgm:t>
    </dgm:pt>
    <dgm:pt modelId="{78B60A23-53AB-4532-92CD-D82D330314B5}">
      <dgm:prSet phldrT="[Text]"/>
      <dgm:spPr>
        <a:solidFill>
          <a:srgbClr val="0000FF"/>
        </a:solidFill>
        <a:ln>
          <a:solidFill>
            <a:srgbClr val="000099"/>
          </a:solidFill>
        </a:ln>
      </dgm:spPr>
      <dgm:t>
        <a:bodyPr/>
        <a:lstStyle/>
        <a:p>
          <a:r>
            <a:rPr lang="en-US" dirty="0" smtClean="0"/>
            <a:t>Cooperative Learning</a:t>
          </a:r>
          <a:endParaRPr lang="en-US" dirty="0"/>
        </a:p>
      </dgm:t>
    </dgm:pt>
    <dgm:pt modelId="{904C45A2-2A1D-48ED-AFA0-4B1F1E10C426}" type="parTrans" cxnId="{2199EB89-EE9D-444F-BEF2-1CB1309FBC5E}">
      <dgm:prSet/>
      <dgm:spPr/>
      <dgm:t>
        <a:bodyPr/>
        <a:lstStyle/>
        <a:p>
          <a:endParaRPr lang="en-US"/>
        </a:p>
      </dgm:t>
    </dgm:pt>
    <dgm:pt modelId="{733F5842-4EDD-4031-8D39-1B65550FCCE6}" type="sibTrans" cxnId="{2199EB89-EE9D-444F-BEF2-1CB1309FBC5E}">
      <dgm:prSet/>
      <dgm:spPr/>
      <dgm:t>
        <a:bodyPr/>
        <a:lstStyle/>
        <a:p>
          <a:endParaRPr lang="en-US"/>
        </a:p>
      </dgm:t>
    </dgm:pt>
    <dgm:pt modelId="{82DC13D8-37AC-4D33-8536-8AF2D78D3353}">
      <dgm:prSet phldrT="[Text]" custT="1"/>
      <dgm:spPr>
        <a:solidFill>
          <a:srgbClr val="9999FF">
            <a:alpha val="89804"/>
          </a:srgbClr>
        </a:solidFill>
        <a:ln>
          <a:solidFill>
            <a:srgbClr val="0000FF">
              <a:alpha val="90000"/>
            </a:srgbClr>
          </a:solidFill>
        </a:ln>
      </dgm:spPr>
      <dgm:t>
        <a:bodyPr/>
        <a:lstStyle/>
        <a:p>
          <a:r>
            <a:rPr lang="en-US" sz="2000" dirty="0" smtClean="0"/>
            <a:t>Frequent use of carefully planned and structured group activities</a:t>
          </a:r>
          <a:endParaRPr lang="en-US" sz="2000" dirty="0"/>
        </a:p>
      </dgm:t>
    </dgm:pt>
    <dgm:pt modelId="{918F8E9B-1A94-4772-8E7B-78AB9DA76380}" type="parTrans" cxnId="{9BE882E3-7E7A-423D-9515-61A855C06EE6}">
      <dgm:prSet/>
      <dgm:spPr/>
      <dgm:t>
        <a:bodyPr/>
        <a:lstStyle/>
        <a:p>
          <a:endParaRPr lang="en-US"/>
        </a:p>
      </dgm:t>
    </dgm:pt>
    <dgm:pt modelId="{FAD072BC-2860-4DA5-8366-AD92B6FD5420}" type="sibTrans" cxnId="{9BE882E3-7E7A-423D-9515-61A855C06EE6}">
      <dgm:prSet/>
      <dgm:spPr/>
      <dgm:t>
        <a:bodyPr/>
        <a:lstStyle/>
        <a:p>
          <a:endParaRPr lang="en-US"/>
        </a:p>
      </dgm:t>
    </dgm:pt>
    <dgm:pt modelId="{D397B689-7AC4-4B96-BBEA-18BBE7E4C280}">
      <dgm:prSet phldrT="[Text]" custT="1"/>
      <dgm:spPr>
        <a:solidFill>
          <a:srgbClr val="9999FF">
            <a:alpha val="89804"/>
          </a:srgbClr>
        </a:solidFill>
        <a:ln>
          <a:solidFill>
            <a:srgbClr val="0000FF">
              <a:alpha val="90000"/>
            </a:srgbClr>
          </a:solidFill>
        </a:ln>
      </dgm:spPr>
      <dgm:t>
        <a:bodyPr/>
        <a:lstStyle/>
        <a:p>
          <a:r>
            <a:rPr lang="en-US" sz="2000" dirty="0" smtClean="0"/>
            <a:t>Inserts small group activities into pre-existing course structure</a:t>
          </a:r>
          <a:endParaRPr lang="en-US" sz="2000" dirty="0"/>
        </a:p>
      </dgm:t>
    </dgm:pt>
    <dgm:pt modelId="{A69AF9AC-44FF-4B63-AF3C-5FE049895967}" type="parTrans" cxnId="{DA93BC71-AEB2-4B3F-828D-3EFF5319864E}">
      <dgm:prSet/>
      <dgm:spPr/>
      <dgm:t>
        <a:bodyPr/>
        <a:lstStyle/>
        <a:p>
          <a:endParaRPr lang="en-US"/>
        </a:p>
      </dgm:t>
    </dgm:pt>
    <dgm:pt modelId="{48A67808-8692-4F99-B535-BE8F5FDA9877}" type="sibTrans" cxnId="{DA93BC71-AEB2-4B3F-828D-3EFF5319864E}">
      <dgm:prSet/>
      <dgm:spPr/>
      <dgm:t>
        <a:bodyPr/>
        <a:lstStyle/>
        <a:p>
          <a:endParaRPr lang="en-US"/>
        </a:p>
      </dgm:t>
    </dgm:pt>
    <dgm:pt modelId="{0B1B16B0-6682-45ED-A40B-6F8954ECFB3A}">
      <dgm:prSet phldrT="[Text]"/>
      <dgm:spPr>
        <a:solidFill>
          <a:schemeClr val="tx1">
            <a:lumMod val="85000"/>
            <a:lumOff val="15000"/>
          </a:schemeClr>
        </a:solidFill>
        <a:ln>
          <a:solidFill>
            <a:schemeClr val="tx1"/>
          </a:solidFill>
        </a:ln>
      </dgm:spPr>
      <dgm:t>
        <a:bodyPr/>
        <a:lstStyle/>
        <a:p>
          <a:r>
            <a:rPr lang="en-US" dirty="0" smtClean="0"/>
            <a:t>Team Learning</a:t>
          </a:r>
          <a:endParaRPr lang="en-US" dirty="0"/>
        </a:p>
      </dgm:t>
    </dgm:pt>
    <dgm:pt modelId="{9642F3D0-76DA-49BA-A65C-3250AFB9B46C}" type="parTrans" cxnId="{D8A361A8-B0F3-40C0-8F8C-3AFA53985650}">
      <dgm:prSet/>
      <dgm:spPr/>
      <dgm:t>
        <a:bodyPr/>
        <a:lstStyle/>
        <a:p>
          <a:endParaRPr lang="en-US"/>
        </a:p>
      </dgm:t>
    </dgm:pt>
    <dgm:pt modelId="{996A7918-E010-4F3F-8755-90E13D211EF3}" type="sibTrans" cxnId="{D8A361A8-B0F3-40C0-8F8C-3AFA53985650}">
      <dgm:prSet/>
      <dgm:spPr/>
      <dgm:t>
        <a:bodyPr/>
        <a:lstStyle/>
        <a:p>
          <a:endParaRPr lang="en-US"/>
        </a:p>
      </dgm:t>
    </dgm:pt>
    <dgm:pt modelId="{85036676-CCE4-445A-BA63-075AC4839DFF}">
      <dgm:prSet phldrT="[Text]" custT="1"/>
      <dgm:spPr>
        <a:solidFill>
          <a:schemeClr val="bg1">
            <a:lumMod val="65000"/>
            <a:alpha val="90000"/>
          </a:schemeClr>
        </a:solidFill>
        <a:ln>
          <a:solidFill>
            <a:schemeClr val="tx1">
              <a:lumMod val="65000"/>
              <a:lumOff val="35000"/>
              <a:alpha val="90000"/>
            </a:schemeClr>
          </a:solidFill>
        </a:ln>
      </dgm:spPr>
      <dgm:t>
        <a:bodyPr/>
        <a:lstStyle/>
        <a:p>
          <a:r>
            <a:rPr lang="en-US" sz="1800" dirty="0" smtClean="0"/>
            <a:t>Making small group work the primary in-class activity </a:t>
          </a:r>
          <a:endParaRPr lang="en-US" sz="1800" dirty="0"/>
        </a:p>
      </dgm:t>
    </dgm:pt>
    <dgm:pt modelId="{6CDB3384-12EE-4512-B7F4-042D137DB6B8}" type="parTrans" cxnId="{662107EF-C14C-42E1-BADA-6ABFA67023DD}">
      <dgm:prSet/>
      <dgm:spPr/>
      <dgm:t>
        <a:bodyPr/>
        <a:lstStyle/>
        <a:p>
          <a:endParaRPr lang="en-US"/>
        </a:p>
      </dgm:t>
    </dgm:pt>
    <dgm:pt modelId="{AC6A1DBB-CA14-4517-B73C-B3FF29118EE3}" type="sibTrans" cxnId="{662107EF-C14C-42E1-BADA-6ABFA67023DD}">
      <dgm:prSet/>
      <dgm:spPr/>
      <dgm:t>
        <a:bodyPr/>
        <a:lstStyle/>
        <a:p>
          <a:endParaRPr lang="en-US"/>
        </a:p>
      </dgm:t>
    </dgm:pt>
    <dgm:pt modelId="{EA1CF18F-DAB1-440B-AF2A-7252F59569B4}">
      <dgm:prSet phldrT="[Text]" custT="1"/>
      <dgm:spPr>
        <a:solidFill>
          <a:srgbClr val="CC99FF"/>
        </a:solidFill>
        <a:ln>
          <a:solidFill>
            <a:srgbClr val="CC66FF">
              <a:alpha val="90000"/>
            </a:srgbClr>
          </a:solidFill>
        </a:ln>
      </dgm:spPr>
      <dgm:t>
        <a:bodyPr/>
        <a:lstStyle/>
        <a:p>
          <a:r>
            <a:rPr lang="en-US" sz="2000" dirty="0" smtClean="0"/>
            <a:t>Little or no advanced planning required*</a:t>
          </a:r>
          <a:endParaRPr lang="en-US" sz="2000" dirty="0"/>
        </a:p>
      </dgm:t>
    </dgm:pt>
    <dgm:pt modelId="{265EACA0-2A8F-43A9-A25F-612676A2692F}" type="parTrans" cxnId="{11614BD2-20F5-49F4-A5BF-F41E7431113B}">
      <dgm:prSet/>
      <dgm:spPr/>
      <dgm:t>
        <a:bodyPr/>
        <a:lstStyle/>
        <a:p>
          <a:endParaRPr lang="en-US"/>
        </a:p>
      </dgm:t>
    </dgm:pt>
    <dgm:pt modelId="{4E30742B-26C2-40C1-AB70-156AC16D88AF}" type="sibTrans" cxnId="{11614BD2-20F5-49F4-A5BF-F41E7431113B}">
      <dgm:prSet/>
      <dgm:spPr/>
      <dgm:t>
        <a:bodyPr/>
        <a:lstStyle/>
        <a:p>
          <a:endParaRPr lang="en-US"/>
        </a:p>
      </dgm:t>
    </dgm:pt>
    <dgm:pt modelId="{8D695315-DFDB-4B19-A80F-5666C185E593}">
      <dgm:prSet phldrT="[Text]" custT="1"/>
      <dgm:spPr>
        <a:solidFill>
          <a:srgbClr val="CC99FF"/>
        </a:solidFill>
        <a:ln>
          <a:solidFill>
            <a:srgbClr val="CC66FF">
              <a:alpha val="90000"/>
            </a:srgbClr>
          </a:solidFill>
        </a:ln>
      </dgm:spPr>
      <dgm:t>
        <a:bodyPr/>
        <a:lstStyle/>
        <a:p>
          <a:r>
            <a:rPr lang="en-US" sz="2000" dirty="0" smtClean="0"/>
            <a:t>No need to worry about grading or group composition </a:t>
          </a:r>
          <a:endParaRPr lang="en-US" sz="2000" dirty="0"/>
        </a:p>
      </dgm:t>
    </dgm:pt>
    <dgm:pt modelId="{9B7010FD-8EA0-41B8-BD2F-BD7B0655C579}" type="parTrans" cxnId="{4423B6F2-AA46-4EC0-91C4-09D95C4469B7}">
      <dgm:prSet/>
      <dgm:spPr/>
      <dgm:t>
        <a:bodyPr/>
        <a:lstStyle/>
        <a:p>
          <a:endParaRPr lang="en-US"/>
        </a:p>
      </dgm:t>
    </dgm:pt>
    <dgm:pt modelId="{046F0EFB-75E8-4BB7-A705-E1D9F3DA54EC}" type="sibTrans" cxnId="{4423B6F2-AA46-4EC0-91C4-09D95C4469B7}">
      <dgm:prSet/>
      <dgm:spPr/>
      <dgm:t>
        <a:bodyPr/>
        <a:lstStyle/>
        <a:p>
          <a:endParaRPr lang="en-US"/>
        </a:p>
      </dgm:t>
    </dgm:pt>
    <dgm:pt modelId="{E1012A99-C0E6-4751-BA17-5ED17ECDFDFD}">
      <dgm:prSet phldrT="[Text]" custT="1"/>
      <dgm:spPr>
        <a:solidFill>
          <a:srgbClr val="9999FF">
            <a:alpha val="89804"/>
          </a:srgbClr>
        </a:solidFill>
        <a:ln>
          <a:solidFill>
            <a:srgbClr val="0000FF">
              <a:alpha val="90000"/>
            </a:srgbClr>
          </a:solidFill>
        </a:ln>
      </dgm:spPr>
      <dgm:t>
        <a:bodyPr/>
        <a:lstStyle/>
        <a:p>
          <a:r>
            <a:rPr lang="en-US" sz="2000" dirty="0" smtClean="0"/>
            <a:t>Pay attention to accountability, group formation, roles</a:t>
          </a:r>
          <a:endParaRPr lang="en-US" sz="2000" dirty="0"/>
        </a:p>
      </dgm:t>
    </dgm:pt>
    <dgm:pt modelId="{91A110EF-029D-4752-B223-F00CE44B5768}" type="parTrans" cxnId="{E3AAB73B-9FA5-46EC-A0E2-19C7CAA908D5}">
      <dgm:prSet/>
      <dgm:spPr/>
      <dgm:t>
        <a:bodyPr/>
        <a:lstStyle/>
        <a:p>
          <a:endParaRPr lang="en-US"/>
        </a:p>
      </dgm:t>
    </dgm:pt>
    <dgm:pt modelId="{A8D75DFA-9BEE-4D35-BD44-45081AC2327D}" type="sibTrans" cxnId="{E3AAB73B-9FA5-46EC-A0E2-19C7CAA908D5}">
      <dgm:prSet/>
      <dgm:spPr/>
      <dgm:t>
        <a:bodyPr/>
        <a:lstStyle/>
        <a:p>
          <a:endParaRPr lang="en-US"/>
        </a:p>
      </dgm:t>
    </dgm:pt>
    <dgm:pt modelId="{9336E435-3BD1-4888-B5B0-2D2598C02949}">
      <dgm:prSet phldrT="[Text]" custT="1"/>
      <dgm:spPr>
        <a:solidFill>
          <a:schemeClr val="bg1">
            <a:lumMod val="65000"/>
            <a:alpha val="90000"/>
          </a:schemeClr>
        </a:solidFill>
        <a:ln>
          <a:solidFill>
            <a:schemeClr val="tx1">
              <a:lumMod val="65000"/>
              <a:lumOff val="35000"/>
              <a:alpha val="90000"/>
            </a:schemeClr>
          </a:solidFill>
        </a:ln>
      </dgm:spPr>
      <dgm:t>
        <a:bodyPr/>
        <a:lstStyle/>
        <a:p>
          <a:r>
            <a:rPr lang="en-US" sz="1800" dirty="0" smtClean="0"/>
            <a:t>Often requires a change in the structure of the course</a:t>
          </a:r>
          <a:endParaRPr lang="en-US" sz="1800" dirty="0"/>
        </a:p>
      </dgm:t>
    </dgm:pt>
    <dgm:pt modelId="{622D98A5-C456-42AA-94F9-4E60C94DD3D2}" type="sibTrans" cxnId="{C62D55D1-1942-4FE4-AFDC-5C31005BC96D}">
      <dgm:prSet/>
      <dgm:spPr/>
      <dgm:t>
        <a:bodyPr/>
        <a:lstStyle/>
        <a:p>
          <a:endParaRPr lang="en-US"/>
        </a:p>
      </dgm:t>
    </dgm:pt>
    <dgm:pt modelId="{4FE1CCC0-F26A-4961-A283-7F98B1C21AD8}" type="parTrans" cxnId="{C62D55D1-1942-4FE4-AFDC-5C31005BC96D}">
      <dgm:prSet/>
      <dgm:spPr/>
      <dgm:t>
        <a:bodyPr/>
        <a:lstStyle/>
        <a:p>
          <a:endParaRPr lang="en-US"/>
        </a:p>
      </dgm:t>
    </dgm:pt>
    <dgm:pt modelId="{550213C6-C467-4F7E-9D22-015C7740C5BA}">
      <dgm:prSet phldrT="[Text]" custT="1"/>
      <dgm:spPr>
        <a:solidFill>
          <a:schemeClr val="bg1">
            <a:lumMod val="65000"/>
            <a:alpha val="90000"/>
          </a:schemeClr>
        </a:solidFill>
        <a:ln>
          <a:solidFill>
            <a:schemeClr val="tx1">
              <a:lumMod val="65000"/>
              <a:lumOff val="35000"/>
              <a:alpha val="90000"/>
            </a:schemeClr>
          </a:solidFill>
        </a:ln>
      </dgm:spPr>
      <dgm:t>
        <a:bodyPr/>
        <a:lstStyle/>
        <a:p>
          <a:r>
            <a:rPr lang="en-US" sz="1800" dirty="0" smtClean="0"/>
            <a:t>Procedures that support the transformation of newly formed “groups” into “high performance learning teams”</a:t>
          </a:r>
          <a:endParaRPr lang="en-US" sz="1800" dirty="0"/>
        </a:p>
      </dgm:t>
    </dgm:pt>
    <dgm:pt modelId="{F1858DEC-BBC5-4D15-AC08-D418676F610F}" type="sibTrans" cxnId="{380ED323-5F8C-4014-86D0-BB36F7176C99}">
      <dgm:prSet/>
      <dgm:spPr/>
      <dgm:t>
        <a:bodyPr/>
        <a:lstStyle/>
        <a:p>
          <a:endParaRPr lang="en-US"/>
        </a:p>
      </dgm:t>
    </dgm:pt>
    <dgm:pt modelId="{046180B8-ECF7-4DC8-8E07-4B5CB414513D}" type="parTrans" cxnId="{380ED323-5F8C-4014-86D0-BB36F7176C99}">
      <dgm:prSet/>
      <dgm:spPr/>
      <dgm:t>
        <a:bodyPr/>
        <a:lstStyle/>
        <a:p>
          <a:endParaRPr lang="en-US"/>
        </a:p>
      </dgm:t>
    </dgm:pt>
    <dgm:pt modelId="{584B33EA-81CB-4939-A576-F9C021DB56C1}" type="pres">
      <dgm:prSet presAssocID="{6447CB85-FD2A-425B-8CE9-FF3D1A905401}" presName="Name0" presStyleCnt="0">
        <dgm:presLayoutVars>
          <dgm:dir/>
          <dgm:animLvl val="lvl"/>
          <dgm:resizeHandles val="exact"/>
        </dgm:presLayoutVars>
      </dgm:prSet>
      <dgm:spPr/>
      <dgm:t>
        <a:bodyPr/>
        <a:lstStyle/>
        <a:p>
          <a:endParaRPr lang="en-US"/>
        </a:p>
      </dgm:t>
    </dgm:pt>
    <dgm:pt modelId="{0070B76B-5332-40DA-83A8-D1A028A73C83}" type="pres">
      <dgm:prSet presAssocID="{0FABE0CE-3202-4A18-8199-E453AF5BC160}" presName="composite" presStyleCnt="0"/>
      <dgm:spPr/>
    </dgm:pt>
    <dgm:pt modelId="{B53EEA3A-DE60-4E1A-9C91-AA448EED3C2F}" type="pres">
      <dgm:prSet presAssocID="{0FABE0CE-3202-4A18-8199-E453AF5BC160}" presName="parTx" presStyleLbl="alignNode1" presStyleIdx="0" presStyleCnt="3">
        <dgm:presLayoutVars>
          <dgm:chMax val="0"/>
          <dgm:chPref val="0"/>
          <dgm:bulletEnabled val="1"/>
        </dgm:presLayoutVars>
      </dgm:prSet>
      <dgm:spPr/>
      <dgm:t>
        <a:bodyPr/>
        <a:lstStyle/>
        <a:p>
          <a:endParaRPr lang="en-US"/>
        </a:p>
      </dgm:t>
    </dgm:pt>
    <dgm:pt modelId="{81A2D3DD-CE17-4901-A32B-974E4FA9A36D}" type="pres">
      <dgm:prSet presAssocID="{0FABE0CE-3202-4A18-8199-E453AF5BC160}" presName="desTx" presStyleLbl="alignAccFollowNode1" presStyleIdx="0" presStyleCnt="3">
        <dgm:presLayoutVars>
          <dgm:bulletEnabled val="1"/>
        </dgm:presLayoutVars>
      </dgm:prSet>
      <dgm:spPr/>
      <dgm:t>
        <a:bodyPr/>
        <a:lstStyle/>
        <a:p>
          <a:endParaRPr lang="en-US"/>
        </a:p>
      </dgm:t>
    </dgm:pt>
    <dgm:pt modelId="{68337DE8-1CD8-4154-B131-60BE3482B9D2}" type="pres">
      <dgm:prSet presAssocID="{A8EA3ABA-4419-402A-9671-8ABA0D15A061}" presName="space" presStyleCnt="0"/>
      <dgm:spPr/>
    </dgm:pt>
    <dgm:pt modelId="{4B1F660C-89DE-49AE-B87A-7664F458FB42}" type="pres">
      <dgm:prSet presAssocID="{78B60A23-53AB-4532-92CD-D82D330314B5}" presName="composite" presStyleCnt="0"/>
      <dgm:spPr/>
    </dgm:pt>
    <dgm:pt modelId="{D0C06A37-C1B6-4F24-BE82-87D5AF45F5AC}" type="pres">
      <dgm:prSet presAssocID="{78B60A23-53AB-4532-92CD-D82D330314B5}" presName="parTx" presStyleLbl="alignNode1" presStyleIdx="1" presStyleCnt="3">
        <dgm:presLayoutVars>
          <dgm:chMax val="0"/>
          <dgm:chPref val="0"/>
          <dgm:bulletEnabled val="1"/>
        </dgm:presLayoutVars>
      </dgm:prSet>
      <dgm:spPr/>
      <dgm:t>
        <a:bodyPr/>
        <a:lstStyle/>
        <a:p>
          <a:endParaRPr lang="en-US"/>
        </a:p>
      </dgm:t>
    </dgm:pt>
    <dgm:pt modelId="{340CB753-1E7F-4B6E-A4AA-1A4673D52EF0}" type="pres">
      <dgm:prSet presAssocID="{78B60A23-53AB-4532-92CD-D82D330314B5}" presName="desTx" presStyleLbl="alignAccFollowNode1" presStyleIdx="1" presStyleCnt="3">
        <dgm:presLayoutVars>
          <dgm:bulletEnabled val="1"/>
        </dgm:presLayoutVars>
      </dgm:prSet>
      <dgm:spPr/>
      <dgm:t>
        <a:bodyPr/>
        <a:lstStyle/>
        <a:p>
          <a:endParaRPr lang="en-US"/>
        </a:p>
      </dgm:t>
    </dgm:pt>
    <dgm:pt modelId="{EBCB5EEC-C0BC-4148-B90B-BD073672C5D3}" type="pres">
      <dgm:prSet presAssocID="{733F5842-4EDD-4031-8D39-1B65550FCCE6}" presName="space" presStyleCnt="0"/>
      <dgm:spPr/>
    </dgm:pt>
    <dgm:pt modelId="{F8CE7E41-B527-4AD2-A460-FDE5ADBF2096}" type="pres">
      <dgm:prSet presAssocID="{0B1B16B0-6682-45ED-A40B-6F8954ECFB3A}" presName="composite" presStyleCnt="0"/>
      <dgm:spPr/>
    </dgm:pt>
    <dgm:pt modelId="{9653B99F-0AD2-46BA-9C91-C6341E821395}" type="pres">
      <dgm:prSet presAssocID="{0B1B16B0-6682-45ED-A40B-6F8954ECFB3A}" presName="parTx" presStyleLbl="alignNode1" presStyleIdx="2" presStyleCnt="3">
        <dgm:presLayoutVars>
          <dgm:chMax val="0"/>
          <dgm:chPref val="0"/>
          <dgm:bulletEnabled val="1"/>
        </dgm:presLayoutVars>
      </dgm:prSet>
      <dgm:spPr/>
      <dgm:t>
        <a:bodyPr/>
        <a:lstStyle/>
        <a:p>
          <a:endParaRPr lang="en-US"/>
        </a:p>
      </dgm:t>
    </dgm:pt>
    <dgm:pt modelId="{8A5FE4C8-3C0D-4333-802D-DC4F8EC6635E}" type="pres">
      <dgm:prSet presAssocID="{0B1B16B0-6682-45ED-A40B-6F8954ECFB3A}" presName="desTx" presStyleLbl="alignAccFollowNode1" presStyleIdx="2" presStyleCnt="3">
        <dgm:presLayoutVars>
          <dgm:bulletEnabled val="1"/>
        </dgm:presLayoutVars>
      </dgm:prSet>
      <dgm:spPr/>
      <dgm:t>
        <a:bodyPr/>
        <a:lstStyle/>
        <a:p>
          <a:endParaRPr lang="en-US"/>
        </a:p>
      </dgm:t>
    </dgm:pt>
  </dgm:ptLst>
  <dgm:cxnLst>
    <dgm:cxn modelId="{D8A361A8-B0F3-40C0-8F8C-3AFA53985650}" srcId="{6447CB85-FD2A-425B-8CE9-FF3D1A905401}" destId="{0B1B16B0-6682-45ED-A40B-6F8954ECFB3A}" srcOrd="2" destOrd="0" parTransId="{9642F3D0-76DA-49BA-A65C-3250AFB9B46C}" sibTransId="{996A7918-E010-4F3F-8755-90E13D211EF3}"/>
    <dgm:cxn modelId="{A4A83AC4-96A7-4743-9958-BAC63826D717}" type="presOf" srcId="{E1012A99-C0E6-4751-BA17-5ED17ECDFDFD}" destId="{340CB753-1E7F-4B6E-A4AA-1A4673D52EF0}" srcOrd="0" destOrd="2" presId="urn:microsoft.com/office/officeart/2005/8/layout/hList1"/>
    <dgm:cxn modelId="{426827AF-F867-4365-83B7-E09574156DC4}" type="presOf" srcId="{550213C6-C467-4F7E-9D22-015C7740C5BA}" destId="{8A5FE4C8-3C0D-4333-802D-DC4F8EC6635E}" srcOrd="0" destOrd="1" presId="urn:microsoft.com/office/officeart/2005/8/layout/hList1"/>
    <dgm:cxn modelId="{7E5A6BC8-FBF0-4943-84AB-85FE990852A6}" type="presOf" srcId="{B71853F2-E452-4A02-8F15-A936F2202D90}" destId="{81A2D3DD-CE17-4901-A32B-974E4FA9A36D}" srcOrd="0" destOrd="0" presId="urn:microsoft.com/office/officeart/2005/8/layout/hList1"/>
    <dgm:cxn modelId="{380ED323-5F8C-4014-86D0-BB36F7176C99}" srcId="{0B1B16B0-6682-45ED-A40B-6F8954ECFB3A}" destId="{550213C6-C467-4F7E-9D22-015C7740C5BA}" srcOrd="1" destOrd="0" parTransId="{046180B8-ECF7-4DC8-8E07-4B5CB414513D}" sibTransId="{F1858DEC-BBC5-4D15-AC08-D418676F610F}"/>
    <dgm:cxn modelId="{554DE347-51D3-4676-A136-FD8C8FCC8D86}" type="presOf" srcId="{82DC13D8-37AC-4D33-8536-8AF2D78D3353}" destId="{340CB753-1E7F-4B6E-A4AA-1A4673D52EF0}" srcOrd="0" destOrd="0" presId="urn:microsoft.com/office/officeart/2005/8/layout/hList1"/>
    <dgm:cxn modelId="{E3AAB73B-9FA5-46EC-A0E2-19C7CAA908D5}" srcId="{78B60A23-53AB-4532-92CD-D82D330314B5}" destId="{E1012A99-C0E6-4751-BA17-5ED17ECDFDFD}" srcOrd="2" destOrd="0" parTransId="{91A110EF-029D-4752-B223-F00CE44B5768}" sibTransId="{A8D75DFA-9BEE-4D35-BD44-45081AC2327D}"/>
    <dgm:cxn modelId="{130635CC-F261-4404-BC6A-D3971D4FD091}" type="presOf" srcId="{0FABE0CE-3202-4A18-8199-E453AF5BC160}" destId="{B53EEA3A-DE60-4E1A-9C91-AA448EED3C2F}" srcOrd="0" destOrd="0" presId="urn:microsoft.com/office/officeart/2005/8/layout/hList1"/>
    <dgm:cxn modelId="{662107EF-C14C-42E1-BADA-6ABFA67023DD}" srcId="{0B1B16B0-6682-45ED-A40B-6F8954ECFB3A}" destId="{85036676-CCE4-445A-BA63-075AC4839DFF}" srcOrd="0" destOrd="0" parTransId="{6CDB3384-12EE-4512-B7F4-042D137DB6B8}" sibTransId="{AC6A1DBB-CA14-4517-B73C-B3FF29118EE3}"/>
    <dgm:cxn modelId="{69677DB9-3433-40F8-9DEF-A5270CAA1E63}" type="presOf" srcId="{85036676-CCE4-445A-BA63-075AC4839DFF}" destId="{8A5FE4C8-3C0D-4333-802D-DC4F8EC6635E}" srcOrd="0" destOrd="0" presId="urn:microsoft.com/office/officeart/2005/8/layout/hList1"/>
    <dgm:cxn modelId="{8EAC2CA7-BB46-4E1D-9BF3-077F48D0CEE0}" type="presOf" srcId="{FB82E390-45C9-4A2E-8D96-AFC10AE4A8B4}" destId="{81A2D3DD-CE17-4901-A32B-974E4FA9A36D}" srcOrd="0" destOrd="1" presId="urn:microsoft.com/office/officeart/2005/8/layout/hList1"/>
    <dgm:cxn modelId="{AEE0CCD6-308C-452D-A2E5-B444506AC5E3}" srcId="{6447CB85-FD2A-425B-8CE9-FF3D1A905401}" destId="{0FABE0CE-3202-4A18-8199-E453AF5BC160}" srcOrd="0" destOrd="0" parTransId="{EE9D671C-3913-4295-9064-33C769E4F386}" sibTransId="{A8EA3ABA-4419-402A-9671-8ABA0D15A061}"/>
    <dgm:cxn modelId="{18EDA1A4-C9B5-4B39-9E53-1FCF9078E636}" srcId="{0FABE0CE-3202-4A18-8199-E453AF5BC160}" destId="{B71853F2-E452-4A02-8F15-A936F2202D90}" srcOrd="0" destOrd="0" parTransId="{01155417-8943-4364-BF16-E8BD3EE4B92F}" sibTransId="{2530C87F-D4E1-4C01-98C3-35238E4DDA90}"/>
    <dgm:cxn modelId="{2199EB89-EE9D-444F-BEF2-1CB1309FBC5E}" srcId="{6447CB85-FD2A-425B-8CE9-FF3D1A905401}" destId="{78B60A23-53AB-4532-92CD-D82D330314B5}" srcOrd="1" destOrd="0" parTransId="{904C45A2-2A1D-48ED-AFA0-4B1F1E10C426}" sibTransId="{733F5842-4EDD-4031-8D39-1B65550FCCE6}"/>
    <dgm:cxn modelId="{D1E5CE80-EB2A-4859-A30B-FAA9DDD9AB0E}" type="presOf" srcId="{78B60A23-53AB-4532-92CD-D82D330314B5}" destId="{D0C06A37-C1B6-4F24-BE82-87D5AF45F5AC}" srcOrd="0" destOrd="0" presId="urn:microsoft.com/office/officeart/2005/8/layout/hList1"/>
    <dgm:cxn modelId="{7E996CDC-C4F5-426F-A917-FFE757772567}" type="presOf" srcId="{9336E435-3BD1-4888-B5B0-2D2598C02949}" destId="{8A5FE4C8-3C0D-4333-802D-DC4F8EC6635E}" srcOrd="0" destOrd="2" presId="urn:microsoft.com/office/officeart/2005/8/layout/hList1"/>
    <dgm:cxn modelId="{E6CEE0AC-B715-4414-92DD-E2AFA6C4C27E}" type="presOf" srcId="{0B1B16B0-6682-45ED-A40B-6F8954ECFB3A}" destId="{9653B99F-0AD2-46BA-9C91-C6341E821395}" srcOrd="0" destOrd="0" presId="urn:microsoft.com/office/officeart/2005/8/layout/hList1"/>
    <dgm:cxn modelId="{C62D55D1-1942-4FE4-AFDC-5C31005BC96D}" srcId="{0B1B16B0-6682-45ED-A40B-6F8954ECFB3A}" destId="{9336E435-3BD1-4888-B5B0-2D2598C02949}" srcOrd="2" destOrd="0" parTransId="{4FE1CCC0-F26A-4961-A283-7F98B1C21AD8}" sibTransId="{622D98A5-C456-42AA-94F9-4E60C94DD3D2}"/>
    <dgm:cxn modelId="{7949DC34-69F3-44D4-B16C-73373E2C0174}" type="presOf" srcId="{D397B689-7AC4-4B96-BBEA-18BBE7E4C280}" destId="{340CB753-1E7F-4B6E-A4AA-1A4673D52EF0}" srcOrd="0" destOrd="1" presId="urn:microsoft.com/office/officeart/2005/8/layout/hList1"/>
    <dgm:cxn modelId="{4423B6F2-AA46-4EC0-91C4-09D95C4469B7}" srcId="{0FABE0CE-3202-4A18-8199-E453AF5BC160}" destId="{8D695315-DFDB-4B19-A80F-5666C185E593}" srcOrd="3" destOrd="0" parTransId="{9B7010FD-8EA0-41B8-BD2F-BD7B0655C579}" sibTransId="{046F0EFB-75E8-4BB7-A705-E1D9F3DA54EC}"/>
    <dgm:cxn modelId="{DA93BC71-AEB2-4B3F-828D-3EFF5319864E}" srcId="{78B60A23-53AB-4532-92CD-D82D330314B5}" destId="{D397B689-7AC4-4B96-BBEA-18BBE7E4C280}" srcOrd="1" destOrd="0" parTransId="{A69AF9AC-44FF-4B63-AF3C-5FE049895967}" sibTransId="{48A67808-8692-4F99-B535-BE8F5FDA9877}"/>
    <dgm:cxn modelId="{9BE882E3-7E7A-423D-9515-61A855C06EE6}" srcId="{78B60A23-53AB-4532-92CD-D82D330314B5}" destId="{82DC13D8-37AC-4D33-8536-8AF2D78D3353}" srcOrd="0" destOrd="0" parTransId="{918F8E9B-1A94-4772-8E7B-78AB9DA76380}" sibTransId="{FAD072BC-2860-4DA5-8366-AD92B6FD5420}"/>
    <dgm:cxn modelId="{B26B782D-FEC5-43C2-8523-0ACE544F1B9C}" srcId="{0FABE0CE-3202-4A18-8199-E453AF5BC160}" destId="{FB82E390-45C9-4A2E-8D96-AFC10AE4A8B4}" srcOrd="1" destOrd="0" parTransId="{554F6DEB-8051-43B3-9C19-E2BBC422DAD7}" sibTransId="{79059813-B32A-44A0-877C-798514A0C4B7}"/>
    <dgm:cxn modelId="{511EDB71-0524-4420-A647-7C055057D72A}" type="presOf" srcId="{8D695315-DFDB-4B19-A80F-5666C185E593}" destId="{81A2D3DD-CE17-4901-A32B-974E4FA9A36D}" srcOrd="0" destOrd="3" presId="urn:microsoft.com/office/officeart/2005/8/layout/hList1"/>
    <dgm:cxn modelId="{8B034298-8E12-4A79-BFB1-ABAFEE8C6D40}" type="presOf" srcId="{EA1CF18F-DAB1-440B-AF2A-7252F59569B4}" destId="{81A2D3DD-CE17-4901-A32B-974E4FA9A36D}" srcOrd="0" destOrd="2" presId="urn:microsoft.com/office/officeart/2005/8/layout/hList1"/>
    <dgm:cxn modelId="{CAEBE940-65CA-46B8-AC17-6AD4DFE5E7BD}" type="presOf" srcId="{6447CB85-FD2A-425B-8CE9-FF3D1A905401}" destId="{584B33EA-81CB-4939-A576-F9C021DB56C1}" srcOrd="0" destOrd="0" presId="urn:microsoft.com/office/officeart/2005/8/layout/hList1"/>
    <dgm:cxn modelId="{11614BD2-20F5-49F4-A5BF-F41E7431113B}" srcId="{0FABE0CE-3202-4A18-8199-E453AF5BC160}" destId="{EA1CF18F-DAB1-440B-AF2A-7252F59569B4}" srcOrd="2" destOrd="0" parTransId="{265EACA0-2A8F-43A9-A25F-612676A2692F}" sibTransId="{4E30742B-26C2-40C1-AB70-156AC16D88AF}"/>
    <dgm:cxn modelId="{DDB251B9-64BA-4656-AF48-589C54B3FD74}" type="presParOf" srcId="{584B33EA-81CB-4939-A576-F9C021DB56C1}" destId="{0070B76B-5332-40DA-83A8-D1A028A73C83}" srcOrd="0" destOrd="0" presId="urn:microsoft.com/office/officeart/2005/8/layout/hList1"/>
    <dgm:cxn modelId="{0CAEC079-8252-41A3-8CD7-631F0BBC3AF1}" type="presParOf" srcId="{0070B76B-5332-40DA-83A8-D1A028A73C83}" destId="{B53EEA3A-DE60-4E1A-9C91-AA448EED3C2F}" srcOrd="0" destOrd="0" presId="urn:microsoft.com/office/officeart/2005/8/layout/hList1"/>
    <dgm:cxn modelId="{FD3E8E86-E853-4099-98A2-1F25C0873D14}" type="presParOf" srcId="{0070B76B-5332-40DA-83A8-D1A028A73C83}" destId="{81A2D3DD-CE17-4901-A32B-974E4FA9A36D}" srcOrd="1" destOrd="0" presId="urn:microsoft.com/office/officeart/2005/8/layout/hList1"/>
    <dgm:cxn modelId="{A11AECEC-BDC3-40C3-8242-4FF74A5DD0B0}" type="presParOf" srcId="{584B33EA-81CB-4939-A576-F9C021DB56C1}" destId="{68337DE8-1CD8-4154-B131-60BE3482B9D2}" srcOrd="1" destOrd="0" presId="urn:microsoft.com/office/officeart/2005/8/layout/hList1"/>
    <dgm:cxn modelId="{7ACD00E1-BDD3-42A7-A0AE-9C9C49CD0CF1}" type="presParOf" srcId="{584B33EA-81CB-4939-A576-F9C021DB56C1}" destId="{4B1F660C-89DE-49AE-B87A-7664F458FB42}" srcOrd="2" destOrd="0" presId="urn:microsoft.com/office/officeart/2005/8/layout/hList1"/>
    <dgm:cxn modelId="{5206D803-D79A-4A0F-8925-600360BB572D}" type="presParOf" srcId="{4B1F660C-89DE-49AE-B87A-7664F458FB42}" destId="{D0C06A37-C1B6-4F24-BE82-87D5AF45F5AC}" srcOrd="0" destOrd="0" presId="urn:microsoft.com/office/officeart/2005/8/layout/hList1"/>
    <dgm:cxn modelId="{6D68ACA5-C00E-40A3-A02F-E8941737A739}" type="presParOf" srcId="{4B1F660C-89DE-49AE-B87A-7664F458FB42}" destId="{340CB753-1E7F-4B6E-A4AA-1A4673D52EF0}" srcOrd="1" destOrd="0" presId="urn:microsoft.com/office/officeart/2005/8/layout/hList1"/>
    <dgm:cxn modelId="{018DB696-623C-449A-84C6-61D2AF6B3C24}" type="presParOf" srcId="{584B33EA-81CB-4939-A576-F9C021DB56C1}" destId="{EBCB5EEC-C0BC-4148-B90B-BD073672C5D3}" srcOrd="3" destOrd="0" presId="urn:microsoft.com/office/officeart/2005/8/layout/hList1"/>
    <dgm:cxn modelId="{87CFBB9F-B4C1-44F5-BBBE-12A15CA549E0}" type="presParOf" srcId="{584B33EA-81CB-4939-A576-F9C021DB56C1}" destId="{F8CE7E41-B527-4AD2-A460-FDE5ADBF2096}" srcOrd="4" destOrd="0" presId="urn:microsoft.com/office/officeart/2005/8/layout/hList1"/>
    <dgm:cxn modelId="{90DE38F8-E279-4CDB-A55D-5A556E2136A7}" type="presParOf" srcId="{F8CE7E41-B527-4AD2-A460-FDE5ADBF2096}" destId="{9653B99F-0AD2-46BA-9C91-C6341E821395}" srcOrd="0" destOrd="0" presId="urn:microsoft.com/office/officeart/2005/8/layout/hList1"/>
    <dgm:cxn modelId="{94BC34A1-949E-40DD-A949-F710510C8C41}" type="presParOf" srcId="{F8CE7E41-B527-4AD2-A460-FDE5ADBF2096}" destId="{8A5FE4C8-3C0D-4333-802D-DC4F8EC6635E}"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3696B7-8594-4A10-B313-B9343E19C25D}">
      <dsp:nvSpPr>
        <dsp:cNvPr id="0" name=""/>
        <dsp:cNvSpPr/>
      </dsp:nvSpPr>
      <dsp:spPr>
        <a:xfrm>
          <a:off x="617219" y="0"/>
          <a:ext cx="6995160" cy="4937125"/>
        </a:xfrm>
        <a:prstGeom prst="rightArrow">
          <a:avLst/>
        </a:prstGeom>
        <a:solidFill>
          <a:schemeClr val="bg1">
            <a:lumMod val="65000"/>
          </a:schemeClr>
        </a:solidFill>
        <a:ln>
          <a:noFill/>
        </a:ln>
        <a:effectLst/>
      </dsp:spPr>
      <dsp:style>
        <a:lnRef idx="0">
          <a:scrgbClr r="0" g="0" b="0"/>
        </a:lnRef>
        <a:fillRef idx="1">
          <a:scrgbClr r="0" g="0" b="0"/>
        </a:fillRef>
        <a:effectRef idx="0">
          <a:scrgbClr r="0" g="0" b="0"/>
        </a:effectRef>
        <a:fontRef idx="minor"/>
      </dsp:style>
    </dsp:sp>
    <dsp:sp modelId="{0F3EE59B-2695-4725-B62C-55E824F8780D}">
      <dsp:nvSpPr>
        <dsp:cNvPr id="0" name=""/>
        <dsp:cNvSpPr/>
      </dsp:nvSpPr>
      <dsp:spPr>
        <a:xfrm>
          <a:off x="2830" y="1481137"/>
          <a:ext cx="2647417" cy="1974850"/>
        </a:xfrm>
        <a:prstGeom prst="roundRect">
          <a:avLst/>
        </a:prstGeom>
        <a:solidFill>
          <a:srgbClr val="9900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en-US" sz="3500" kern="1200" dirty="0" smtClean="0"/>
            <a:t>Casual use</a:t>
          </a:r>
          <a:endParaRPr lang="en-US" sz="3500" kern="1200" dirty="0"/>
        </a:p>
      </dsp:txBody>
      <dsp:txXfrm>
        <a:off x="99234" y="1577541"/>
        <a:ext cx="2454609" cy="1782042"/>
      </dsp:txXfrm>
    </dsp:sp>
    <dsp:sp modelId="{BABB6A9B-AE49-4DD0-BA4D-BB0E9115E627}">
      <dsp:nvSpPr>
        <dsp:cNvPr id="0" name=""/>
        <dsp:cNvSpPr/>
      </dsp:nvSpPr>
      <dsp:spPr>
        <a:xfrm>
          <a:off x="2791091" y="1481137"/>
          <a:ext cx="2647417" cy="1974850"/>
        </a:xfrm>
        <a:prstGeom prst="roundRect">
          <a:avLst/>
        </a:prstGeom>
        <a:solidFill>
          <a:srgbClr val="0000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en-US" sz="3500" kern="1200" dirty="0" smtClean="0"/>
            <a:t>Cooperative learning</a:t>
          </a:r>
          <a:endParaRPr lang="en-US" sz="3500" kern="1200" dirty="0"/>
        </a:p>
      </dsp:txBody>
      <dsp:txXfrm>
        <a:off x="2887495" y="1577541"/>
        <a:ext cx="2454609" cy="1782042"/>
      </dsp:txXfrm>
    </dsp:sp>
    <dsp:sp modelId="{7D8109EE-1542-4B9E-A8F2-3EC600DEFF99}">
      <dsp:nvSpPr>
        <dsp:cNvPr id="0" name=""/>
        <dsp:cNvSpPr/>
      </dsp:nvSpPr>
      <dsp:spPr>
        <a:xfrm>
          <a:off x="5582182" y="1447802"/>
          <a:ext cx="2647417" cy="1974850"/>
        </a:xfrm>
        <a:prstGeom prst="roundRect">
          <a:avLst/>
        </a:prstGeom>
        <a:solidFill>
          <a:schemeClr val="tx1">
            <a:lumMod val="85000"/>
            <a:lumOff val="1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en-US" sz="3500" kern="1200" dirty="0" smtClean="0"/>
            <a:t>Team learning</a:t>
          </a:r>
          <a:endParaRPr lang="en-US" sz="3500" kern="1200" dirty="0"/>
        </a:p>
      </dsp:txBody>
      <dsp:txXfrm>
        <a:off x="5678586" y="1544206"/>
        <a:ext cx="2454609" cy="17820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3EEA3A-DE60-4E1A-9C91-AA448EED3C2F}">
      <dsp:nvSpPr>
        <dsp:cNvPr id="0" name=""/>
        <dsp:cNvSpPr/>
      </dsp:nvSpPr>
      <dsp:spPr>
        <a:xfrm>
          <a:off x="2571" y="22610"/>
          <a:ext cx="2507456" cy="974809"/>
        </a:xfrm>
        <a:prstGeom prst="rect">
          <a:avLst/>
        </a:prstGeom>
        <a:solidFill>
          <a:srgbClr val="9900FF"/>
        </a:solidFill>
        <a:ln w="25400" cap="flat" cmpd="sng" algn="ctr">
          <a:solidFill>
            <a:srgbClr val="66006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lvl="0" algn="ctr" defTabSz="1200150">
            <a:lnSpc>
              <a:spcPct val="90000"/>
            </a:lnSpc>
            <a:spcBef>
              <a:spcPct val="0"/>
            </a:spcBef>
            <a:spcAft>
              <a:spcPct val="35000"/>
            </a:spcAft>
          </a:pPr>
          <a:r>
            <a:rPr lang="en-US" sz="2700" kern="1200" dirty="0" smtClean="0"/>
            <a:t>Casual Use</a:t>
          </a:r>
          <a:endParaRPr lang="en-US" sz="2700" kern="1200" dirty="0"/>
        </a:p>
      </dsp:txBody>
      <dsp:txXfrm>
        <a:off x="2571" y="22610"/>
        <a:ext cx="2507456" cy="974809"/>
      </dsp:txXfrm>
    </dsp:sp>
    <dsp:sp modelId="{81A2D3DD-CE17-4901-A32B-974E4FA9A36D}">
      <dsp:nvSpPr>
        <dsp:cNvPr id="0" name=""/>
        <dsp:cNvSpPr/>
      </dsp:nvSpPr>
      <dsp:spPr>
        <a:xfrm>
          <a:off x="2571" y="997420"/>
          <a:ext cx="2507456" cy="3917093"/>
        </a:xfrm>
        <a:prstGeom prst="rect">
          <a:avLst/>
        </a:prstGeom>
        <a:solidFill>
          <a:srgbClr val="CC99FF"/>
        </a:solidFill>
        <a:ln w="25400" cap="flat" cmpd="sng" algn="ctr">
          <a:solidFill>
            <a:srgbClr val="CC66FF">
              <a:alpha val="9000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smtClean="0"/>
            <a:t>Flexible, easy to use</a:t>
          </a:r>
          <a:endParaRPr lang="en-US" sz="2000" kern="1200" dirty="0"/>
        </a:p>
        <a:p>
          <a:pPr marL="228600" lvl="1" indent="-228600" algn="l" defTabSz="889000">
            <a:lnSpc>
              <a:spcPct val="90000"/>
            </a:lnSpc>
            <a:spcBef>
              <a:spcPct val="0"/>
            </a:spcBef>
            <a:spcAft>
              <a:spcPct val="15000"/>
            </a:spcAft>
            <a:buChar char="••"/>
          </a:pPr>
          <a:r>
            <a:rPr lang="en-US" sz="2000" kern="1200" dirty="0" smtClean="0"/>
            <a:t>Relatively ad hoc</a:t>
          </a:r>
          <a:endParaRPr lang="en-US" sz="2000" kern="1200" dirty="0"/>
        </a:p>
        <a:p>
          <a:pPr marL="228600" lvl="1" indent="-228600" algn="l" defTabSz="889000">
            <a:lnSpc>
              <a:spcPct val="90000"/>
            </a:lnSpc>
            <a:spcBef>
              <a:spcPct val="0"/>
            </a:spcBef>
            <a:spcAft>
              <a:spcPct val="15000"/>
            </a:spcAft>
            <a:buChar char="••"/>
          </a:pPr>
          <a:r>
            <a:rPr lang="en-US" sz="2000" kern="1200" dirty="0" smtClean="0"/>
            <a:t>Little or no advanced planning required*</a:t>
          </a:r>
          <a:endParaRPr lang="en-US" sz="2000" kern="1200" dirty="0"/>
        </a:p>
        <a:p>
          <a:pPr marL="228600" lvl="1" indent="-228600" algn="l" defTabSz="889000">
            <a:lnSpc>
              <a:spcPct val="90000"/>
            </a:lnSpc>
            <a:spcBef>
              <a:spcPct val="0"/>
            </a:spcBef>
            <a:spcAft>
              <a:spcPct val="15000"/>
            </a:spcAft>
            <a:buChar char="••"/>
          </a:pPr>
          <a:r>
            <a:rPr lang="en-US" sz="2000" kern="1200" dirty="0" smtClean="0"/>
            <a:t>No need to worry about grading or group composition </a:t>
          </a:r>
          <a:endParaRPr lang="en-US" sz="2000" kern="1200" dirty="0"/>
        </a:p>
      </dsp:txBody>
      <dsp:txXfrm>
        <a:off x="2571" y="997420"/>
        <a:ext cx="2507456" cy="3917093"/>
      </dsp:txXfrm>
    </dsp:sp>
    <dsp:sp modelId="{D0C06A37-C1B6-4F24-BE82-87D5AF45F5AC}">
      <dsp:nvSpPr>
        <dsp:cNvPr id="0" name=""/>
        <dsp:cNvSpPr/>
      </dsp:nvSpPr>
      <dsp:spPr>
        <a:xfrm>
          <a:off x="2861071" y="22610"/>
          <a:ext cx="2507456" cy="974809"/>
        </a:xfrm>
        <a:prstGeom prst="rect">
          <a:avLst/>
        </a:prstGeom>
        <a:solidFill>
          <a:srgbClr val="0000FF"/>
        </a:solidFill>
        <a:ln w="25400" cap="flat" cmpd="sng" algn="ctr">
          <a:solidFill>
            <a:srgbClr val="000099"/>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lvl="0" algn="ctr" defTabSz="1200150">
            <a:lnSpc>
              <a:spcPct val="90000"/>
            </a:lnSpc>
            <a:spcBef>
              <a:spcPct val="0"/>
            </a:spcBef>
            <a:spcAft>
              <a:spcPct val="35000"/>
            </a:spcAft>
          </a:pPr>
          <a:r>
            <a:rPr lang="en-US" sz="2700" kern="1200" dirty="0" smtClean="0"/>
            <a:t>Cooperative Learning</a:t>
          </a:r>
          <a:endParaRPr lang="en-US" sz="2700" kern="1200" dirty="0"/>
        </a:p>
      </dsp:txBody>
      <dsp:txXfrm>
        <a:off x="2861071" y="22610"/>
        <a:ext cx="2507456" cy="974809"/>
      </dsp:txXfrm>
    </dsp:sp>
    <dsp:sp modelId="{340CB753-1E7F-4B6E-A4AA-1A4673D52EF0}">
      <dsp:nvSpPr>
        <dsp:cNvPr id="0" name=""/>
        <dsp:cNvSpPr/>
      </dsp:nvSpPr>
      <dsp:spPr>
        <a:xfrm>
          <a:off x="2861071" y="997420"/>
          <a:ext cx="2507456" cy="3917093"/>
        </a:xfrm>
        <a:prstGeom prst="rect">
          <a:avLst/>
        </a:prstGeom>
        <a:solidFill>
          <a:srgbClr val="9999FF">
            <a:alpha val="89804"/>
          </a:srgbClr>
        </a:solidFill>
        <a:ln w="25400" cap="flat" cmpd="sng" algn="ctr">
          <a:solidFill>
            <a:srgbClr val="0000FF">
              <a:alpha val="90000"/>
            </a:srgb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smtClean="0"/>
            <a:t>Frequent use of carefully planned and structured group activities</a:t>
          </a:r>
          <a:endParaRPr lang="en-US" sz="2000" kern="1200" dirty="0"/>
        </a:p>
        <a:p>
          <a:pPr marL="228600" lvl="1" indent="-228600" algn="l" defTabSz="889000">
            <a:lnSpc>
              <a:spcPct val="90000"/>
            </a:lnSpc>
            <a:spcBef>
              <a:spcPct val="0"/>
            </a:spcBef>
            <a:spcAft>
              <a:spcPct val="15000"/>
            </a:spcAft>
            <a:buChar char="••"/>
          </a:pPr>
          <a:r>
            <a:rPr lang="en-US" sz="2000" kern="1200" dirty="0" smtClean="0"/>
            <a:t>Inserts small group activities into pre-existing course structure</a:t>
          </a:r>
          <a:endParaRPr lang="en-US" sz="2000" kern="1200" dirty="0"/>
        </a:p>
        <a:p>
          <a:pPr marL="228600" lvl="1" indent="-228600" algn="l" defTabSz="889000">
            <a:lnSpc>
              <a:spcPct val="90000"/>
            </a:lnSpc>
            <a:spcBef>
              <a:spcPct val="0"/>
            </a:spcBef>
            <a:spcAft>
              <a:spcPct val="15000"/>
            </a:spcAft>
            <a:buChar char="••"/>
          </a:pPr>
          <a:r>
            <a:rPr lang="en-US" sz="2000" kern="1200" dirty="0" smtClean="0"/>
            <a:t>Pay attention to accountability, group formation, roles</a:t>
          </a:r>
          <a:endParaRPr lang="en-US" sz="2000" kern="1200" dirty="0"/>
        </a:p>
      </dsp:txBody>
      <dsp:txXfrm>
        <a:off x="2861071" y="997420"/>
        <a:ext cx="2507456" cy="3917093"/>
      </dsp:txXfrm>
    </dsp:sp>
    <dsp:sp modelId="{9653B99F-0AD2-46BA-9C91-C6341E821395}">
      <dsp:nvSpPr>
        <dsp:cNvPr id="0" name=""/>
        <dsp:cNvSpPr/>
      </dsp:nvSpPr>
      <dsp:spPr>
        <a:xfrm>
          <a:off x="5719571" y="22610"/>
          <a:ext cx="2507456" cy="974809"/>
        </a:xfrm>
        <a:prstGeom prst="rect">
          <a:avLst/>
        </a:prstGeom>
        <a:solidFill>
          <a:schemeClr val="tx1">
            <a:lumMod val="85000"/>
            <a:lumOff val="1500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lvl="0" algn="ctr" defTabSz="1200150">
            <a:lnSpc>
              <a:spcPct val="90000"/>
            </a:lnSpc>
            <a:spcBef>
              <a:spcPct val="0"/>
            </a:spcBef>
            <a:spcAft>
              <a:spcPct val="35000"/>
            </a:spcAft>
          </a:pPr>
          <a:r>
            <a:rPr lang="en-US" sz="2700" kern="1200" dirty="0" smtClean="0"/>
            <a:t>Team Learning</a:t>
          </a:r>
          <a:endParaRPr lang="en-US" sz="2700" kern="1200" dirty="0"/>
        </a:p>
      </dsp:txBody>
      <dsp:txXfrm>
        <a:off x="5719571" y="22610"/>
        <a:ext cx="2507456" cy="974809"/>
      </dsp:txXfrm>
    </dsp:sp>
    <dsp:sp modelId="{8A5FE4C8-3C0D-4333-802D-DC4F8EC6635E}">
      <dsp:nvSpPr>
        <dsp:cNvPr id="0" name=""/>
        <dsp:cNvSpPr/>
      </dsp:nvSpPr>
      <dsp:spPr>
        <a:xfrm>
          <a:off x="5719571" y="997420"/>
          <a:ext cx="2507456" cy="3917093"/>
        </a:xfrm>
        <a:prstGeom prst="rect">
          <a:avLst/>
        </a:prstGeom>
        <a:solidFill>
          <a:schemeClr val="bg1">
            <a:lumMod val="65000"/>
            <a:alpha val="90000"/>
          </a:schemeClr>
        </a:solidFill>
        <a:ln w="25400" cap="flat" cmpd="sng" algn="ctr">
          <a:solidFill>
            <a:schemeClr val="tx1">
              <a:lumMod val="65000"/>
              <a:lumOff val="35000"/>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kern="1200" dirty="0" smtClean="0"/>
            <a:t>Making small group work the primary in-class activity </a:t>
          </a:r>
          <a:endParaRPr lang="en-US" sz="1800" kern="1200" dirty="0"/>
        </a:p>
        <a:p>
          <a:pPr marL="171450" lvl="1" indent="-171450" algn="l" defTabSz="800100">
            <a:lnSpc>
              <a:spcPct val="90000"/>
            </a:lnSpc>
            <a:spcBef>
              <a:spcPct val="0"/>
            </a:spcBef>
            <a:spcAft>
              <a:spcPct val="15000"/>
            </a:spcAft>
            <a:buChar char="••"/>
          </a:pPr>
          <a:r>
            <a:rPr lang="en-US" sz="1800" kern="1200" dirty="0" smtClean="0"/>
            <a:t>Procedures that support the transformation of newly formed “groups” into “high performance learning teams”</a:t>
          </a:r>
          <a:endParaRPr lang="en-US" sz="1800" kern="1200" dirty="0"/>
        </a:p>
        <a:p>
          <a:pPr marL="171450" lvl="1" indent="-171450" algn="l" defTabSz="800100">
            <a:lnSpc>
              <a:spcPct val="90000"/>
            </a:lnSpc>
            <a:spcBef>
              <a:spcPct val="0"/>
            </a:spcBef>
            <a:spcAft>
              <a:spcPct val="15000"/>
            </a:spcAft>
            <a:buChar char="••"/>
          </a:pPr>
          <a:r>
            <a:rPr lang="en-US" sz="1800" kern="1200" dirty="0" smtClean="0"/>
            <a:t>Often requires a change in the structure of the course</a:t>
          </a:r>
          <a:endParaRPr lang="en-US" sz="1800" kern="1200" dirty="0"/>
        </a:p>
      </dsp:txBody>
      <dsp:txXfrm>
        <a:off x="5719571" y="997420"/>
        <a:ext cx="2507456" cy="3917093"/>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6DE41A-13C5-4AB6-9D2C-4F7EB5C82BEF}" type="datetimeFigureOut">
              <a:rPr lang="en-US" smtClean="0"/>
              <a:pPr/>
              <a:t>7/19/2012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499EB7-03BB-419F-A3F5-D95BA77E6E40}" type="slidenum">
              <a:rPr lang="en-US" smtClean="0"/>
              <a:pPr/>
              <a:t>‹#›</a:t>
            </a:fld>
            <a:endParaRPr lang="en-US"/>
          </a:p>
        </p:txBody>
      </p:sp>
    </p:spTree>
    <p:extLst>
      <p:ext uri="{BB962C8B-B14F-4D97-AF65-F5344CB8AC3E}">
        <p14:creationId xmlns:p14="http://schemas.microsoft.com/office/powerpoint/2010/main" val="40139929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3499EB7-03BB-419F-A3F5-D95BA77E6E40}" type="slidenum">
              <a:rPr lang="en-US" smtClean="0"/>
              <a:pPr/>
              <a:t>1</a:t>
            </a:fld>
            <a:endParaRPr lang="en-US"/>
          </a:p>
        </p:txBody>
      </p:sp>
    </p:spTree>
    <p:extLst>
      <p:ext uri="{BB962C8B-B14F-4D97-AF65-F5344CB8AC3E}">
        <p14:creationId xmlns:p14="http://schemas.microsoft.com/office/powerpoint/2010/main" val="17413287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let’s try it ourselves. We’ll do a simulated team-learning activity. [Explain that real team learning would involve a restructuring of a course and is not a one-off activity, but we want participants to get a sense of what might happen in a team learning exercise.]</a:t>
            </a:r>
            <a:endParaRPr lang="en-US" dirty="0"/>
          </a:p>
        </p:txBody>
      </p:sp>
      <p:sp>
        <p:nvSpPr>
          <p:cNvPr id="4" name="Slide Number Placeholder 3"/>
          <p:cNvSpPr>
            <a:spLocks noGrp="1"/>
          </p:cNvSpPr>
          <p:nvPr>
            <p:ph type="sldNum" sz="quarter" idx="10"/>
          </p:nvPr>
        </p:nvSpPr>
        <p:spPr/>
        <p:txBody>
          <a:bodyPr/>
          <a:lstStyle/>
          <a:p>
            <a:fld id="{D3499EB7-03BB-419F-A3F5-D95BA77E6E40}" type="slidenum">
              <a:rPr lang="en-US" smtClean="0"/>
              <a:pPr/>
              <a:t>13</a:t>
            </a:fld>
            <a:endParaRPr lang="en-US"/>
          </a:p>
        </p:txBody>
      </p:sp>
    </p:spTree>
    <p:extLst>
      <p:ext uri="{BB962C8B-B14F-4D97-AF65-F5344CB8AC3E}">
        <p14:creationId xmlns:p14="http://schemas.microsoft.com/office/powerpoint/2010/main" val="37899731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Let’s imagine we’re</a:t>
            </a:r>
            <a:r>
              <a:rPr lang="en-US" baseline="0" dirty="0" smtClean="0"/>
              <a:t> in a course on the philosophical foundations of education in America. You’ve been given a passage of “The Republic” to read. In a real scenario I would have assigned this to you as homework. The passage you’re going to read is the famous “allegory of the cave.” Of course, we know that Plato wrote “The Republic” and that most of it is conversations between Socrates and other Athenians about what makes a man just and good. The part you’re reading is a Socratic dialogue with </a:t>
            </a:r>
            <a:r>
              <a:rPr lang="en-US" baseline="0" dirty="0" err="1" smtClean="0"/>
              <a:t>Glaucon</a:t>
            </a:r>
            <a:r>
              <a:rPr lang="en-US" baseline="0" dirty="0" smtClean="0"/>
              <a:t>. Take a moment know to read it now. </a:t>
            </a:r>
            <a:endParaRPr lang="en-US" dirty="0"/>
          </a:p>
        </p:txBody>
      </p:sp>
      <p:sp>
        <p:nvSpPr>
          <p:cNvPr id="4" name="Slide Number Placeholder 3"/>
          <p:cNvSpPr>
            <a:spLocks noGrp="1"/>
          </p:cNvSpPr>
          <p:nvPr>
            <p:ph type="sldNum" sz="quarter" idx="10"/>
          </p:nvPr>
        </p:nvSpPr>
        <p:spPr/>
        <p:txBody>
          <a:bodyPr/>
          <a:lstStyle/>
          <a:p>
            <a:fld id="{D3499EB7-03BB-419F-A3F5-D95BA77E6E40}" type="slidenum">
              <a:rPr lang="en-US" smtClean="0"/>
              <a:pPr/>
              <a:t>14</a:t>
            </a:fld>
            <a:endParaRPr lang="en-US"/>
          </a:p>
        </p:txBody>
      </p:sp>
    </p:spTree>
    <p:extLst>
      <p:ext uri="{BB962C8B-B14F-4D97-AF65-F5344CB8AC3E}">
        <p14:creationId xmlns:p14="http://schemas.microsoft.com/office/powerpoint/2010/main" val="12694323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get into</a:t>
            </a:r>
            <a:r>
              <a:rPr lang="en-US" baseline="0" dirty="0" smtClean="0"/>
              <a:t> teams of 5 [can adjust down if group is small]. Here is the question you as a group will discuss. You’ll have five minutes to discuss it, as well as any questions or reactions you had to the reading. Then you’ll give your group’s answer by indicating your response with the paddles.</a:t>
            </a:r>
            <a:endParaRPr lang="en-US" dirty="0"/>
          </a:p>
        </p:txBody>
      </p:sp>
      <p:sp>
        <p:nvSpPr>
          <p:cNvPr id="4" name="Slide Number Placeholder 3"/>
          <p:cNvSpPr>
            <a:spLocks noGrp="1"/>
          </p:cNvSpPr>
          <p:nvPr>
            <p:ph type="sldNum" sz="quarter" idx="10"/>
          </p:nvPr>
        </p:nvSpPr>
        <p:spPr/>
        <p:txBody>
          <a:bodyPr/>
          <a:lstStyle/>
          <a:p>
            <a:fld id="{D3499EB7-03BB-419F-A3F5-D95BA77E6E40}" type="slidenum">
              <a:rPr lang="en-US" smtClean="0"/>
              <a:pPr/>
              <a:t>15</a:t>
            </a:fld>
            <a:endParaRPr lang="en-US"/>
          </a:p>
        </p:txBody>
      </p:sp>
    </p:spTree>
    <p:extLst>
      <p:ext uri="{BB962C8B-B14F-4D97-AF65-F5344CB8AC3E}">
        <p14:creationId xmlns:p14="http://schemas.microsoft.com/office/powerpoint/2010/main" val="2040172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a:t>
            </a:r>
            <a:r>
              <a:rPr lang="en-US" baseline="0" dirty="0" smtClean="0"/>
              <a:t> what about the ground rules? Rather than just telling students to “talk,” it can be helpful to give them a specific task. I’m going to discuss these a little bit; a more complete description of each is in your packet. Then we’ll actually practice one together, and you’ll get to play a role. We’ll do Hatful of Quotes. Here’s how it works.</a:t>
            </a:r>
            <a:endParaRPr lang="en-US" dirty="0"/>
          </a:p>
        </p:txBody>
      </p:sp>
      <p:sp>
        <p:nvSpPr>
          <p:cNvPr id="4" name="Slide Number Placeholder 3"/>
          <p:cNvSpPr>
            <a:spLocks noGrp="1"/>
          </p:cNvSpPr>
          <p:nvPr>
            <p:ph type="sldNum" sz="quarter" idx="10"/>
          </p:nvPr>
        </p:nvSpPr>
        <p:spPr/>
        <p:txBody>
          <a:bodyPr/>
          <a:lstStyle/>
          <a:p>
            <a:fld id="{8BABE319-F008-4DA5-9AC7-3FC6F6B3FD36}" type="slidenum">
              <a:rPr lang="en-US" smtClean="0">
                <a:solidFill>
                  <a:prstClr val="black"/>
                </a:solidFill>
              </a:rPr>
              <a:pPr/>
              <a:t>16</a:t>
            </a:fld>
            <a:endParaRPr lang="en-US">
              <a:solidFill>
                <a:prstClr val="black"/>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case of emergency, you can</a:t>
            </a:r>
            <a:r>
              <a:rPr lang="en-US" baseline="0" dirty="0" smtClean="0"/>
              <a:t> always have a bag of tricks! Here are some tips and ideas for what to do during facilitation. </a:t>
            </a:r>
            <a:endParaRPr lang="en-US" dirty="0"/>
          </a:p>
        </p:txBody>
      </p:sp>
      <p:sp>
        <p:nvSpPr>
          <p:cNvPr id="4" name="Slide Number Placeholder 3"/>
          <p:cNvSpPr>
            <a:spLocks noGrp="1"/>
          </p:cNvSpPr>
          <p:nvPr>
            <p:ph type="sldNum" sz="quarter" idx="10"/>
          </p:nvPr>
        </p:nvSpPr>
        <p:spPr/>
        <p:txBody>
          <a:bodyPr/>
          <a:lstStyle/>
          <a:p>
            <a:fld id="{8BABE319-F008-4DA5-9AC7-3FC6F6B3FD36}" type="slidenum">
              <a:rPr lang="en-US" smtClean="0">
                <a:solidFill>
                  <a:prstClr val="black"/>
                </a:solidFill>
              </a:rPr>
              <a:pPr/>
              <a:t>17</a:t>
            </a:fld>
            <a:endParaRPr lang="en-US">
              <a:solidFill>
                <a:prstClr val="black"/>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99EB7-03BB-419F-A3F5-D95BA77E6E40}" type="slidenum">
              <a:rPr lang="en-US" smtClean="0"/>
              <a:pPr/>
              <a:t>19</a:t>
            </a:fld>
            <a:endParaRPr lang="en-US"/>
          </a:p>
        </p:txBody>
      </p:sp>
    </p:spTree>
    <p:extLst>
      <p:ext uri="{BB962C8B-B14F-4D97-AF65-F5344CB8AC3E}">
        <p14:creationId xmlns:p14="http://schemas.microsoft.com/office/powerpoint/2010/main" val="13480636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a:t>
            </a:r>
            <a:r>
              <a:rPr lang="en-US" baseline="0" dirty="0" smtClean="0"/>
              <a:t> how does all this apply to you?</a:t>
            </a:r>
            <a:endParaRPr lang="en-US" dirty="0"/>
          </a:p>
        </p:txBody>
      </p:sp>
      <p:sp>
        <p:nvSpPr>
          <p:cNvPr id="4" name="Slide Number Placeholder 3"/>
          <p:cNvSpPr>
            <a:spLocks noGrp="1"/>
          </p:cNvSpPr>
          <p:nvPr>
            <p:ph type="sldNum" sz="quarter" idx="10"/>
          </p:nvPr>
        </p:nvSpPr>
        <p:spPr/>
        <p:txBody>
          <a:bodyPr/>
          <a:lstStyle/>
          <a:p>
            <a:fld id="{D3499EB7-03BB-419F-A3F5-D95BA77E6E40}" type="slidenum">
              <a:rPr lang="en-US" smtClean="0"/>
              <a:pPr/>
              <a:t>20</a:t>
            </a:fld>
            <a:endParaRPr lang="en-US"/>
          </a:p>
        </p:txBody>
      </p:sp>
    </p:spTree>
    <p:extLst>
      <p:ext uri="{BB962C8B-B14F-4D97-AF65-F5344CB8AC3E}">
        <p14:creationId xmlns:p14="http://schemas.microsoft.com/office/powerpoint/2010/main" val="24535636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99EB7-03BB-419F-A3F5-D95BA77E6E40}" type="slidenum">
              <a:rPr lang="en-US" smtClean="0"/>
              <a:pPr/>
              <a:t>21</a:t>
            </a:fld>
            <a:endParaRPr lang="en-US"/>
          </a:p>
        </p:txBody>
      </p:sp>
    </p:spTree>
    <p:extLst>
      <p:ext uri="{BB962C8B-B14F-4D97-AF65-F5344CB8AC3E}">
        <p14:creationId xmlns:p14="http://schemas.microsoft.com/office/powerpoint/2010/main" val="13194833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Think of a time when you participated in a “team.” You can define that term in whatever way make most sense for you – maybe a sports team, a collaborative working team, maybe the A-Team. What did you learn from the experience that you might not have learned on your own (i.e., had you not been in a team)? Think about this for a moment. Then turn and introduce yourself to the person next to you and talk about your answer.  Then turn the person on your other side and do the same thing again. </a:t>
            </a:r>
            <a:endParaRPr lang="en-US" dirty="0"/>
          </a:p>
        </p:txBody>
      </p:sp>
      <p:sp>
        <p:nvSpPr>
          <p:cNvPr id="4" name="Slide Number Placeholder 3"/>
          <p:cNvSpPr>
            <a:spLocks noGrp="1"/>
          </p:cNvSpPr>
          <p:nvPr>
            <p:ph type="sldNum" sz="quarter" idx="10"/>
          </p:nvPr>
        </p:nvSpPr>
        <p:spPr/>
        <p:txBody>
          <a:bodyPr/>
          <a:lstStyle/>
          <a:p>
            <a:fld id="{D3499EB7-03BB-419F-A3F5-D95BA77E6E40}" type="slidenum">
              <a:rPr lang="en-US" smtClean="0"/>
              <a:pPr/>
              <a:t>2</a:t>
            </a:fld>
            <a:endParaRPr lang="en-US"/>
          </a:p>
        </p:txBody>
      </p:sp>
    </p:spTree>
    <p:extLst>
      <p:ext uri="{BB962C8B-B14F-4D97-AF65-F5344CB8AC3E}">
        <p14:creationId xmlns:p14="http://schemas.microsoft.com/office/powerpoint/2010/main" val="12590981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Our goals for today are for you to identify why it’s advantageous to learn and teach in small groups. We’ll look at a spectrum of uses and formats for groups, and we’ll brainstorm ways of applying this content in your courses.</a:t>
            </a:r>
            <a:endParaRPr lang="en-US" dirty="0"/>
          </a:p>
        </p:txBody>
      </p:sp>
      <p:sp>
        <p:nvSpPr>
          <p:cNvPr id="4" name="Slide Number Placeholder 3"/>
          <p:cNvSpPr>
            <a:spLocks noGrp="1"/>
          </p:cNvSpPr>
          <p:nvPr>
            <p:ph type="sldNum" sz="quarter" idx="10"/>
          </p:nvPr>
        </p:nvSpPr>
        <p:spPr/>
        <p:txBody>
          <a:bodyPr/>
          <a:lstStyle/>
          <a:p>
            <a:fld id="{D3499EB7-03BB-419F-A3F5-D95BA77E6E40}" type="slidenum">
              <a:rPr lang="en-US" smtClean="0"/>
              <a:pPr/>
              <a:t>3</a:t>
            </a:fld>
            <a:endParaRPr lang="en-US"/>
          </a:p>
        </p:txBody>
      </p:sp>
    </p:spTree>
    <p:extLst>
      <p:ext uri="{BB962C8B-B14F-4D97-AF65-F5344CB8AC3E}">
        <p14:creationId xmlns:p14="http://schemas.microsoft.com/office/powerpoint/2010/main" val="802824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review if you’ve attended other workshops in this series, but it’s worth repeating. Why should you use groups? Well, hopefully this session will convince you that it’s more fun, if nothing else, but the key ideas here are that students are less tolerant of lectures and want more active types of learning. And we know that active learning yields more understanding than passive learning. But a key feature behind using groups is feedback that we’ve gotten from employers in the field, who say that they want students who can work collaboratively and problem-solve – they want more than just “fact vessels.” Group work helps foster those desirable skills.</a:t>
            </a:r>
            <a:endParaRPr lang="en-US" dirty="0"/>
          </a:p>
        </p:txBody>
      </p:sp>
      <p:sp>
        <p:nvSpPr>
          <p:cNvPr id="4" name="Slide Number Placeholder 3"/>
          <p:cNvSpPr>
            <a:spLocks noGrp="1"/>
          </p:cNvSpPr>
          <p:nvPr>
            <p:ph type="sldNum" sz="quarter" idx="10"/>
          </p:nvPr>
        </p:nvSpPr>
        <p:spPr/>
        <p:txBody>
          <a:bodyPr/>
          <a:lstStyle/>
          <a:p>
            <a:fld id="{D3499EB7-03BB-419F-A3F5-D95BA77E6E40}" type="slidenum">
              <a:rPr lang="en-US" smtClean="0"/>
              <a:pPr/>
              <a:t>4</a:t>
            </a:fld>
            <a:endParaRPr lang="en-US"/>
          </a:p>
        </p:txBody>
      </p:sp>
    </p:spTree>
    <p:extLst>
      <p:ext uri="{BB962C8B-B14F-4D97-AF65-F5344CB8AC3E}">
        <p14:creationId xmlns:p14="http://schemas.microsoft.com/office/powerpoint/2010/main" val="23063339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take-home message today is that one size does not fit all when it comes to using groups. We will not be promoting an orthodoxy. Rather, we’ll show you a spectrum and rationales for selecting types of group work/group structure, and we hope that you’ll find some applications for your own course. </a:t>
            </a:r>
            <a:endParaRPr lang="en-US" dirty="0"/>
          </a:p>
        </p:txBody>
      </p:sp>
      <p:sp>
        <p:nvSpPr>
          <p:cNvPr id="4" name="Slide Number Placeholder 3"/>
          <p:cNvSpPr>
            <a:spLocks noGrp="1"/>
          </p:cNvSpPr>
          <p:nvPr>
            <p:ph type="sldNum" sz="quarter" idx="10"/>
          </p:nvPr>
        </p:nvSpPr>
        <p:spPr/>
        <p:txBody>
          <a:bodyPr/>
          <a:lstStyle/>
          <a:p>
            <a:fld id="{D3499EB7-03BB-419F-A3F5-D95BA77E6E40}" type="slidenum">
              <a:rPr lang="en-US" smtClean="0"/>
              <a:pPr/>
              <a:t>5</a:t>
            </a:fld>
            <a:endParaRPr lang="en-US"/>
          </a:p>
        </p:txBody>
      </p:sp>
    </p:spTree>
    <p:extLst>
      <p:ext uri="{BB962C8B-B14F-4D97-AF65-F5344CB8AC3E}">
        <p14:creationId xmlns:p14="http://schemas.microsoft.com/office/powerpoint/2010/main" val="20731353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99EB7-03BB-419F-A3F5-D95BA77E6E40}" type="slidenum">
              <a:rPr lang="en-US" smtClean="0"/>
              <a:pPr/>
              <a:t>7</a:t>
            </a:fld>
            <a:endParaRPr lang="en-US"/>
          </a:p>
        </p:txBody>
      </p:sp>
    </p:spTree>
    <p:extLst>
      <p:ext uri="{BB962C8B-B14F-4D97-AF65-F5344CB8AC3E}">
        <p14:creationId xmlns:p14="http://schemas.microsoft.com/office/powerpoint/2010/main" val="27445030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3499EB7-03BB-419F-A3F5-D95BA77E6E40}" type="slidenum">
              <a:rPr lang="en-US" smtClean="0"/>
              <a:pPr/>
              <a:t>8</a:t>
            </a:fld>
            <a:endParaRPr lang="en-US"/>
          </a:p>
        </p:txBody>
      </p:sp>
    </p:spTree>
    <p:extLst>
      <p:ext uri="{BB962C8B-B14F-4D97-AF65-F5344CB8AC3E}">
        <p14:creationId xmlns:p14="http://schemas.microsoft.com/office/powerpoint/2010/main" val="18389357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3499EB7-03BB-419F-A3F5-D95BA77E6E40}" type="slidenum">
              <a:rPr lang="en-US" smtClean="0"/>
              <a:pPr/>
              <a:t>9</a:t>
            </a:fld>
            <a:endParaRPr lang="en-US"/>
          </a:p>
        </p:txBody>
      </p:sp>
    </p:spTree>
    <p:extLst>
      <p:ext uri="{BB962C8B-B14F-4D97-AF65-F5344CB8AC3E}">
        <p14:creationId xmlns:p14="http://schemas.microsoft.com/office/powerpoint/2010/main" val="17013261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These are all described in the work</a:t>
            </a:r>
            <a:r>
              <a:rPr lang="en-US" baseline="0" dirty="0" smtClean="0"/>
              <a:t> of Brookfield; there are many more. The idea is that students are given a role to play during the discussion. Here are a few examples.</a:t>
            </a:r>
            <a:endParaRPr lang="en-US" dirty="0"/>
          </a:p>
        </p:txBody>
      </p:sp>
      <p:sp>
        <p:nvSpPr>
          <p:cNvPr id="4" name="Slide Number Placeholder 3"/>
          <p:cNvSpPr>
            <a:spLocks noGrp="1"/>
          </p:cNvSpPr>
          <p:nvPr>
            <p:ph type="sldNum" sz="quarter" idx="10"/>
          </p:nvPr>
        </p:nvSpPr>
        <p:spPr/>
        <p:txBody>
          <a:bodyPr/>
          <a:lstStyle/>
          <a:p>
            <a:fld id="{8BABE319-F008-4DA5-9AC7-3FC6F6B3FD36}" type="slidenum">
              <a:rPr lang="en-US" smtClean="0">
                <a:solidFill>
                  <a:prstClr val="black"/>
                </a:solidFill>
              </a:rPr>
              <a:pPr/>
              <a:t>11</a:t>
            </a:fld>
            <a:endParaRPr 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4" name="Rectangle 3"/>
          <p:cNvSpPr/>
          <p:nvPr userDrawn="1"/>
        </p:nvSpPr>
        <p:spPr>
          <a:xfrm>
            <a:off x="0" y="0"/>
            <a:ext cx="9144000" cy="685800"/>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1"/>
              </a:solidFill>
            </a:endParaRPr>
          </a:p>
        </p:txBody>
      </p:sp>
      <p:sp>
        <p:nvSpPr>
          <p:cNvPr id="21" name="Title 20"/>
          <p:cNvSpPr>
            <a:spLocks noGrp="1"/>
          </p:cNvSpPr>
          <p:nvPr>
            <p:ph type="title"/>
          </p:nvPr>
        </p:nvSpPr>
        <p:spPr>
          <a:xfrm>
            <a:off x="762000" y="0"/>
            <a:ext cx="7772400" cy="646331"/>
          </a:xfrm>
        </p:spPr>
        <p:txBody>
          <a:bodyPr/>
          <a:lstStyle>
            <a:lvl1pPr>
              <a:defRPr strike="noStrike" cap="none" spc="0" normalizeH="0" baseline="0">
                <a:solidFill>
                  <a:schemeClr val="bg1"/>
                </a:solidFill>
              </a:defRPr>
            </a:lvl1pPr>
          </a:lstStyle>
          <a:p>
            <a:r>
              <a:rPr lang="en-US" dirty="0" smtClean="0"/>
              <a:t>Click to edit Master title style</a:t>
            </a:r>
            <a:endParaRPr lang="en-US" dirty="0"/>
          </a:p>
        </p:txBody>
      </p:sp>
      <p:sp>
        <p:nvSpPr>
          <p:cNvPr id="23" name="Text Placeholder 22"/>
          <p:cNvSpPr>
            <a:spLocks noGrp="1"/>
          </p:cNvSpPr>
          <p:nvPr>
            <p:ph type="body" sz="quarter" idx="10"/>
          </p:nvPr>
        </p:nvSpPr>
        <p:spPr>
          <a:xfrm>
            <a:off x="685800" y="1889689"/>
            <a:ext cx="7772400" cy="3745470"/>
          </a:xfrm>
        </p:spPr>
        <p:txBody>
          <a:bodyPr>
            <a:spAutoFit/>
          </a:bodyPr>
          <a:lstStyle>
            <a:lvl1pPr marL="0" indent="0">
              <a:lnSpc>
                <a:spcPts val="2600"/>
              </a:lnSpc>
              <a:spcBef>
                <a:spcPts val="0"/>
              </a:spcBef>
              <a:buFontTx/>
              <a:buNone/>
              <a:defRPr sz="16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5C36F1-0C06-4186-A8A4-F81F06DA1E7D}" type="datetimeFigureOut">
              <a:rPr lang="en-US" smtClean="0"/>
              <a:pPr/>
              <a:t>7/19/2012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4C0D43-CC97-4749-9977-63F6065563F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A5C36F1-0C06-4186-A8A4-F81F06DA1E7D}" type="datetimeFigureOut">
              <a:rPr lang="en-US" smtClean="0"/>
              <a:pPr/>
              <a:t>7/19/2012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4C0D43-CC97-4749-9977-63F6065563FD}"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A5C36F1-0C06-4186-A8A4-F81F06DA1E7D}" type="datetimeFigureOut">
              <a:rPr lang="en-US" smtClean="0"/>
              <a:pPr/>
              <a:t>7/19/2012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4C0D43-CC97-4749-9977-63F6065563FD}"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A5C36F1-0C06-4186-A8A4-F81F06DA1E7D}" type="datetimeFigureOut">
              <a:rPr lang="en-US" smtClean="0"/>
              <a:pPr/>
              <a:t>7/19/2012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4C0D43-CC97-4749-9977-63F6065563FD}"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5C36F1-0C06-4186-A8A4-F81F06DA1E7D}" type="datetimeFigureOut">
              <a:rPr lang="en-US" smtClean="0"/>
              <a:pPr/>
              <a:t>7/19/2012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4C0D43-CC97-4749-9977-63F6065563FD}"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5C36F1-0C06-4186-A8A4-F81F06DA1E7D}" type="datetimeFigureOut">
              <a:rPr lang="en-US" smtClean="0"/>
              <a:pPr/>
              <a:t>7/19/2012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4C0D43-CC97-4749-9977-63F6065563FD}"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5C36F1-0C06-4186-A8A4-F81F06DA1E7D}" type="datetimeFigureOut">
              <a:rPr lang="en-US" smtClean="0"/>
              <a:pPr/>
              <a:t>7/19/2012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4C0D43-CC97-4749-9977-63F6065563FD}"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5C36F1-0C06-4186-A8A4-F81F06DA1E7D}" type="datetimeFigureOut">
              <a:rPr lang="en-US" smtClean="0"/>
              <a:pPr/>
              <a:t>7/19/2012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4C0D43-CC97-4749-9977-63F6065563FD}"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5C36F1-0C06-4186-A8A4-F81F06DA1E7D}" type="datetimeFigureOut">
              <a:rPr lang="en-US" smtClean="0"/>
              <a:pPr/>
              <a:t>7/19/2012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4C0D43-CC97-4749-9977-63F6065563FD}"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pic>
        <p:nvPicPr>
          <p:cNvPr id="4" name="Picture 3" descr="1st-pg.png"/>
          <p:cNvPicPr>
            <a:picLocks noChangeAspect="1"/>
          </p:cNvPicPr>
          <p:nvPr userDrawn="1"/>
        </p:nvPicPr>
        <p:blipFill>
          <a:blip r:embed="rId2" cstate="print"/>
          <a:stretch>
            <a:fillRect/>
          </a:stretch>
        </p:blipFill>
        <p:spPr>
          <a:xfrm>
            <a:off x="0" y="5367906"/>
            <a:ext cx="9144000" cy="71628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4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Content Placeholder 3"/>
          <p:cNvSpPr>
            <a:spLocks noGrp="1"/>
          </p:cNvSpPr>
          <p:nvPr>
            <p:ph sz="quarter" idx="10"/>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685800" y="457200"/>
            <a:ext cx="7772400" cy="5334000"/>
          </a:xfrm>
        </p:spPr>
        <p:txBody>
          <a:bodyPr/>
          <a:lstStyle/>
          <a:p>
            <a:r>
              <a:rPr lang="en-US" smtClean="0"/>
              <a:t>Click icon to add picture</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019800" y="1295401"/>
            <a:ext cx="2438400" cy="2362200"/>
          </a:xfrm>
        </p:spPr>
        <p:txBody>
          <a:bodyPr lIns="0" tIns="0" rIns="0" bIns="0" anchor="b"/>
          <a:lstStyle>
            <a:lvl1pPr>
              <a:defRPr sz="1800"/>
            </a:lvl1pPr>
          </a:lstStyle>
          <a:p>
            <a:r>
              <a:rPr lang="en-US" smtClean="0"/>
              <a:t>Click to edit Master title style</a:t>
            </a:r>
            <a:endParaRPr lang="en-US" dirty="0"/>
          </a:p>
        </p:txBody>
      </p:sp>
      <p:sp>
        <p:nvSpPr>
          <p:cNvPr id="4" name="Text Placeholder 3"/>
          <p:cNvSpPr>
            <a:spLocks noGrp="1"/>
          </p:cNvSpPr>
          <p:nvPr>
            <p:ph type="body" sz="quarter" idx="10"/>
          </p:nvPr>
        </p:nvSpPr>
        <p:spPr>
          <a:xfrm>
            <a:off x="6019800" y="4114800"/>
            <a:ext cx="2438400" cy="1676400"/>
          </a:xfrm>
        </p:spPr>
        <p:txBody>
          <a:bodyPr lIns="0" tIns="0" rIns="0" bIns="0">
            <a:normAutofit/>
          </a:bodyPr>
          <a:lstStyle>
            <a:lvl1pPr marL="0" indent="0">
              <a:spcBef>
                <a:spcPts val="0"/>
              </a:spcBef>
              <a:buFontTx/>
              <a:buNone/>
              <a:defRPr lang="en-US" sz="1100" b="0" i="0" smtClean="0">
                <a:latin typeface="+mj-lt"/>
              </a:defRPr>
            </a:lvl1pPr>
          </a:lstStyle>
          <a:p>
            <a:pPr lvl="0"/>
            <a:r>
              <a:rPr lang="en-US" smtClean="0"/>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2_Custom Layout">
    <p:spTree>
      <p:nvGrpSpPr>
        <p:cNvPr id="1" name=""/>
        <p:cNvGrpSpPr/>
        <p:nvPr/>
      </p:nvGrpSpPr>
      <p:grpSpPr>
        <a:xfrm>
          <a:off x="0" y="0"/>
          <a:ext cx="0" cy="0"/>
          <a:chOff x="0" y="0"/>
          <a:chExt cx="0" cy="0"/>
        </a:xfrm>
      </p:grpSpPr>
      <p:sp>
        <p:nvSpPr>
          <p:cNvPr id="10" name="Table Placeholder 9"/>
          <p:cNvSpPr>
            <a:spLocks noGrp="1"/>
          </p:cNvSpPr>
          <p:nvPr>
            <p:ph type="tbl" sz="quarter" idx="10"/>
          </p:nvPr>
        </p:nvSpPr>
        <p:spPr>
          <a:xfrm>
            <a:off x="4572000" y="1295400"/>
            <a:ext cx="3886200" cy="4038600"/>
          </a:xfrm>
        </p:spPr>
        <p:txBody>
          <a:bodyPr/>
          <a:lstStyle/>
          <a:p>
            <a:r>
              <a:rPr lang="en-US" smtClean="0"/>
              <a:t>Click icon to add table</a:t>
            </a:r>
            <a:endParaRPr lang="en-US"/>
          </a:p>
        </p:txBody>
      </p:sp>
      <p:sp>
        <p:nvSpPr>
          <p:cNvPr id="12" name="Title 1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3_Custom Layou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457200" y="1219200"/>
            <a:ext cx="8229600"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a:xfrm>
            <a:off x="6400800" y="6356350"/>
            <a:ext cx="2289175" cy="365125"/>
          </a:xfrm>
          <a:prstGeom prst="rect">
            <a:avLst/>
          </a:prstGeom>
        </p:spPr>
        <p:txBody>
          <a:bodyPr/>
          <a:lstStyle>
            <a:lvl1pPr>
              <a:defRPr/>
            </a:lvl1pPr>
          </a:lstStyle>
          <a:p>
            <a:pPr>
              <a:defRPr/>
            </a:pPr>
            <a:fld id="{15413426-0EA9-45B4-998B-08B280684A3F}" type="datetimeFigureOut">
              <a:rPr lang="en-US"/>
              <a:pPr>
                <a:defRPr/>
              </a:pPr>
              <a:t>7/19/2012</a:t>
            </a:fld>
            <a:endParaRPr lang="en-US"/>
          </a:p>
        </p:txBody>
      </p:sp>
      <p:sp>
        <p:nvSpPr>
          <p:cNvPr id="5" name="Footer Placeholder 2"/>
          <p:cNvSpPr>
            <a:spLocks noGrp="1"/>
          </p:cNvSpPr>
          <p:nvPr>
            <p:ph type="ftr" sz="quarter" idx="11"/>
          </p:nvPr>
        </p:nvSpPr>
        <p:spPr>
          <a:xfrm>
            <a:off x="2898775" y="6356350"/>
            <a:ext cx="3505200" cy="365125"/>
          </a:xfrm>
          <a:prstGeom prst="rect">
            <a:avLst/>
          </a:prstGeom>
        </p:spPr>
        <p:txBody>
          <a:bodyPr/>
          <a:lstStyle>
            <a:lvl1pPr>
              <a:defRPr/>
            </a:lvl1pPr>
          </a:lstStyle>
          <a:p>
            <a:pPr>
              <a:defRPr/>
            </a:pPr>
            <a:endParaRPr lang="en-US"/>
          </a:p>
        </p:txBody>
      </p:sp>
      <p:sp>
        <p:nvSpPr>
          <p:cNvPr id="6" name="Slide Number Placeholder 22"/>
          <p:cNvSpPr>
            <a:spLocks noGrp="1"/>
          </p:cNvSpPr>
          <p:nvPr>
            <p:ph type="sldNum" sz="quarter" idx="12"/>
          </p:nvPr>
        </p:nvSpPr>
        <p:spPr>
          <a:xfrm>
            <a:off x="612775" y="6356350"/>
            <a:ext cx="1981200" cy="365125"/>
          </a:xfrm>
          <a:prstGeom prst="rect">
            <a:avLst/>
          </a:prstGeom>
        </p:spPr>
        <p:txBody>
          <a:bodyPr/>
          <a:lstStyle>
            <a:lvl1pPr>
              <a:defRPr/>
            </a:lvl1pPr>
          </a:lstStyle>
          <a:p>
            <a:pPr>
              <a:defRPr/>
            </a:pPr>
            <a:fld id="{0653460B-BB7A-4EC2-8C46-93AE5298B8A9}" type="slidenum">
              <a:rPr lang="en-US"/>
              <a:pPr>
                <a:defRPr/>
              </a:pPr>
              <a:t>‹#›</a:t>
            </a:fld>
            <a:endParaRPr lang="en-US"/>
          </a:p>
        </p:txBody>
      </p:sp>
    </p:spTree>
    <p:extLst>
      <p:ext uri="{BB962C8B-B14F-4D97-AF65-F5344CB8AC3E}">
        <p14:creationId xmlns:p14="http://schemas.microsoft.com/office/powerpoint/2010/main" val="3350163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A5C36F1-0C06-4186-A8A4-F81F06DA1E7D}" type="datetimeFigureOut">
              <a:rPr lang="en-US" smtClean="0"/>
              <a:pPr/>
              <a:t>7/19/2012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4C0D43-CC97-4749-9977-63F6065563F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5C36F1-0C06-4186-A8A4-F81F06DA1E7D}" type="datetimeFigureOut">
              <a:rPr lang="en-US" smtClean="0"/>
              <a:pPr/>
              <a:t>7/19/2012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4C0D43-CC97-4749-9977-63F6065563F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w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theme" Target="../theme/theme2.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Rectangle 5"/>
          <p:cNvSpPr/>
          <p:nvPr userDrawn="1"/>
        </p:nvSpPr>
        <p:spPr>
          <a:xfrm>
            <a:off x="0" y="0"/>
            <a:ext cx="9144000" cy="685800"/>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685800" y="76200"/>
            <a:ext cx="7772400" cy="646331"/>
          </a:xfrm>
          <a:prstGeom prst="rect">
            <a:avLst/>
          </a:prstGeom>
        </p:spPr>
        <p:txBody>
          <a:bodyPr vert="horz" wrap="square" lIns="0" tIns="0" rIns="91440" bIns="45720" rtlCol="0" anchor="t">
            <a:no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85800" y="1295401"/>
            <a:ext cx="7772400" cy="4495800"/>
          </a:xfrm>
          <a:prstGeom prst="rect">
            <a:avLst/>
          </a:prstGeom>
        </p:spPr>
        <p:txBody>
          <a:bodyPr vert="horz" lIns="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8" name="Picture 7" descr="footer.wmf"/>
          <p:cNvPicPr>
            <a:picLocks noChangeAspect="1"/>
          </p:cNvPicPr>
          <p:nvPr/>
        </p:nvPicPr>
        <p:blipFill>
          <a:blip r:embed="rId9" cstate="print"/>
          <a:stretch>
            <a:fillRect/>
          </a:stretch>
        </p:blipFill>
        <p:spPr>
          <a:xfrm>
            <a:off x="0" y="6099175"/>
            <a:ext cx="9144000" cy="762000"/>
          </a:xfrm>
          <a:prstGeom prst="rect">
            <a:avLst/>
          </a:prstGeom>
        </p:spPr>
      </p:pic>
      <p:sp>
        <p:nvSpPr>
          <p:cNvPr id="9" name="TextBox 8"/>
          <p:cNvSpPr txBox="1"/>
          <p:nvPr/>
        </p:nvSpPr>
        <p:spPr>
          <a:xfrm>
            <a:off x="685800" y="6586378"/>
            <a:ext cx="1600200" cy="246221"/>
          </a:xfrm>
          <a:prstGeom prst="rect">
            <a:avLst/>
          </a:prstGeom>
          <a:noFill/>
        </p:spPr>
        <p:txBody>
          <a:bodyPr wrap="square" rtlCol="0">
            <a:spAutoFit/>
          </a:bodyPr>
          <a:lstStyle/>
          <a:p>
            <a:pPr algn="l"/>
            <a:fld id="{C55F676F-225D-F241-9ABC-41E06718377B}" type="slidenum">
              <a:rPr lang="en-US" sz="1000" smtClean="0">
                <a:solidFill>
                  <a:schemeClr val="bg1"/>
                </a:solidFill>
              </a:rPr>
              <a:pPr algn="l"/>
              <a:t>‹#›</a:t>
            </a:fld>
            <a:endParaRPr lang="en-US" sz="1000"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62" r:id="rId1"/>
    <p:sldLayoutId id="2147483661" r:id="rId2"/>
    <p:sldLayoutId id="2147483663" r:id="rId3"/>
    <p:sldLayoutId id="2147483664" r:id="rId4"/>
    <p:sldLayoutId id="2147483665" r:id="rId5"/>
    <p:sldLayoutId id="2147483666" r:id="rId6"/>
    <p:sldLayoutId id="2147483683" r:id="rId7"/>
  </p:sldLayoutIdLst>
  <p:timing>
    <p:tnLst>
      <p:par>
        <p:cTn id="1" dur="indefinite" restart="never" nodeType="tmRoot"/>
      </p:par>
    </p:tnLst>
  </p:timing>
  <p:txStyles>
    <p:titleStyle>
      <a:lvl1pPr algn="l" defTabSz="457200" rtl="0" eaLnBrk="1" latinLnBrk="0" hangingPunct="1">
        <a:spcBef>
          <a:spcPct val="0"/>
        </a:spcBef>
        <a:buNone/>
        <a:defRPr sz="3200" u="none" kern="1200" spc="0">
          <a:solidFill>
            <a:schemeClr val="bg1"/>
          </a:solidFill>
          <a:latin typeface="+mj-lt"/>
          <a:ea typeface="+mj-ea"/>
          <a:cs typeface="+mj-cs"/>
        </a:defRPr>
      </a:lvl1pPr>
    </p:titleStyle>
    <p:bodyStyle>
      <a:lvl1pPr marL="342900" indent="-342900" algn="l" defTabSz="457200" rtl="0" eaLnBrk="1" latinLnBrk="0" hangingPunct="1">
        <a:spcBef>
          <a:spcPct val="20000"/>
        </a:spcBef>
        <a:buSzPct val="75000"/>
        <a:buFont typeface="Wingdings" charset="2"/>
        <a:buChar char="§"/>
        <a:defRPr sz="2800" kern="1200">
          <a:solidFill>
            <a:schemeClr val="tx1"/>
          </a:solidFill>
          <a:latin typeface="+mn-lt"/>
          <a:ea typeface="+mn-ea"/>
          <a:cs typeface="+mn-cs"/>
        </a:defRPr>
      </a:lvl1pPr>
      <a:lvl2pPr marL="742950" indent="-285750" algn="l" defTabSz="457200" rtl="0" eaLnBrk="1" latinLnBrk="0" hangingPunct="1">
        <a:spcBef>
          <a:spcPct val="20000"/>
        </a:spcBef>
        <a:buSzPct val="75000"/>
        <a:buFont typeface="Wingdings" charset="2"/>
        <a:buChar char="§"/>
        <a:defRPr sz="2400" kern="1200">
          <a:solidFill>
            <a:schemeClr val="tx1"/>
          </a:solidFill>
          <a:latin typeface="+mn-lt"/>
          <a:ea typeface="+mn-ea"/>
          <a:cs typeface="+mn-cs"/>
        </a:defRPr>
      </a:lvl2pPr>
      <a:lvl3pPr marL="1143000" indent="-228600" algn="l" defTabSz="457200" rtl="0" eaLnBrk="1" latinLnBrk="0" hangingPunct="1">
        <a:spcBef>
          <a:spcPct val="20000"/>
        </a:spcBef>
        <a:buSzPct val="75000"/>
        <a:buFont typeface="Wingdings" charset="2"/>
        <a:buChar char="§"/>
        <a:defRPr sz="1800" kern="1200">
          <a:solidFill>
            <a:schemeClr val="tx1"/>
          </a:solidFill>
          <a:latin typeface="+mn-lt"/>
          <a:ea typeface="+mn-ea"/>
          <a:cs typeface="+mn-cs"/>
        </a:defRPr>
      </a:lvl3pPr>
      <a:lvl4pPr marL="1600200" indent="-228600" algn="l" defTabSz="457200" rtl="0" eaLnBrk="1" latinLnBrk="0" hangingPunct="1">
        <a:spcBef>
          <a:spcPct val="20000"/>
        </a:spcBef>
        <a:buSzPct val="75000"/>
        <a:buFont typeface="Wingdings" charset="2"/>
        <a:buChar char="§"/>
        <a:defRPr sz="1400" kern="1200">
          <a:solidFill>
            <a:schemeClr val="tx1"/>
          </a:solidFill>
          <a:latin typeface="+mn-lt"/>
          <a:ea typeface="+mn-ea"/>
          <a:cs typeface="+mn-cs"/>
        </a:defRPr>
      </a:lvl4pPr>
      <a:lvl5pPr marL="2057400" indent="-228600" algn="l" defTabSz="457200" rtl="0" eaLnBrk="1" latinLnBrk="0" hangingPunct="1">
        <a:spcBef>
          <a:spcPct val="20000"/>
        </a:spcBef>
        <a:buSzPct val="75000"/>
        <a:buFont typeface="Wingdings"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5C36F1-0C06-4186-A8A4-F81F06DA1E7D}" type="datetimeFigureOut">
              <a:rPr lang="en-US" smtClean="0"/>
              <a:pPr/>
              <a:t>7/19/2012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4C0D43-CC97-4749-9977-63F6065563F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80" r:id="rId1"/>
    <p:sldLayoutId id="2147483681" r:id="rId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6.jpg"/><Relationship Id="rId4" Type="http://schemas.openxmlformats.org/officeDocument/2006/relationships/image" Target="../media/image5.jp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646331"/>
          </a:xfrm>
        </p:spPr>
        <p:txBody>
          <a:bodyPr/>
          <a:lstStyle/>
          <a:p>
            <a:pPr algn="ctr"/>
            <a:r>
              <a:rPr lang="en-US" sz="2600" i="1" dirty="0" smtClean="0">
                <a:latin typeface="Candara" pitchFamily="34" charset="0"/>
              </a:rPr>
              <a:t>Mailman School of Public Health Educator Development Series</a:t>
            </a:r>
            <a:endParaRPr lang="en-US" sz="2600" i="1" dirty="0">
              <a:latin typeface="Candara"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68468" y="3663501"/>
            <a:ext cx="3105150" cy="1771650"/>
          </a:xfrm>
          <a:prstGeom prst="rect">
            <a:avLst/>
          </a:prstGeom>
        </p:spPr>
      </p:pic>
      <p:sp>
        <p:nvSpPr>
          <p:cNvPr id="6" name="TextBox 5"/>
          <p:cNvSpPr txBox="1"/>
          <p:nvPr/>
        </p:nvSpPr>
        <p:spPr>
          <a:xfrm>
            <a:off x="-304800" y="2286000"/>
            <a:ext cx="8382000" cy="1754326"/>
          </a:xfrm>
          <a:prstGeom prst="rect">
            <a:avLst/>
          </a:prstGeom>
          <a:noFill/>
        </p:spPr>
        <p:txBody>
          <a:bodyPr wrap="square" rtlCol="0">
            <a:spAutoFit/>
          </a:bodyPr>
          <a:lstStyle/>
          <a:p>
            <a:pPr algn="r"/>
            <a:r>
              <a:rPr lang="en-US" sz="5400" dirty="0" smtClean="0">
                <a:latin typeface="Corbel" pitchFamily="34" charset="0"/>
              </a:rPr>
              <a:t>The Nuts and Bolts of </a:t>
            </a:r>
          </a:p>
          <a:p>
            <a:pPr algn="r"/>
            <a:r>
              <a:rPr lang="en-US" sz="5400" dirty="0" smtClean="0">
                <a:latin typeface="Corbel" pitchFamily="34" charset="0"/>
              </a:rPr>
              <a:t>Group Work  </a:t>
            </a:r>
            <a:endParaRPr lang="en-US" sz="5400" dirty="0">
              <a:latin typeface="Corbel" pitchFamily="34" charset="0"/>
            </a:endParaRPr>
          </a:p>
        </p:txBody>
      </p:sp>
    </p:spTree>
    <p:extLst>
      <p:ext uri="{BB962C8B-B14F-4D97-AF65-F5344CB8AC3E}">
        <p14:creationId xmlns:p14="http://schemas.microsoft.com/office/powerpoint/2010/main" val="28921580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Ground </a:t>
            </a:r>
            <a:r>
              <a:rPr lang="en-US" b="1" dirty="0" smtClean="0"/>
              <a:t>Rules: Some Examples</a:t>
            </a:r>
            <a:endParaRPr lang="en-US" b="1" dirty="0"/>
          </a:p>
        </p:txBody>
      </p:sp>
      <p:sp>
        <p:nvSpPr>
          <p:cNvPr id="3" name="Content Placeholder 2"/>
          <p:cNvSpPr>
            <a:spLocks noGrp="1"/>
          </p:cNvSpPr>
          <p:nvPr>
            <p:ph sz="quarter" idx="1"/>
          </p:nvPr>
        </p:nvSpPr>
        <p:spPr>
          <a:xfrm>
            <a:off x="457200" y="1219200"/>
            <a:ext cx="8458200" cy="4937760"/>
          </a:xfrm>
        </p:spPr>
        <p:txBody>
          <a:bodyPr>
            <a:normAutofit fontScale="92500" lnSpcReduction="10000"/>
          </a:bodyPr>
          <a:lstStyle/>
          <a:p>
            <a:r>
              <a:rPr lang="en-US" b="1" dirty="0"/>
              <a:t>Three Person </a:t>
            </a:r>
            <a:r>
              <a:rPr lang="en-US" b="1" dirty="0" smtClean="0"/>
              <a:t>Rule</a:t>
            </a:r>
          </a:p>
          <a:p>
            <a:pPr marL="0" indent="0">
              <a:buNone/>
            </a:pPr>
            <a:r>
              <a:rPr lang="en-US" dirty="0" smtClean="0"/>
              <a:t>	</a:t>
            </a:r>
            <a:r>
              <a:rPr lang="en-US" dirty="0" smtClean="0">
                <a:solidFill>
                  <a:srgbClr val="4D4D4D"/>
                </a:solidFill>
              </a:rPr>
              <a:t>Once </a:t>
            </a:r>
            <a:r>
              <a:rPr lang="en-US" dirty="0">
                <a:solidFill>
                  <a:srgbClr val="4D4D4D"/>
                </a:solidFill>
              </a:rPr>
              <a:t>you have spoken you may not make another </a:t>
            </a:r>
            <a:r>
              <a:rPr lang="en-US" dirty="0" smtClean="0">
                <a:solidFill>
                  <a:srgbClr val="4D4D4D"/>
                </a:solidFill>
              </a:rPr>
              <a:t>	contribution </a:t>
            </a:r>
            <a:r>
              <a:rPr lang="en-US" dirty="0">
                <a:solidFill>
                  <a:srgbClr val="4D4D4D"/>
                </a:solidFill>
              </a:rPr>
              <a:t>until three other people have spoken unless </a:t>
            </a:r>
            <a:r>
              <a:rPr lang="en-US" dirty="0" smtClean="0">
                <a:solidFill>
                  <a:srgbClr val="4D4D4D"/>
                </a:solidFill>
              </a:rPr>
              <a:t>	someone </a:t>
            </a:r>
            <a:r>
              <a:rPr lang="en-US" dirty="0">
                <a:solidFill>
                  <a:srgbClr val="4D4D4D"/>
                </a:solidFill>
              </a:rPr>
              <a:t>asks you directly to expand on your comment</a:t>
            </a:r>
          </a:p>
          <a:p>
            <a:r>
              <a:rPr lang="en-US" b="1" dirty="0"/>
              <a:t>Spiral </a:t>
            </a:r>
            <a:r>
              <a:rPr lang="en-US" b="1" dirty="0" smtClean="0"/>
              <a:t>Conversation</a:t>
            </a:r>
          </a:p>
          <a:p>
            <a:pPr marL="0" indent="0">
              <a:buNone/>
            </a:pPr>
            <a:r>
              <a:rPr lang="en-US" dirty="0" smtClean="0"/>
              <a:t>	</a:t>
            </a:r>
            <a:r>
              <a:rPr lang="en-US" dirty="0" smtClean="0">
                <a:solidFill>
                  <a:srgbClr val="4D4D4D"/>
                </a:solidFill>
              </a:rPr>
              <a:t>At </a:t>
            </a:r>
            <a:r>
              <a:rPr lang="en-US" dirty="0">
                <a:solidFill>
                  <a:srgbClr val="4D4D4D"/>
                </a:solidFill>
              </a:rPr>
              <a:t>the beginning of each session, once you have spoken, </a:t>
            </a:r>
            <a:r>
              <a:rPr lang="en-US" dirty="0" smtClean="0">
                <a:solidFill>
                  <a:srgbClr val="4D4D4D"/>
                </a:solidFill>
              </a:rPr>
              <a:t>	you </a:t>
            </a:r>
            <a:r>
              <a:rPr lang="en-US" dirty="0">
                <a:solidFill>
                  <a:srgbClr val="4D4D4D"/>
                </a:solidFill>
              </a:rPr>
              <a:t>do not speak again until everyone in the group has </a:t>
            </a:r>
            <a:r>
              <a:rPr lang="en-US" dirty="0" smtClean="0">
                <a:solidFill>
                  <a:srgbClr val="4D4D4D"/>
                </a:solidFill>
              </a:rPr>
              <a:t>	contributed</a:t>
            </a:r>
            <a:endParaRPr lang="en-US" dirty="0">
              <a:solidFill>
                <a:srgbClr val="4D4D4D"/>
              </a:solidFill>
            </a:endParaRPr>
          </a:p>
          <a:p>
            <a:r>
              <a:rPr lang="en-US" b="1" dirty="0"/>
              <a:t>Talking </a:t>
            </a:r>
            <a:r>
              <a:rPr lang="en-US" b="1" dirty="0" smtClean="0"/>
              <a:t>Policy</a:t>
            </a:r>
          </a:p>
          <a:p>
            <a:pPr marL="0" indent="0">
              <a:buNone/>
            </a:pPr>
            <a:r>
              <a:rPr lang="en-US" dirty="0" smtClean="0"/>
              <a:t>	</a:t>
            </a:r>
            <a:r>
              <a:rPr lang="en-US" dirty="0" smtClean="0">
                <a:solidFill>
                  <a:srgbClr val="4D4D4D"/>
                </a:solidFill>
              </a:rPr>
              <a:t>Silence </a:t>
            </a:r>
            <a:r>
              <a:rPr lang="en-US" dirty="0">
                <a:solidFill>
                  <a:srgbClr val="4D4D4D"/>
                </a:solidFill>
              </a:rPr>
              <a:t>is allowed and does not mean you are disengaged </a:t>
            </a:r>
            <a:r>
              <a:rPr lang="en-US" dirty="0" smtClean="0">
                <a:solidFill>
                  <a:srgbClr val="4D4D4D"/>
                </a:solidFill>
              </a:rPr>
              <a:t>	or unintelligent</a:t>
            </a:r>
            <a:r>
              <a:rPr lang="en-US" dirty="0">
                <a:solidFill>
                  <a:srgbClr val="4D4D4D"/>
                </a:solidFill>
              </a:rPr>
              <a:t>. Talking frequently will not </a:t>
            </a:r>
            <a:r>
              <a:rPr lang="en-US" dirty="0" smtClean="0">
                <a:solidFill>
                  <a:srgbClr val="4D4D4D"/>
                </a:solidFill>
              </a:rPr>
              <a:t>be interpreted</a:t>
            </a:r>
            <a:r>
              <a:rPr lang="en-US" dirty="0" smtClean="0">
                <a:solidFill>
                  <a:srgbClr val="4D4D4D"/>
                </a:solidFill>
              </a:rPr>
              <a:t>	as </a:t>
            </a:r>
            <a:r>
              <a:rPr lang="en-US" dirty="0">
                <a:solidFill>
                  <a:srgbClr val="4D4D4D"/>
                </a:solidFill>
              </a:rPr>
              <a:t>a </a:t>
            </a:r>
            <a:r>
              <a:rPr lang="en-US" dirty="0" smtClean="0">
                <a:solidFill>
                  <a:srgbClr val="4D4D4D"/>
                </a:solidFill>
              </a:rPr>
              <a:t>sign of </a:t>
            </a:r>
            <a:r>
              <a:rPr lang="en-US" dirty="0">
                <a:solidFill>
                  <a:srgbClr val="4D4D4D"/>
                </a:solidFill>
              </a:rPr>
              <a:t>intelligence or extreme engagement</a:t>
            </a:r>
          </a:p>
          <a:p>
            <a:endParaRPr lang="en-US" dirty="0"/>
          </a:p>
        </p:txBody>
      </p:sp>
      <p:sp>
        <p:nvSpPr>
          <p:cNvPr id="4" name="TextBox 3"/>
          <p:cNvSpPr txBox="1"/>
          <p:nvPr/>
        </p:nvSpPr>
        <p:spPr>
          <a:xfrm>
            <a:off x="5334000" y="6324600"/>
            <a:ext cx="3810000" cy="369332"/>
          </a:xfrm>
          <a:prstGeom prst="rect">
            <a:avLst/>
          </a:prstGeom>
          <a:noFill/>
        </p:spPr>
        <p:txBody>
          <a:bodyPr wrap="square" rtlCol="0">
            <a:spAutoFit/>
          </a:bodyPr>
          <a:lstStyle/>
          <a:p>
            <a:r>
              <a:rPr lang="en-US" i="1" dirty="0" smtClean="0"/>
              <a:t>From the work of Stephen Brookfield</a:t>
            </a:r>
            <a:endParaRPr lang="en-US" i="1" dirty="0"/>
          </a:p>
        </p:txBody>
      </p:sp>
    </p:spTree>
    <p:extLst>
      <p:ext uri="{BB962C8B-B14F-4D97-AF65-F5344CB8AC3E}">
        <p14:creationId xmlns:p14="http://schemas.microsoft.com/office/powerpoint/2010/main" val="17682391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Roles</a:t>
            </a:r>
            <a:endParaRPr lang="en-US" b="1" dirty="0"/>
          </a:p>
        </p:txBody>
      </p:sp>
      <p:sp>
        <p:nvSpPr>
          <p:cNvPr id="3" name="Content Placeholder 2"/>
          <p:cNvSpPr>
            <a:spLocks noGrp="1"/>
          </p:cNvSpPr>
          <p:nvPr>
            <p:ph sz="quarter" idx="1"/>
          </p:nvPr>
        </p:nvSpPr>
        <p:spPr/>
        <p:txBody>
          <a:bodyPr/>
          <a:lstStyle/>
          <a:p>
            <a:r>
              <a:rPr lang="en-US" sz="2800" b="1" dirty="0" smtClean="0"/>
              <a:t>Reflective Analyst</a:t>
            </a:r>
            <a:r>
              <a:rPr lang="en-US" sz="2800" dirty="0" smtClean="0"/>
              <a:t>:  Keeps a record of conversation development;  periodically gives a summary of emerging ideas and issues</a:t>
            </a:r>
          </a:p>
          <a:p>
            <a:r>
              <a:rPr lang="en-US" sz="2800" b="1" dirty="0" smtClean="0"/>
              <a:t>Devil’s Advocate</a:t>
            </a:r>
            <a:r>
              <a:rPr lang="en-US" sz="2800" dirty="0" smtClean="0"/>
              <a:t>:  Listens for an emerging consensus and expresses a contrary view</a:t>
            </a:r>
          </a:p>
          <a:p>
            <a:r>
              <a:rPr lang="en-US" sz="2800" b="1" dirty="0" smtClean="0"/>
              <a:t>Theme Spotter</a:t>
            </a:r>
            <a:r>
              <a:rPr lang="en-US" sz="2800" dirty="0" smtClean="0"/>
              <a:t>:  Identifies themes that are being left unexplored</a:t>
            </a:r>
          </a:p>
          <a:p>
            <a:r>
              <a:rPr lang="en-US" sz="2800" b="1" dirty="0" smtClean="0"/>
              <a:t>Contextual Focuser</a:t>
            </a:r>
            <a:r>
              <a:rPr lang="en-US" sz="2800" dirty="0" smtClean="0"/>
              <a:t>:  Listens for comments that are unrelated to the topic at hand and makes sure group stays focused</a:t>
            </a:r>
          </a:p>
          <a:p>
            <a:endParaRPr lang="en-US" dirty="0"/>
          </a:p>
        </p:txBody>
      </p:sp>
      <p:sp>
        <p:nvSpPr>
          <p:cNvPr id="4" name="TextBox 3"/>
          <p:cNvSpPr txBox="1"/>
          <p:nvPr/>
        </p:nvSpPr>
        <p:spPr>
          <a:xfrm>
            <a:off x="5334000" y="6324600"/>
            <a:ext cx="3810000" cy="369332"/>
          </a:xfrm>
          <a:prstGeom prst="rect">
            <a:avLst/>
          </a:prstGeom>
          <a:noFill/>
        </p:spPr>
        <p:txBody>
          <a:bodyPr wrap="square" rtlCol="0">
            <a:spAutoFit/>
          </a:bodyPr>
          <a:lstStyle/>
          <a:p>
            <a:r>
              <a:rPr lang="en-US" i="1" dirty="0">
                <a:solidFill>
                  <a:prstClr val="black"/>
                </a:solidFill>
              </a:rPr>
              <a:t>From the work of Stephen Brookfield</a:t>
            </a:r>
          </a:p>
        </p:txBody>
      </p:sp>
    </p:spTree>
    <p:extLst>
      <p:ext uri="{BB962C8B-B14F-4D97-AF65-F5344CB8AC3E}">
        <p14:creationId xmlns:p14="http://schemas.microsoft.com/office/powerpoint/2010/main" val="35126110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Roles (cont’d)</a:t>
            </a:r>
            <a:endParaRPr lang="en-US" b="1" dirty="0"/>
          </a:p>
        </p:txBody>
      </p:sp>
      <p:sp>
        <p:nvSpPr>
          <p:cNvPr id="3" name="Content Placeholder 2"/>
          <p:cNvSpPr>
            <a:spLocks noGrp="1"/>
          </p:cNvSpPr>
          <p:nvPr>
            <p:ph sz="quarter" idx="1"/>
          </p:nvPr>
        </p:nvSpPr>
        <p:spPr>
          <a:xfrm>
            <a:off x="457200" y="1143000"/>
            <a:ext cx="8229600" cy="3886200"/>
          </a:xfrm>
        </p:spPr>
        <p:txBody>
          <a:bodyPr>
            <a:noAutofit/>
          </a:bodyPr>
          <a:lstStyle/>
          <a:p>
            <a:r>
              <a:rPr lang="en-US" sz="2200" b="1" dirty="0" smtClean="0"/>
              <a:t>Detective</a:t>
            </a:r>
            <a:r>
              <a:rPr lang="en-US" sz="2200" dirty="0" smtClean="0"/>
              <a:t>:  Listens carefully for unacknowledged, unchecked and unchallenged biases and brings them to the group’s attention</a:t>
            </a:r>
          </a:p>
          <a:p>
            <a:r>
              <a:rPr lang="en-US" sz="2200" b="1" dirty="0" smtClean="0"/>
              <a:t>Scrounger</a:t>
            </a:r>
            <a:r>
              <a:rPr lang="en-US" sz="2200" dirty="0" smtClean="0"/>
              <a:t>:  Keeps track of helpful resources and tips from members of the group</a:t>
            </a:r>
          </a:p>
          <a:p>
            <a:r>
              <a:rPr lang="en-US" sz="2200" b="1" dirty="0" smtClean="0"/>
              <a:t>Connector</a:t>
            </a:r>
            <a:r>
              <a:rPr lang="en-US" sz="2200" dirty="0" smtClean="0"/>
              <a:t>: Shows how people’s comments are related to one another</a:t>
            </a:r>
          </a:p>
          <a:p>
            <a:r>
              <a:rPr lang="en-US" sz="2200" b="1" dirty="0" smtClean="0"/>
              <a:t>Speculator</a:t>
            </a:r>
            <a:r>
              <a:rPr lang="en-US" sz="2200" dirty="0" smtClean="0"/>
              <a:t>: Introduces new ideas or interpretations (“I wonder what would happen if….)</a:t>
            </a:r>
          </a:p>
          <a:p>
            <a:r>
              <a:rPr lang="en-US" sz="2200" b="1" dirty="0" smtClean="0"/>
              <a:t>Umpire:  </a:t>
            </a:r>
            <a:r>
              <a:rPr lang="en-US" sz="2200" dirty="0" smtClean="0"/>
              <a:t>Listens for judgmental comments that sound offensive, insulting, or in contradiction to ground rules</a:t>
            </a:r>
          </a:p>
          <a:p>
            <a:r>
              <a:rPr lang="en-US" sz="2200" b="1" dirty="0" smtClean="0"/>
              <a:t>Appreciator:  </a:t>
            </a:r>
            <a:r>
              <a:rPr lang="en-US" sz="2200" dirty="0" smtClean="0"/>
              <a:t>Make comments indicating how she found another person's ideas interesting or useful.</a:t>
            </a:r>
          </a:p>
          <a:p>
            <a:r>
              <a:rPr lang="en-US" sz="2200" b="1" dirty="0" smtClean="0"/>
              <a:t>Questioner:  </a:t>
            </a:r>
            <a:r>
              <a:rPr lang="en-US" sz="2200" dirty="0" smtClean="0"/>
              <a:t>Asks questions to draw out or extend what others have said</a:t>
            </a:r>
          </a:p>
          <a:p>
            <a:pPr>
              <a:buNone/>
            </a:pPr>
            <a:r>
              <a:rPr lang="en-US" sz="2200" dirty="0" smtClean="0"/>
              <a:t>					</a:t>
            </a:r>
            <a:endParaRPr lang="en-US" sz="2200" dirty="0"/>
          </a:p>
        </p:txBody>
      </p:sp>
      <p:sp>
        <p:nvSpPr>
          <p:cNvPr id="4" name="TextBox 3"/>
          <p:cNvSpPr txBox="1"/>
          <p:nvPr/>
        </p:nvSpPr>
        <p:spPr>
          <a:xfrm>
            <a:off x="5334000" y="6324600"/>
            <a:ext cx="3810000" cy="369332"/>
          </a:xfrm>
          <a:prstGeom prst="rect">
            <a:avLst/>
          </a:prstGeom>
          <a:noFill/>
        </p:spPr>
        <p:txBody>
          <a:bodyPr wrap="square" rtlCol="0">
            <a:spAutoFit/>
          </a:bodyPr>
          <a:lstStyle/>
          <a:p>
            <a:r>
              <a:rPr lang="en-US" i="1" dirty="0">
                <a:solidFill>
                  <a:prstClr val="black"/>
                </a:solidFill>
              </a:rPr>
              <a:t>From the work of Stephen Brookfield</a:t>
            </a:r>
          </a:p>
        </p:txBody>
      </p:sp>
    </p:spTree>
    <p:extLst>
      <p:ext uri="{BB962C8B-B14F-4D97-AF65-F5344CB8AC3E}">
        <p14:creationId xmlns:p14="http://schemas.microsoft.com/office/powerpoint/2010/main" val="3619710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sz="3600" b="1" dirty="0" smtClean="0"/>
              <a:t>Casual Use</a:t>
            </a:r>
            <a:endParaRPr lang="en-US" sz="3600" b="1" dirty="0" smtClean="0"/>
          </a:p>
        </p:txBody>
      </p:sp>
      <p:sp>
        <p:nvSpPr>
          <p:cNvPr id="20483" name="Content Placeholder 2"/>
          <p:cNvSpPr>
            <a:spLocks noGrp="1"/>
          </p:cNvSpPr>
          <p:nvPr>
            <p:ph sz="quarter" idx="1"/>
          </p:nvPr>
        </p:nvSpPr>
        <p:spPr>
          <a:xfrm>
            <a:off x="457200" y="1219200"/>
            <a:ext cx="8229600" cy="4937125"/>
          </a:xfrm>
        </p:spPr>
        <p:txBody>
          <a:bodyPr anchor="ctr">
            <a:normAutofit/>
          </a:bodyPr>
          <a:lstStyle/>
          <a:p>
            <a:pPr marL="0" indent="0" algn="ctr" eaLnBrk="1" hangingPunct="1">
              <a:buNone/>
            </a:pPr>
            <a:r>
              <a:rPr lang="en-US" sz="3600" b="1" i="1" dirty="0" smtClean="0"/>
              <a:t>Let’s try it…</a:t>
            </a:r>
          </a:p>
        </p:txBody>
      </p:sp>
    </p:spTree>
    <p:extLst>
      <p:ext uri="{BB962C8B-B14F-4D97-AF65-F5344CB8AC3E}">
        <p14:creationId xmlns:p14="http://schemas.microsoft.com/office/powerpoint/2010/main" val="761387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p:cNvPicPr>
            <a:picLocks noGrp="1" noChangeAspect="1"/>
          </p:cNvPicPr>
          <p:nvPr>
            <p:ph sz="quarter" idx="10"/>
          </p:nvPr>
        </p:nvPicPr>
        <p:blipFill>
          <a:blip r:embed="rId3">
            <a:extLst>
              <a:ext uri="{28A0092B-C50C-407E-A947-70E740481C1C}">
                <a14:useLocalDpi xmlns:a14="http://schemas.microsoft.com/office/drawing/2010/main" val="0"/>
              </a:ext>
            </a:extLst>
          </a:blip>
          <a:stretch>
            <a:fillRect/>
          </a:stretch>
        </p:blipFill>
        <p:spPr>
          <a:xfrm>
            <a:off x="1180079" y="1295400"/>
            <a:ext cx="6783841" cy="4495800"/>
          </a:xfrm>
        </p:spPr>
      </p:pic>
    </p:spTree>
    <p:extLst>
      <p:ext uri="{BB962C8B-B14F-4D97-AF65-F5344CB8AC3E}">
        <p14:creationId xmlns:p14="http://schemas.microsoft.com/office/powerpoint/2010/main" val="17449113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t>Group activity </a:t>
            </a:r>
            <a:endParaRPr lang="en-US" sz="3600" b="1" dirty="0"/>
          </a:p>
        </p:txBody>
      </p:sp>
      <p:sp>
        <p:nvSpPr>
          <p:cNvPr id="3" name="Content Placeholder 2"/>
          <p:cNvSpPr>
            <a:spLocks noGrp="1"/>
          </p:cNvSpPr>
          <p:nvPr>
            <p:ph sz="quarter" idx="10"/>
          </p:nvPr>
        </p:nvSpPr>
        <p:spPr>
          <a:xfrm>
            <a:off x="685800" y="914400"/>
            <a:ext cx="7772400" cy="5257800"/>
          </a:xfrm>
        </p:spPr>
        <p:txBody>
          <a:bodyPr/>
          <a:lstStyle/>
          <a:p>
            <a:pPr marL="0" indent="0">
              <a:buNone/>
            </a:pPr>
            <a:endParaRPr lang="en-US" dirty="0" smtClean="0"/>
          </a:p>
          <a:p>
            <a:pPr marL="0" indent="0">
              <a:buNone/>
            </a:pPr>
            <a:endParaRPr lang="en-US" dirty="0"/>
          </a:p>
          <a:p>
            <a:pPr marL="0" indent="0">
              <a:buNone/>
            </a:pPr>
            <a:r>
              <a:rPr lang="en-US" dirty="0" smtClean="0"/>
              <a:t>Socrates </a:t>
            </a:r>
            <a:r>
              <a:rPr lang="en-US" dirty="0" smtClean="0"/>
              <a:t>describes the prisoner being “dragged” out of the cave and into ever closer contact with the light (from the fire to the daylight to the direct sunlight), suggesting that the prisoner himself is reluctant to leave the cave. Is it just to force education upon people who would rather remain ignorant?</a:t>
            </a:r>
          </a:p>
          <a:p>
            <a:pPr marL="0" indent="0">
              <a:buNone/>
            </a:pPr>
            <a:endParaRPr lang="en-US" sz="2400" dirty="0"/>
          </a:p>
        </p:txBody>
      </p:sp>
    </p:spTree>
    <p:extLst>
      <p:ext uri="{BB962C8B-B14F-4D97-AF65-F5344CB8AC3E}">
        <p14:creationId xmlns:p14="http://schemas.microsoft.com/office/powerpoint/2010/main" val="35543639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Examples of Structured </a:t>
            </a:r>
            <a:r>
              <a:rPr lang="en-US" b="1" dirty="0" smtClean="0"/>
              <a:t>Activities</a:t>
            </a:r>
            <a:endParaRPr lang="en-US" b="1" dirty="0"/>
          </a:p>
        </p:txBody>
      </p:sp>
      <p:sp>
        <p:nvSpPr>
          <p:cNvPr id="3" name="Content Placeholder 2"/>
          <p:cNvSpPr>
            <a:spLocks noGrp="1"/>
          </p:cNvSpPr>
          <p:nvPr>
            <p:ph sz="quarter" idx="1"/>
          </p:nvPr>
        </p:nvSpPr>
        <p:spPr/>
        <p:txBody>
          <a:bodyPr>
            <a:normAutofit/>
          </a:bodyPr>
          <a:lstStyle/>
          <a:p>
            <a:r>
              <a:rPr lang="en-US" sz="3200" dirty="0" smtClean="0"/>
              <a:t>Quotes to Affirm and Challenge</a:t>
            </a:r>
          </a:p>
          <a:p>
            <a:r>
              <a:rPr lang="en-US" sz="3200" dirty="0" smtClean="0"/>
              <a:t>Newsprint Dialogue</a:t>
            </a:r>
          </a:p>
          <a:p>
            <a:r>
              <a:rPr lang="en-US" sz="3200" dirty="0" smtClean="0"/>
              <a:t>Circular Response</a:t>
            </a:r>
          </a:p>
          <a:p>
            <a:r>
              <a:rPr lang="en-US" sz="3200" dirty="0" smtClean="0"/>
              <a:t>Hatful of Quotes </a:t>
            </a:r>
          </a:p>
          <a:p>
            <a:r>
              <a:rPr lang="en-US" sz="3200" dirty="0" smtClean="0"/>
              <a:t>Snowballing</a:t>
            </a:r>
          </a:p>
          <a:p>
            <a:pPr marL="0" indent="0">
              <a:buNone/>
            </a:pPr>
            <a:endParaRPr lang="en-US" dirty="0" smtClean="0"/>
          </a:p>
          <a:p>
            <a:pPr marL="0" indent="0">
              <a:buNone/>
            </a:pPr>
            <a:r>
              <a:rPr lang="en-US" i="1" dirty="0" smtClean="0"/>
              <a:t>All described in detail in your handout.</a:t>
            </a:r>
            <a:endParaRPr lang="en-US" i="1" dirty="0"/>
          </a:p>
        </p:txBody>
      </p:sp>
      <p:sp>
        <p:nvSpPr>
          <p:cNvPr id="4" name="TextBox 3"/>
          <p:cNvSpPr txBox="1"/>
          <p:nvPr/>
        </p:nvSpPr>
        <p:spPr>
          <a:xfrm>
            <a:off x="5334000" y="6324600"/>
            <a:ext cx="3810000" cy="369332"/>
          </a:xfrm>
          <a:prstGeom prst="rect">
            <a:avLst/>
          </a:prstGeom>
          <a:noFill/>
        </p:spPr>
        <p:txBody>
          <a:bodyPr wrap="square" rtlCol="0">
            <a:spAutoFit/>
          </a:bodyPr>
          <a:lstStyle/>
          <a:p>
            <a:r>
              <a:rPr lang="en-US" i="1" dirty="0">
                <a:solidFill>
                  <a:prstClr val="black"/>
                </a:solidFill>
              </a:rPr>
              <a:t>From the work of Stephen Brookfield</a:t>
            </a:r>
          </a:p>
        </p:txBody>
      </p:sp>
    </p:spTree>
    <p:extLst>
      <p:ext uri="{BB962C8B-B14F-4D97-AF65-F5344CB8AC3E}">
        <p14:creationId xmlns:p14="http://schemas.microsoft.com/office/powerpoint/2010/main" val="13186714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Troubleshooting</a:t>
            </a:r>
            <a:endParaRPr lang="en-US" b="1"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1480116394"/>
              </p:ext>
            </p:extLst>
          </p:nvPr>
        </p:nvGraphicFramePr>
        <p:xfrm>
          <a:off x="457200" y="838200"/>
          <a:ext cx="8305800" cy="5376409"/>
        </p:xfrm>
        <a:graphic>
          <a:graphicData uri="http://schemas.openxmlformats.org/drawingml/2006/table">
            <a:tbl>
              <a:tblPr firstRow="1" bandRow="1">
                <a:tableStyleId>{21E4AEA4-8DFA-4A89-87EB-49C32662AFE0}</a:tableStyleId>
              </a:tblPr>
              <a:tblGrid>
                <a:gridCol w="3886200"/>
                <a:gridCol w="4419600"/>
              </a:tblGrid>
              <a:tr h="439924">
                <a:tc>
                  <a:txBody>
                    <a:bodyPr/>
                    <a:lstStyle/>
                    <a:p>
                      <a:r>
                        <a:rPr lang="en-US" sz="1700" dirty="0" smtClean="0"/>
                        <a:t>What if…</a:t>
                      </a:r>
                      <a:endParaRPr lang="en-US" sz="1700" dirty="0"/>
                    </a:p>
                  </a:txBody>
                  <a:tcPr/>
                </a:tc>
                <a:tc>
                  <a:txBody>
                    <a:bodyPr/>
                    <a:lstStyle/>
                    <a:p>
                      <a:r>
                        <a:rPr lang="en-US" sz="1700" dirty="0" smtClean="0"/>
                        <a:t>You can…</a:t>
                      </a:r>
                      <a:endParaRPr lang="en-US" sz="1700" dirty="0"/>
                    </a:p>
                  </a:txBody>
                  <a:tcPr/>
                </a:tc>
              </a:tr>
              <a:tr h="726831">
                <a:tc>
                  <a:txBody>
                    <a:bodyPr/>
                    <a:lstStyle/>
                    <a:p>
                      <a:r>
                        <a:rPr lang="en-US" sz="1700" dirty="0" smtClean="0"/>
                        <a:t>Grou</a:t>
                      </a:r>
                      <a:r>
                        <a:rPr lang="en-US" sz="1700" baseline="0" dirty="0" smtClean="0"/>
                        <a:t>p contributes an irrelevant idea</a:t>
                      </a:r>
                      <a:endParaRPr lang="en-US" sz="1700" dirty="0"/>
                    </a:p>
                  </a:txBody>
                  <a:tcPr/>
                </a:tc>
                <a:tc>
                  <a:txBody>
                    <a:bodyPr/>
                    <a:lstStyle/>
                    <a:p>
                      <a:r>
                        <a:rPr lang="en-US" sz="1700" dirty="0" smtClean="0"/>
                        <a:t>Acknowledge</a:t>
                      </a:r>
                      <a:r>
                        <a:rPr lang="en-US" sz="1700" baseline="0" dirty="0" smtClean="0"/>
                        <a:t> and promote relevant elements, ask for clarification of connection between topic and comments shared</a:t>
                      </a:r>
                      <a:endParaRPr lang="en-US" sz="1700" dirty="0"/>
                    </a:p>
                  </a:txBody>
                  <a:tcPr/>
                </a:tc>
              </a:tr>
              <a:tr h="510057">
                <a:tc>
                  <a:txBody>
                    <a:bodyPr/>
                    <a:lstStyle/>
                    <a:p>
                      <a:r>
                        <a:rPr lang="en-US" sz="1700" dirty="0" smtClean="0"/>
                        <a:t>Group</a:t>
                      </a:r>
                      <a:r>
                        <a:rPr lang="en-US" sz="1700" baseline="0" dirty="0" smtClean="0"/>
                        <a:t> presents vague responses</a:t>
                      </a:r>
                      <a:endParaRPr lang="en-US" sz="1700" dirty="0"/>
                    </a:p>
                  </a:txBody>
                  <a:tcPr/>
                </a:tc>
                <a:tc>
                  <a:txBody>
                    <a:bodyPr/>
                    <a:lstStyle/>
                    <a:p>
                      <a:r>
                        <a:rPr lang="en-US" sz="1700" dirty="0" smtClean="0"/>
                        <a:t>Ask for clarification and more details/ evidence</a:t>
                      </a:r>
                      <a:r>
                        <a:rPr lang="en-US" sz="1700" baseline="0" dirty="0" smtClean="0"/>
                        <a:t> to support comments</a:t>
                      </a:r>
                      <a:endParaRPr lang="en-US" sz="1700" dirty="0"/>
                    </a:p>
                  </a:txBody>
                  <a:tcPr/>
                </a:tc>
              </a:tr>
              <a:tr h="1160379">
                <a:tc>
                  <a:txBody>
                    <a:bodyPr/>
                    <a:lstStyle/>
                    <a:p>
                      <a:r>
                        <a:rPr lang="en-US" sz="1700" dirty="0" smtClean="0"/>
                        <a:t>Group(s)</a:t>
                      </a:r>
                      <a:r>
                        <a:rPr lang="en-US" sz="1700" baseline="0" dirty="0" smtClean="0"/>
                        <a:t> hesitate to contribute</a:t>
                      </a:r>
                      <a:endParaRPr lang="en-US" sz="1700" dirty="0"/>
                    </a:p>
                  </a:txBody>
                  <a:tcPr/>
                </a:tc>
                <a:tc>
                  <a:txBody>
                    <a:bodyPr/>
                    <a:lstStyle/>
                    <a:p>
                      <a:r>
                        <a:rPr lang="en-US" sz="1700" dirty="0" smtClean="0"/>
                        <a:t>Recognize</a:t>
                      </a:r>
                      <a:r>
                        <a:rPr lang="en-US" sz="1700" baseline="0" dirty="0" smtClean="0"/>
                        <a:t> group’s prior contributions; alter discussion topic by asking “what was surprising or confusing about the topic?” “how did this feel connected to what we’ve discussed previously?” </a:t>
                      </a:r>
                      <a:endParaRPr lang="en-US" sz="1700" dirty="0"/>
                    </a:p>
                  </a:txBody>
                  <a:tcPr/>
                </a:tc>
              </a:tr>
              <a:tr h="943605">
                <a:tc>
                  <a:txBody>
                    <a:bodyPr/>
                    <a:lstStyle/>
                    <a:p>
                      <a:r>
                        <a:rPr lang="en-US" sz="1700" dirty="0" smtClean="0"/>
                        <a:t>Whole</a:t>
                      </a:r>
                      <a:r>
                        <a:rPr lang="en-US" sz="1700" baseline="0" dirty="0" smtClean="0"/>
                        <a:t> group seems to have exhausted discussion</a:t>
                      </a:r>
                      <a:endParaRPr lang="en-US" sz="1700" dirty="0"/>
                    </a:p>
                  </a:txBody>
                  <a:tcPr/>
                </a:tc>
                <a:tc>
                  <a:txBody>
                    <a:bodyPr/>
                    <a:lstStyle/>
                    <a:p>
                      <a:r>
                        <a:rPr lang="en-US" sz="1700" dirty="0" smtClean="0"/>
                        <a:t>Summarize</a:t>
                      </a:r>
                      <a:r>
                        <a:rPr lang="en-US" sz="1700" baseline="0" dirty="0" smtClean="0"/>
                        <a:t> contributions by saying “So, what I’ve heard is…. Are we all in agreement on this? Anyone want to challenge or add to this consensus?”</a:t>
                      </a:r>
                      <a:endParaRPr lang="en-US" sz="1700" dirty="0"/>
                    </a:p>
                  </a:txBody>
                  <a:tcPr/>
                </a:tc>
              </a:tr>
              <a:tr h="943605">
                <a:tc>
                  <a:txBody>
                    <a:bodyPr/>
                    <a:lstStyle/>
                    <a:p>
                      <a:r>
                        <a:rPr lang="en-US" sz="1700" dirty="0" smtClean="0"/>
                        <a:t>Conversation doesn’t begin or</a:t>
                      </a:r>
                      <a:r>
                        <a:rPr lang="en-US" sz="1700" baseline="0" dirty="0" smtClean="0"/>
                        <a:t> starts sluggishly</a:t>
                      </a:r>
                      <a:endParaRPr lang="en-US" sz="1700" dirty="0"/>
                    </a:p>
                  </a:txBody>
                  <a:tcPr/>
                </a:tc>
                <a:tc>
                  <a:txBody>
                    <a:bodyPr/>
                    <a:lstStyle/>
                    <a:p>
                      <a:r>
                        <a:rPr lang="en-US" sz="1700" dirty="0" smtClean="0"/>
                        <a:t>Clarify</a:t>
                      </a:r>
                      <a:r>
                        <a:rPr lang="en-US" sz="1700" baseline="0" dirty="0" smtClean="0"/>
                        <a:t> task;  ask a student to summarize again for whole group what task is;  solicit clarifying questions;  remind group of time limit</a:t>
                      </a:r>
                      <a:endParaRPr lang="en-US" sz="1700" dirty="0"/>
                    </a:p>
                  </a:txBody>
                  <a:tcPr/>
                </a:tc>
              </a:tr>
            </a:tbl>
          </a:graphicData>
        </a:graphic>
      </p:graphicFrame>
    </p:spTree>
    <p:extLst>
      <p:ext uri="{BB962C8B-B14F-4D97-AF65-F5344CB8AC3E}">
        <p14:creationId xmlns:p14="http://schemas.microsoft.com/office/powerpoint/2010/main" val="294539019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t>Debriefing</a:t>
            </a:r>
            <a:endParaRPr lang="en-US" sz="3600" b="1" dirty="0"/>
          </a:p>
        </p:txBody>
      </p:sp>
      <p:sp>
        <p:nvSpPr>
          <p:cNvPr id="3" name="Content Placeholder 2"/>
          <p:cNvSpPr>
            <a:spLocks noGrp="1"/>
          </p:cNvSpPr>
          <p:nvPr>
            <p:ph sz="quarter" idx="10"/>
          </p:nvPr>
        </p:nvSpPr>
        <p:spPr/>
        <p:txBody>
          <a:bodyPr/>
          <a:lstStyle/>
          <a:p>
            <a:r>
              <a:rPr lang="en-US" dirty="0" smtClean="0"/>
              <a:t>What </a:t>
            </a:r>
            <a:r>
              <a:rPr lang="en-US" dirty="0" smtClean="0"/>
              <a:t>was one thing you realized as a result of working in your team that you would not have realized otherwise?</a:t>
            </a:r>
            <a:endParaRPr lang="en-US" dirty="0"/>
          </a:p>
        </p:txBody>
      </p:sp>
    </p:spTree>
    <p:extLst>
      <p:ext uri="{BB962C8B-B14F-4D97-AF65-F5344CB8AC3E}">
        <p14:creationId xmlns:p14="http://schemas.microsoft.com/office/powerpoint/2010/main" val="16246650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t>Some principles of </a:t>
            </a:r>
            <a:r>
              <a:rPr lang="en-US" sz="3600" b="1" dirty="0" smtClean="0"/>
              <a:t>group work</a:t>
            </a:r>
            <a:endParaRPr lang="en-US" sz="3600" b="1" dirty="0"/>
          </a:p>
        </p:txBody>
      </p:sp>
      <p:sp>
        <p:nvSpPr>
          <p:cNvPr id="3" name="Content Placeholder 2"/>
          <p:cNvSpPr>
            <a:spLocks noGrp="1"/>
          </p:cNvSpPr>
          <p:nvPr>
            <p:ph sz="quarter" idx="10"/>
          </p:nvPr>
        </p:nvSpPr>
        <p:spPr>
          <a:xfrm>
            <a:off x="685800" y="1219200"/>
            <a:ext cx="7772400" cy="4800600"/>
          </a:xfrm>
        </p:spPr>
        <p:txBody>
          <a:bodyPr>
            <a:normAutofit/>
          </a:bodyPr>
          <a:lstStyle/>
          <a:p>
            <a:r>
              <a:rPr lang="en-US" sz="3000" dirty="0" smtClean="0"/>
              <a:t>Groups must be properly formed and managed</a:t>
            </a:r>
          </a:p>
          <a:p>
            <a:r>
              <a:rPr lang="en-US" sz="3000" dirty="0" smtClean="0"/>
              <a:t>Students must be made accountable for individual and group performance</a:t>
            </a:r>
          </a:p>
          <a:p>
            <a:r>
              <a:rPr lang="en-US" sz="3000" dirty="0"/>
              <a:t>Group assignments must promote both learning and team </a:t>
            </a:r>
            <a:r>
              <a:rPr lang="en-US" sz="3000" dirty="0" smtClean="0"/>
              <a:t>development</a:t>
            </a:r>
          </a:p>
          <a:p>
            <a:r>
              <a:rPr lang="en-US" sz="3000" dirty="0"/>
              <a:t>Students must have frequent and timely </a:t>
            </a:r>
            <a:r>
              <a:rPr lang="en-US" sz="3000" dirty="0" smtClean="0"/>
              <a:t>feedback</a:t>
            </a:r>
          </a:p>
          <a:p>
            <a:pPr marL="0" indent="0">
              <a:buNone/>
            </a:pPr>
            <a:endParaRPr lang="en-US" sz="3200" dirty="0"/>
          </a:p>
        </p:txBody>
      </p:sp>
    </p:spTree>
    <p:extLst>
      <p:ext uri="{BB962C8B-B14F-4D97-AF65-F5344CB8AC3E}">
        <p14:creationId xmlns:p14="http://schemas.microsoft.com/office/powerpoint/2010/main" val="18925350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9200" y="3124200"/>
            <a:ext cx="4038600" cy="2786634"/>
          </a:xfrm>
          <a:prstGeom prst="rect">
            <a:avLst/>
          </a:prstGeom>
        </p:spPr>
      </p:pic>
      <p:sp>
        <p:nvSpPr>
          <p:cNvPr id="2" name="Title 1"/>
          <p:cNvSpPr>
            <a:spLocks noGrp="1"/>
          </p:cNvSpPr>
          <p:nvPr>
            <p:ph type="title"/>
          </p:nvPr>
        </p:nvSpPr>
        <p:spPr/>
        <p:txBody>
          <a:bodyPr/>
          <a:lstStyle/>
          <a:p>
            <a:r>
              <a:rPr lang="en-US" sz="3600" b="1" dirty="0" smtClean="0"/>
              <a:t>Introductions</a:t>
            </a:r>
            <a:endParaRPr lang="en-US" sz="3600" b="1" dirty="0"/>
          </a:p>
        </p:txBody>
      </p:sp>
      <p:pic>
        <p:nvPicPr>
          <p:cNvPr id="6" name="Content Placeholder 5"/>
          <p:cNvPicPr>
            <a:picLocks noGrp="1" noChangeAspect="1"/>
          </p:cNvPicPr>
          <p:nvPr>
            <p:ph sz="quarter" idx="10"/>
          </p:nvPr>
        </p:nvPicPr>
        <p:blipFill>
          <a:blip r:embed="rId4">
            <a:extLst>
              <a:ext uri="{28A0092B-C50C-407E-A947-70E740481C1C}">
                <a14:useLocalDpi xmlns:a14="http://schemas.microsoft.com/office/drawing/2010/main" val="0"/>
              </a:ext>
            </a:extLst>
          </a:blip>
          <a:stretch>
            <a:fillRect/>
          </a:stretch>
        </p:blipFill>
        <p:spPr>
          <a:xfrm>
            <a:off x="838200" y="3529584"/>
            <a:ext cx="3581400" cy="2381250"/>
          </a:xfr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209800" y="990600"/>
            <a:ext cx="3505200" cy="2362505"/>
          </a:xfrm>
          <a:prstGeom prst="rect">
            <a:avLst/>
          </a:prstGeom>
        </p:spPr>
      </p:pic>
    </p:spTree>
    <p:extLst>
      <p:ext uri="{BB962C8B-B14F-4D97-AF65-F5344CB8AC3E}">
        <p14:creationId xmlns:p14="http://schemas.microsoft.com/office/powerpoint/2010/main" val="2309805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
            <a:ext cx="7772400" cy="646331"/>
          </a:xfrm>
        </p:spPr>
        <p:txBody>
          <a:bodyPr/>
          <a:lstStyle/>
          <a:p>
            <a:r>
              <a:rPr lang="en-US" sz="3600" b="1" dirty="0" smtClean="0"/>
              <a:t>Planning for action</a:t>
            </a:r>
            <a:endParaRPr lang="en-US" sz="3600" b="1" dirty="0"/>
          </a:p>
        </p:txBody>
      </p:sp>
      <p:sp>
        <p:nvSpPr>
          <p:cNvPr id="3" name="Content Placeholder 2"/>
          <p:cNvSpPr>
            <a:spLocks noGrp="1"/>
          </p:cNvSpPr>
          <p:nvPr>
            <p:ph sz="quarter" idx="10"/>
          </p:nvPr>
        </p:nvSpPr>
        <p:spPr/>
        <p:txBody>
          <a:bodyPr>
            <a:normAutofit/>
          </a:bodyPr>
          <a:lstStyle/>
          <a:p>
            <a:r>
              <a:rPr lang="en-US" sz="3200" dirty="0" smtClean="0"/>
              <a:t>How do you imagine implementing today’s content in your own classroom?</a:t>
            </a:r>
          </a:p>
          <a:p>
            <a:r>
              <a:rPr lang="en-US" sz="3200" dirty="0" smtClean="0"/>
              <a:t>What questions remain?</a:t>
            </a:r>
            <a:endParaRPr lang="en-US" sz="3200" dirty="0"/>
          </a:p>
        </p:txBody>
      </p:sp>
    </p:spTree>
    <p:extLst>
      <p:ext uri="{BB962C8B-B14F-4D97-AF65-F5344CB8AC3E}">
        <p14:creationId xmlns:p14="http://schemas.microsoft.com/office/powerpoint/2010/main" val="21373720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
            <a:ext cx="7772400" cy="646331"/>
          </a:xfrm>
        </p:spPr>
        <p:txBody>
          <a:bodyPr/>
          <a:lstStyle/>
          <a:p>
            <a:r>
              <a:rPr lang="en-US" sz="3600" b="1" dirty="0" smtClean="0"/>
              <a:t>Thank you!</a:t>
            </a:r>
            <a:endParaRPr lang="en-US" sz="3600" b="1" dirty="0"/>
          </a:p>
        </p:txBody>
      </p:sp>
      <p:sp>
        <p:nvSpPr>
          <p:cNvPr id="3" name="Content Placeholder 2"/>
          <p:cNvSpPr>
            <a:spLocks noGrp="1"/>
          </p:cNvSpPr>
          <p:nvPr>
            <p:ph sz="quarter" idx="10"/>
          </p:nvPr>
        </p:nvSpPr>
        <p:spPr/>
        <p:txBody>
          <a:bodyPr/>
          <a:lstStyle/>
          <a:p>
            <a:r>
              <a:rPr lang="en-US" b="1" dirty="0" smtClean="0"/>
              <a:t>Leah</a:t>
            </a:r>
            <a:endParaRPr lang="en-US" b="1" dirty="0" smtClean="0"/>
          </a:p>
          <a:p>
            <a:pPr marL="0" indent="0">
              <a:buNone/>
            </a:pPr>
            <a:r>
              <a:rPr lang="en-US" dirty="0" smtClean="0"/>
              <a:t>	lch2124@columbia.edu </a:t>
            </a:r>
            <a:endParaRPr lang="en-US" dirty="0"/>
          </a:p>
        </p:txBody>
      </p:sp>
    </p:spTree>
    <p:extLst>
      <p:ext uri="{BB962C8B-B14F-4D97-AF65-F5344CB8AC3E}">
        <p14:creationId xmlns:p14="http://schemas.microsoft.com/office/powerpoint/2010/main" val="26231328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7772400" cy="646331"/>
          </a:xfrm>
        </p:spPr>
        <p:txBody>
          <a:bodyPr/>
          <a:lstStyle/>
          <a:p>
            <a:r>
              <a:rPr lang="en-US" sz="3600" b="1" dirty="0" smtClean="0"/>
              <a:t>Today’s Goals</a:t>
            </a:r>
            <a:endParaRPr lang="en-US" sz="3600" b="1" dirty="0"/>
          </a:p>
        </p:txBody>
      </p:sp>
      <p:sp>
        <p:nvSpPr>
          <p:cNvPr id="3" name="Content Placeholder 2"/>
          <p:cNvSpPr>
            <a:spLocks noGrp="1"/>
          </p:cNvSpPr>
          <p:nvPr>
            <p:ph sz="quarter" idx="1"/>
          </p:nvPr>
        </p:nvSpPr>
        <p:spPr/>
        <p:txBody>
          <a:bodyPr>
            <a:normAutofit/>
          </a:bodyPr>
          <a:lstStyle/>
          <a:p>
            <a:r>
              <a:rPr lang="en-US" sz="3200" b="1" dirty="0" smtClean="0"/>
              <a:t>Participants will be able to</a:t>
            </a:r>
          </a:p>
          <a:p>
            <a:pPr lvl="1"/>
            <a:r>
              <a:rPr lang="en-US" sz="2800" dirty="0" smtClean="0">
                <a:solidFill>
                  <a:schemeClr val="bg1">
                    <a:lumMod val="50000"/>
                  </a:schemeClr>
                </a:solidFill>
              </a:rPr>
              <a:t>Identify advantages of learning groups</a:t>
            </a:r>
          </a:p>
          <a:p>
            <a:pPr lvl="1"/>
            <a:r>
              <a:rPr lang="en-US" sz="2800" dirty="0" smtClean="0">
                <a:solidFill>
                  <a:schemeClr val="bg1">
                    <a:lumMod val="50000"/>
                  </a:schemeClr>
                </a:solidFill>
              </a:rPr>
              <a:t>Describe spectrum of uses for groups</a:t>
            </a:r>
          </a:p>
          <a:p>
            <a:pPr lvl="1"/>
            <a:r>
              <a:rPr lang="en-US" sz="2800" dirty="0" smtClean="0">
                <a:solidFill>
                  <a:schemeClr val="bg1">
                    <a:lumMod val="50000"/>
                  </a:schemeClr>
                </a:solidFill>
              </a:rPr>
              <a:t>Brainstorm applications of group work for their own classroom practice </a:t>
            </a:r>
            <a:endParaRPr lang="en-US" sz="2800" dirty="0">
              <a:solidFill>
                <a:schemeClr val="bg1">
                  <a:lumMod val="50000"/>
                </a:schemeClr>
              </a:solidFill>
            </a:endParaRPr>
          </a:p>
        </p:txBody>
      </p:sp>
    </p:spTree>
    <p:extLst>
      <p:ext uri="{BB962C8B-B14F-4D97-AF65-F5344CB8AC3E}">
        <p14:creationId xmlns:p14="http://schemas.microsoft.com/office/powerpoint/2010/main" val="35205344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15669"/>
            <a:ext cx="7772400" cy="646331"/>
          </a:xfrm>
        </p:spPr>
        <p:txBody>
          <a:bodyPr/>
          <a:lstStyle/>
          <a:p>
            <a:r>
              <a:rPr lang="en-US" sz="3600" b="1" dirty="0" smtClean="0"/>
              <a:t>Why groups? </a:t>
            </a:r>
            <a:endParaRPr lang="en-US" sz="3600" b="1" dirty="0"/>
          </a:p>
        </p:txBody>
      </p:sp>
      <p:sp>
        <p:nvSpPr>
          <p:cNvPr id="4" name="Rectangle 3"/>
          <p:cNvSpPr/>
          <p:nvPr/>
        </p:nvSpPr>
        <p:spPr>
          <a:xfrm>
            <a:off x="914400" y="3429000"/>
            <a:ext cx="7239000" cy="1676400"/>
          </a:xfrm>
          <a:prstGeom prst="rect">
            <a:avLst/>
          </a:prstGeom>
          <a:solidFill>
            <a:srgbClr val="FFFF66"/>
          </a:solidFill>
          <a:ln w="38100">
            <a:solidFill>
              <a:srgbClr val="FFFF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Content Placeholder 2"/>
          <p:cNvSpPr>
            <a:spLocks noGrp="1"/>
          </p:cNvSpPr>
          <p:nvPr>
            <p:ph sz="quarter" idx="10"/>
          </p:nvPr>
        </p:nvSpPr>
        <p:spPr/>
        <p:txBody>
          <a:bodyPr>
            <a:normAutofit/>
          </a:bodyPr>
          <a:lstStyle/>
          <a:p>
            <a:r>
              <a:rPr lang="en-US" sz="3200" dirty="0" smtClean="0"/>
              <a:t>Students are less tolerant of “information dumping” lectures – they want a learning experience, not just facts</a:t>
            </a:r>
          </a:p>
          <a:p>
            <a:r>
              <a:rPr lang="en-US" sz="3200" dirty="0" smtClean="0"/>
              <a:t>Active learning &gt; passive learning </a:t>
            </a:r>
          </a:p>
          <a:p>
            <a:r>
              <a:rPr lang="en-US" sz="3200" dirty="0" smtClean="0"/>
              <a:t>Employers want employees with human-interaction and problem-solving skills (not just content knowledge)</a:t>
            </a:r>
            <a:endParaRPr lang="en-US" sz="3200" dirty="0"/>
          </a:p>
        </p:txBody>
      </p:sp>
    </p:spTree>
    <p:extLst>
      <p:ext uri="{BB962C8B-B14F-4D97-AF65-F5344CB8AC3E}">
        <p14:creationId xmlns:p14="http://schemas.microsoft.com/office/powerpoint/2010/main" val="873681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15669"/>
            <a:ext cx="7772400" cy="646331"/>
          </a:xfrm>
        </p:spPr>
        <p:txBody>
          <a:bodyPr/>
          <a:lstStyle/>
          <a:p>
            <a:r>
              <a:rPr lang="en-US" sz="3600" b="1" dirty="0" smtClean="0"/>
              <a:t>Uses of small groups</a:t>
            </a:r>
            <a:endParaRPr lang="en-US" sz="3600" b="1" dirty="0"/>
          </a:p>
        </p:txBody>
      </p:sp>
      <p:pic>
        <p:nvPicPr>
          <p:cNvPr id="4" name="Content Placeholder 3"/>
          <p:cNvPicPr>
            <a:picLocks noGrp="1" noChangeAspect="1"/>
          </p:cNvPicPr>
          <p:nvPr>
            <p:ph sz="quarter" idx="10"/>
          </p:nvPr>
        </p:nvPicPr>
        <p:blipFill>
          <a:blip r:embed="rId3">
            <a:extLst>
              <a:ext uri="{28A0092B-C50C-407E-A947-70E740481C1C}">
                <a14:useLocalDpi xmlns:a14="http://schemas.microsoft.com/office/drawing/2010/main" val="0"/>
              </a:ext>
            </a:extLst>
          </a:blip>
          <a:stretch>
            <a:fillRect/>
          </a:stretch>
        </p:blipFill>
        <p:spPr>
          <a:xfrm>
            <a:off x="1524000" y="2114550"/>
            <a:ext cx="6096000" cy="2857500"/>
          </a:xfrm>
        </p:spPr>
      </p:pic>
    </p:spTree>
    <p:extLst>
      <p:ext uri="{BB962C8B-B14F-4D97-AF65-F5344CB8AC3E}">
        <p14:creationId xmlns:p14="http://schemas.microsoft.com/office/powerpoint/2010/main" val="3229686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t>Spectrum of group work</a:t>
            </a:r>
            <a:endParaRPr lang="en-US" sz="3600" b="1"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815137779"/>
              </p:ext>
            </p:extLst>
          </p:nvPr>
        </p:nvGraphicFramePr>
        <p:xfrm>
          <a:off x="457200" y="1219200"/>
          <a:ext cx="8229600" cy="4937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410107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extLst>
              <p:ext uri="{D42A27DB-BD31-4B8C-83A1-F6EECF244321}">
                <p14:modId xmlns:p14="http://schemas.microsoft.com/office/powerpoint/2010/main" val="499506073"/>
              </p:ext>
            </p:extLst>
          </p:nvPr>
        </p:nvGraphicFramePr>
        <p:xfrm>
          <a:off x="457200" y="930275"/>
          <a:ext cx="8229600" cy="4937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p:nvPr/>
        </p:nvSpPr>
        <p:spPr>
          <a:xfrm>
            <a:off x="34446" y="5945336"/>
            <a:ext cx="8957153" cy="584775"/>
          </a:xfrm>
          <a:prstGeom prst="rect">
            <a:avLst/>
          </a:prstGeom>
          <a:noFill/>
        </p:spPr>
        <p:txBody>
          <a:bodyPr wrap="square" rtlCol="0">
            <a:spAutoFit/>
          </a:bodyPr>
          <a:lstStyle/>
          <a:p>
            <a:r>
              <a:rPr lang="en-US" sz="1600" dirty="0" smtClean="0"/>
              <a:t>Fink, L. Dee. </a:t>
            </a:r>
            <a:r>
              <a:rPr lang="en-US" sz="1600" i="1" dirty="0" smtClean="0"/>
              <a:t>Beyond small groups: </a:t>
            </a:r>
            <a:r>
              <a:rPr lang="en-US" sz="1600" i="1" dirty="0" err="1" smtClean="0"/>
              <a:t>harnesssing</a:t>
            </a:r>
            <a:r>
              <a:rPr lang="en-US" sz="1600" i="1" dirty="0" smtClean="0"/>
              <a:t> the extraordinary power of learning teams.</a:t>
            </a:r>
            <a:endParaRPr lang="en-US" sz="1600" dirty="0" smtClean="0"/>
          </a:p>
          <a:p>
            <a:r>
              <a:rPr lang="en-US" sz="1600" dirty="0" smtClean="0"/>
              <a:t>Used by permission of Roseanna Graham, DDS, PhD </a:t>
            </a:r>
            <a:endParaRPr lang="en-US" sz="1600" dirty="0"/>
          </a:p>
        </p:txBody>
      </p:sp>
    </p:spTree>
    <p:extLst>
      <p:ext uri="{BB962C8B-B14F-4D97-AF65-F5344CB8AC3E}">
        <p14:creationId xmlns:p14="http://schemas.microsoft.com/office/powerpoint/2010/main" val="33118993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sz="3600" b="1" dirty="0" smtClean="0"/>
              <a:t> Casual Use</a:t>
            </a:r>
          </a:p>
        </p:txBody>
      </p:sp>
      <p:sp>
        <p:nvSpPr>
          <p:cNvPr id="14339" name="Content Placeholder 2"/>
          <p:cNvSpPr>
            <a:spLocks noGrp="1"/>
          </p:cNvSpPr>
          <p:nvPr>
            <p:ph sz="quarter" idx="1"/>
          </p:nvPr>
        </p:nvSpPr>
        <p:spPr>
          <a:xfrm>
            <a:off x="457200" y="1219200"/>
            <a:ext cx="8229600" cy="4937125"/>
          </a:xfrm>
        </p:spPr>
        <p:txBody>
          <a:bodyPr>
            <a:normAutofit fontScale="92500" lnSpcReduction="10000"/>
          </a:bodyPr>
          <a:lstStyle/>
          <a:p>
            <a:pPr marL="0" indent="0">
              <a:buNone/>
              <a:defRPr/>
            </a:pPr>
            <a:r>
              <a:rPr lang="en-US" sz="3000" b="1" dirty="0" smtClean="0">
                <a:solidFill>
                  <a:srgbClr val="9900FF"/>
                </a:solidFill>
              </a:rPr>
              <a:t>FORMAT</a:t>
            </a:r>
          </a:p>
          <a:p>
            <a:pPr>
              <a:defRPr/>
            </a:pPr>
            <a:r>
              <a:rPr lang="en-US" dirty="0" smtClean="0"/>
              <a:t>Teacher lectures for 15-20 minutes</a:t>
            </a:r>
          </a:p>
          <a:p>
            <a:pPr eaLnBrk="1" hangingPunct="1">
              <a:defRPr/>
            </a:pPr>
            <a:r>
              <a:rPr lang="en-US" dirty="0" smtClean="0"/>
              <a:t>Students pair with others to discuss a topic or solve an issue</a:t>
            </a:r>
          </a:p>
          <a:p>
            <a:pPr eaLnBrk="1" hangingPunct="1">
              <a:defRPr/>
            </a:pPr>
            <a:r>
              <a:rPr lang="en-US" dirty="0" smtClean="0"/>
              <a:t>Teacher calls on students to share responses and discuss as a class</a:t>
            </a:r>
          </a:p>
          <a:p>
            <a:pPr marL="0" indent="0" eaLnBrk="1" hangingPunct="1">
              <a:buNone/>
              <a:defRPr/>
            </a:pPr>
            <a:r>
              <a:rPr lang="en-US" sz="3000" b="1" dirty="0" smtClean="0">
                <a:solidFill>
                  <a:srgbClr val="9900FF"/>
                </a:solidFill>
              </a:rPr>
              <a:t>BENEFITS/DRAWBACKS</a:t>
            </a:r>
          </a:p>
          <a:p>
            <a:pPr eaLnBrk="1" hangingPunct="1">
              <a:defRPr/>
            </a:pPr>
            <a:r>
              <a:rPr lang="en-US" dirty="0" smtClean="0"/>
              <a:t>Can break up tedium for class</a:t>
            </a:r>
          </a:p>
          <a:p>
            <a:pPr eaLnBrk="1" hangingPunct="1">
              <a:defRPr/>
            </a:pPr>
            <a:r>
              <a:rPr lang="en-US" dirty="0" smtClean="0"/>
              <a:t>Adds variety and gets students active</a:t>
            </a:r>
          </a:p>
          <a:p>
            <a:pPr eaLnBrk="1" hangingPunct="1">
              <a:defRPr/>
            </a:pPr>
            <a:r>
              <a:rPr lang="en-US" dirty="0" smtClean="0"/>
              <a:t>Little preparation</a:t>
            </a:r>
          </a:p>
          <a:p>
            <a:pPr eaLnBrk="1" hangingPunct="1">
              <a:defRPr/>
            </a:pPr>
            <a:r>
              <a:rPr lang="en-US" dirty="0" smtClean="0"/>
              <a:t>Does not achieve a powerful form of learning</a:t>
            </a:r>
          </a:p>
          <a:p>
            <a:pPr eaLnBrk="1" hangingPunct="1">
              <a:defRPr/>
            </a:pPr>
            <a:endParaRPr lang="en-US" dirty="0" smtClean="0"/>
          </a:p>
        </p:txBody>
      </p:sp>
      <p:sp>
        <p:nvSpPr>
          <p:cNvPr id="4" name="TextBox 3"/>
          <p:cNvSpPr txBox="1"/>
          <p:nvPr/>
        </p:nvSpPr>
        <p:spPr>
          <a:xfrm>
            <a:off x="34447" y="6248400"/>
            <a:ext cx="7467600" cy="338554"/>
          </a:xfrm>
          <a:prstGeom prst="rect">
            <a:avLst/>
          </a:prstGeom>
          <a:noFill/>
        </p:spPr>
        <p:txBody>
          <a:bodyPr wrap="square" rtlCol="0">
            <a:spAutoFit/>
          </a:bodyPr>
          <a:lstStyle/>
          <a:p>
            <a:r>
              <a:rPr lang="en-US" sz="1600" dirty="0" smtClean="0"/>
              <a:t>Used by permission of Roseanna Graham, DDS, PhD </a:t>
            </a:r>
            <a:endParaRPr lang="en-US" sz="1600" dirty="0"/>
          </a:p>
        </p:txBody>
      </p:sp>
    </p:spTree>
    <p:extLst>
      <p:ext uri="{BB962C8B-B14F-4D97-AF65-F5344CB8AC3E}">
        <p14:creationId xmlns:p14="http://schemas.microsoft.com/office/powerpoint/2010/main" val="1699160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sz="3600" b="1" dirty="0" smtClean="0"/>
              <a:t> Cooperative Learning</a:t>
            </a:r>
          </a:p>
        </p:txBody>
      </p:sp>
      <p:sp>
        <p:nvSpPr>
          <p:cNvPr id="3" name="Content Placeholder 2"/>
          <p:cNvSpPr>
            <a:spLocks noGrp="1"/>
          </p:cNvSpPr>
          <p:nvPr>
            <p:ph sz="quarter" idx="1"/>
          </p:nvPr>
        </p:nvSpPr>
        <p:spPr>
          <a:xfrm>
            <a:off x="457200" y="1158240"/>
            <a:ext cx="8229600" cy="4937760"/>
          </a:xfrm>
        </p:spPr>
        <p:txBody>
          <a:bodyPr>
            <a:normAutofit lnSpcReduction="10000"/>
          </a:bodyPr>
          <a:lstStyle/>
          <a:p>
            <a:pPr marL="0" indent="0">
              <a:buNone/>
              <a:defRPr/>
            </a:pPr>
            <a:r>
              <a:rPr lang="en-US" b="1" dirty="0" smtClean="0">
                <a:solidFill>
                  <a:srgbClr val="0000FF"/>
                </a:solidFill>
              </a:rPr>
              <a:t>FORMAT</a:t>
            </a:r>
          </a:p>
          <a:p>
            <a:pPr>
              <a:defRPr/>
            </a:pPr>
            <a:r>
              <a:rPr lang="en-US" dirty="0" smtClean="0"/>
              <a:t>Frequent structured group activities</a:t>
            </a:r>
          </a:p>
          <a:p>
            <a:pPr eaLnBrk="1" hangingPunct="1">
              <a:defRPr/>
            </a:pPr>
            <a:r>
              <a:rPr lang="en-US" dirty="0" smtClean="0"/>
              <a:t>Advanced organization in order to plan the issues associated with individual and group accountability, how to form groups, how long to leave the groups together, whether to assign roles, etc.</a:t>
            </a:r>
          </a:p>
          <a:p>
            <a:pPr marL="0" indent="0" eaLnBrk="1" hangingPunct="1">
              <a:buNone/>
              <a:defRPr/>
            </a:pPr>
            <a:r>
              <a:rPr lang="en-US" b="1" dirty="0" smtClean="0">
                <a:solidFill>
                  <a:srgbClr val="0000FF"/>
                </a:solidFill>
              </a:rPr>
              <a:t>BENEFITS/DRAWBACKS</a:t>
            </a:r>
          </a:p>
          <a:p>
            <a:pPr>
              <a:defRPr/>
            </a:pPr>
            <a:r>
              <a:rPr lang="en-US" dirty="0" smtClean="0"/>
              <a:t>Does not involve a substantial change in the overall structure of the course</a:t>
            </a:r>
          </a:p>
          <a:p>
            <a:pPr eaLnBrk="1" hangingPunct="1">
              <a:defRPr/>
            </a:pPr>
            <a:r>
              <a:rPr lang="en-US" dirty="0" smtClean="0"/>
              <a:t>Significant step from the casual use of small groups in terms of the potential for significant learning</a:t>
            </a:r>
          </a:p>
          <a:p>
            <a:pPr eaLnBrk="1" hangingPunct="1">
              <a:defRPr/>
            </a:pPr>
            <a:endParaRPr lang="en-US" dirty="0"/>
          </a:p>
        </p:txBody>
      </p:sp>
      <p:sp>
        <p:nvSpPr>
          <p:cNvPr id="4" name="TextBox 3"/>
          <p:cNvSpPr txBox="1"/>
          <p:nvPr/>
        </p:nvSpPr>
        <p:spPr>
          <a:xfrm>
            <a:off x="34447" y="6248400"/>
            <a:ext cx="7467600" cy="338554"/>
          </a:xfrm>
          <a:prstGeom prst="rect">
            <a:avLst/>
          </a:prstGeom>
          <a:noFill/>
        </p:spPr>
        <p:txBody>
          <a:bodyPr wrap="square" rtlCol="0">
            <a:spAutoFit/>
          </a:bodyPr>
          <a:lstStyle/>
          <a:p>
            <a:r>
              <a:rPr lang="en-US" sz="1600" dirty="0" smtClean="0"/>
              <a:t>Used by permission of Roseanna Graham, DDS, PhD </a:t>
            </a:r>
            <a:endParaRPr lang="en-US" sz="1600" dirty="0"/>
          </a:p>
        </p:txBody>
      </p:sp>
    </p:spTree>
    <p:extLst>
      <p:ext uri="{BB962C8B-B14F-4D97-AF65-F5344CB8AC3E}">
        <p14:creationId xmlns:p14="http://schemas.microsoft.com/office/powerpoint/2010/main" val="116424575"/>
      </p:ext>
    </p:extLst>
  </p:cSld>
  <p:clrMapOvr>
    <a:masterClrMapping/>
  </p:clrMapOvr>
  <p:timing>
    <p:tnLst>
      <p:par>
        <p:cTn id="1" dur="indefinite" restart="never" nodeType="tmRoot"/>
      </p:par>
    </p:tnLst>
  </p:timing>
</p:sld>
</file>

<file path=ppt/theme/theme1.xml><?xml version="1.0" encoding="utf-8"?>
<a:theme xmlns:a="http://schemas.openxmlformats.org/drawingml/2006/main" name="msph">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msph</Template>
  <TotalTime>2513</TotalTime>
  <Words>1611</Words>
  <Application>Microsoft Office PowerPoint</Application>
  <PresentationFormat>On-screen Show (4:3)</PresentationFormat>
  <Paragraphs>145</Paragraphs>
  <Slides>21</Slides>
  <Notes>17</Notes>
  <HiddenSlides>0</HiddenSlides>
  <MMClips>0</MMClips>
  <ScaleCrop>false</ScaleCrop>
  <HeadingPairs>
    <vt:vector size="4" baseType="variant">
      <vt:variant>
        <vt:lpstr>Theme</vt:lpstr>
      </vt:variant>
      <vt:variant>
        <vt:i4>3</vt:i4>
      </vt:variant>
      <vt:variant>
        <vt:lpstr>Slide Titles</vt:lpstr>
      </vt:variant>
      <vt:variant>
        <vt:i4>21</vt:i4>
      </vt:variant>
    </vt:vector>
  </HeadingPairs>
  <TitlesOfParts>
    <vt:vector size="24" baseType="lpstr">
      <vt:lpstr>msph</vt:lpstr>
      <vt:lpstr>Custom Design</vt:lpstr>
      <vt:lpstr>Office Theme</vt:lpstr>
      <vt:lpstr>Mailman School of Public Health Educator Development Series</vt:lpstr>
      <vt:lpstr>Introductions</vt:lpstr>
      <vt:lpstr>Today’s Goals</vt:lpstr>
      <vt:lpstr>Why groups? </vt:lpstr>
      <vt:lpstr>Uses of small groups</vt:lpstr>
      <vt:lpstr>Spectrum of group work</vt:lpstr>
      <vt:lpstr>PowerPoint Presentation</vt:lpstr>
      <vt:lpstr> Casual Use</vt:lpstr>
      <vt:lpstr> Cooperative Learning</vt:lpstr>
      <vt:lpstr>Ground Rules: Some Examples</vt:lpstr>
      <vt:lpstr>Roles</vt:lpstr>
      <vt:lpstr>Roles (cont’d)</vt:lpstr>
      <vt:lpstr>Casual Use</vt:lpstr>
      <vt:lpstr>PowerPoint Presentation</vt:lpstr>
      <vt:lpstr>Group activity </vt:lpstr>
      <vt:lpstr>Examples of Structured Activities</vt:lpstr>
      <vt:lpstr>Troubleshooting</vt:lpstr>
      <vt:lpstr>Debriefing</vt:lpstr>
      <vt:lpstr>Some principles of group work</vt:lpstr>
      <vt:lpstr>Planning for action</vt:lpstr>
      <vt:lpstr>Thank you!</vt:lpstr>
    </vt:vector>
  </TitlesOfParts>
  <Company>Columbia University Medical Center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Are You Looking for the Right Interactions?</dc:title>
  <dc:creator>sbs5</dc:creator>
  <cp:lastModifiedBy>Leah Hooper</cp:lastModifiedBy>
  <cp:revision>52</cp:revision>
  <dcterms:created xsi:type="dcterms:W3CDTF">2011-10-02T13:37:39Z</dcterms:created>
  <dcterms:modified xsi:type="dcterms:W3CDTF">2012-07-20T17:54:14Z</dcterms:modified>
</cp:coreProperties>
</file>