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7" r:id="rId10"/>
    <p:sldId id="268" r:id="rId11"/>
    <p:sldId id="264" r:id="rId12"/>
    <p:sldId id="265" r:id="rId13"/>
    <p:sldId id="266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67" autoAdjust="0"/>
  </p:normalViewPr>
  <p:slideViewPr>
    <p:cSldViewPr>
      <p:cViewPr varScale="1">
        <p:scale>
          <a:sx n="75" d="100"/>
          <a:sy n="75" d="100"/>
        </p:scale>
        <p:origin x="-101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90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62CD7-5FBB-4F40-BF67-2175EF8392EC}" type="datetimeFigureOut">
              <a:rPr lang="en-US" smtClean="0"/>
              <a:pPr/>
              <a:t>5/5/2009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E9278-1C45-4A2B-876C-780EEDCB02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62CD7-5FBB-4F40-BF67-2175EF8392EC}" type="datetimeFigureOut">
              <a:rPr lang="en-US" smtClean="0"/>
              <a:pPr/>
              <a:t>5/5/2009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E9278-1C45-4A2B-876C-780EEDCB02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62CD7-5FBB-4F40-BF67-2175EF8392EC}" type="datetimeFigureOut">
              <a:rPr lang="en-US" smtClean="0"/>
              <a:pPr/>
              <a:t>5/5/2009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E9278-1C45-4A2B-876C-780EEDCB02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62CD7-5FBB-4F40-BF67-2175EF8392EC}" type="datetimeFigureOut">
              <a:rPr lang="en-US" smtClean="0"/>
              <a:pPr/>
              <a:t>5/5/2009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E9278-1C45-4A2B-876C-780EEDCB02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62CD7-5FBB-4F40-BF67-2175EF8392EC}" type="datetimeFigureOut">
              <a:rPr lang="en-US" smtClean="0"/>
              <a:pPr/>
              <a:t>5/5/2009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E9278-1C45-4A2B-876C-780EEDCB02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62CD7-5FBB-4F40-BF67-2175EF8392EC}" type="datetimeFigureOut">
              <a:rPr lang="en-US" smtClean="0"/>
              <a:pPr/>
              <a:t>5/5/2009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E9278-1C45-4A2B-876C-780EEDCB02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62CD7-5FBB-4F40-BF67-2175EF8392EC}" type="datetimeFigureOut">
              <a:rPr lang="en-US" smtClean="0"/>
              <a:pPr/>
              <a:t>5/5/2009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E9278-1C45-4A2B-876C-780EEDCB02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62CD7-5FBB-4F40-BF67-2175EF8392EC}" type="datetimeFigureOut">
              <a:rPr lang="en-US" smtClean="0"/>
              <a:pPr/>
              <a:t>5/5/2009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E9278-1C45-4A2B-876C-780EEDCB02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62CD7-5FBB-4F40-BF67-2175EF8392EC}" type="datetimeFigureOut">
              <a:rPr lang="en-US" smtClean="0"/>
              <a:pPr/>
              <a:t>5/5/2009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55E9278-1C45-4A2B-876C-780EEDCB027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62CD7-5FBB-4F40-BF67-2175EF8392EC}" type="datetimeFigureOut">
              <a:rPr lang="en-US" smtClean="0"/>
              <a:pPr/>
              <a:t>5/5/2009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E9278-1C45-4A2B-876C-780EEDCB02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62CD7-5FBB-4F40-BF67-2175EF8392EC}" type="datetimeFigureOut">
              <a:rPr lang="en-US" smtClean="0"/>
              <a:pPr/>
              <a:t>5/5/2009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E9278-1C45-4A2B-876C-780EEDCB02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EA62CD7-5FBB-4F40-BF67-2175EF8392EC}" type="datetimeFigureOut">
              <a:rPr lang="en-US" smtClean="0"/>
              <a:pPr/>
              <a:t>5/5/2009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55E9278-1C45-4A2B-876C-780EEDCB0274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Computational experiments </a:t>
            </a:r>
            <a:br>
              <a:rPr lang="en-US" dirty="0" smtClean="0"/>
            </a:br>
            <a:r>
              <a:rPr lang="en-US" dirty="0" smtClean="0"/>
              <a:t>with knapsack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Vivian Wang</a:t>
            </a:r>
            <a:endParaRPr lang="en-US" dirty="0"/>
          </a:p>
        </p:txBody>
      </p:sp>
      <p:pic>
        <p:nvPicPr>
          <p:cNvPr id="1027" name="Picture 3" descr="C:\Users\Catria\AppData\Local\Microsoft\Windows\Temporary Internet Files\Content.IE5\IESY4CVW\MCj02811090000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0" y="4267200"/>
            <a:ext cx="1757881" cy="188463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 smtClean="0">
                <a:solidFill>
                  <a:schemeClr val="bg1">
                    <a:lumMod val="50000"/>
                  </a:schemeClr>
                </a:solidFill>
              </a:rPr>
              <a:t>1 | |</a:t>
            </a:r>
            <a:endParaRPr lang="en-US" sz="4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Content Placeholder 1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Single Knapsack Problem </a:t>
            </a:r>
          </a:p>
          <a:p>
            <a:endParaRPr lang="en-US" dirty="0" smtClean="0"/>
          </a:p>
          <a:p>
            <a:pPr lvl="1"/>
            <a:r>
              <a:rPr lang="en-US" dirty="0" smtClean="0"/>
              <a:t>LP formulation: </a:t>
            </a:r>
            <a:endParaRPr lang="en-US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62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63" name="Rectangle 15"/>
          <p:cNvSpPr>
            <a:spLocks noChangeArrowheads="1"/>
          </p:cNvSpPr>
          <p:nvPr/>
        </p:nvSpPr>
        <p:spPr bwMode="auto">
          <a:xfrm>
            <a:off x="0" y="18192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66" name="Picture 18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00200" y="3581400"/>
            <a:ext cx="1600200" cy="619125"/>
          </a:xfrm>
          <a:prstGeom prst="rect">
            <a:avLst/>
          </a:prstGeom>
          <a:noFill/>
        </p:spPr>
      </p:pic>
      <p:sp>
        <p:nvSpPr>
          <p:cNvPr id="2067" name="Rectangle 1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68" name="Rectangle 20"/>
          <p:cNvSpPr>
            <a:spLocks noChangeArrowheads="1"/>
          </p:cNvSpPr>
          <p:nvPr/>
        </p:nvSpPr>
        <p:spPr bwMode="auto">
          <a:xfrm>
            <a:off x="0" y="1076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69" name="Rectangle 21"/>
          <p:cNvSpPr>
            <a:spLocks noChangeArrowheads="1"/>
          </p:cNvSpPr>
          <p:nvPr/>
        </p:nvSpPr>
        <p:spPr bwMode="auto">
          <a:xfrm>
            <a:off x="0" y="1695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SimSun" pitchFamily="2" charset="-122"/>
                <a:cs typeface="Times New Roman" pitchFamily="18" charset="0"/>
              </a:rPr>
              <a:t/>
            </a:r>
            <a:br>
              <a:rPr kumimoji="0" 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SimSun" pitchFamily="2" charset="-122"/>
                <a:cs typeface="Times New Roman" pitchFamily="18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70" name="Rectangle 22"/>
          <p:cNvSpPr>
            <a:spLocks noChangeArrowheads="1"/>
          </p:cNvSpPr>
          <p:nvPr/>
        </p:nvSpPr>
        <p:spPr bwMode="auto">
          <a:xfrm>
            <a:off x="0" y="21050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Right Arrow 32"/>
          <p:cNvSpPr/>
          <p:nvPr/>
        </p:nvSpPr>
        <p:spPr>
          <a:xfrm>
            <a:off x="3886200" y="3276600"/>
            <a:ext cx="1371600" cy="1066800"/>
          </a:xfrm>
          <a:prstGeom prst="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4" name="Cloud 33"/>
          <p:cNvSpPr/>
          <p:nvPr/>
        </p:nvSpPr>
        <p:spPr>
          <a:xfrm>
            <a:off x="5410831" y="2971800"/>
            <a:ext cx="2133600" cy="1447800"/>
          </a:xfrm>
          <a:prstGeom prst="cloud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Greedy </a:t>
            </a:r>
          </a:p>
          <a:p>
            <a:pPr algn="ctr"/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Algorithm</a:t>
            </a:r>
            <a:endParaRPr lang="en-US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563231" y="4648200"/>
            <a:ext cx="228536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Sort jobs by </a:t>
            </a:r>
            <a:r>
              <a:rPr lang="en-US" dirty="0" err="1" smtClean="0"/>
              <a:t>w</a:t>
            </a:r>
            <a:r>
              <a:rPr lang="en-US" baseline="-25000" dirty="0" err="1" smtClean="0"/>
              <a:t>j</a:t>
            </a:r>
            <a:r>
              <a:rPr lang="en-US" dirty="0" smtClean="0"/>
              <a:t>/</a:t>
            </a:r>
            <a:r>
              <a:rPr lang="en-US" dirty="0" err="1" smtClean="0"/>
              <a:t>p</a:t>
            </a:r>
            <a:r>
              <a:rPr lang="en-US" baseline="-25000" dirty="0" err="1" smtClean="0"/>
              <a:t>j</a:t>
            </a:r>
            <a:r>
              <a:rPr lang="en-US" dirty="0" smtClean="0"/>
              <a:t> and </a:t>
            </a:r>
          </a:p>
          <a:p>
            <a:r>
              <a:rPr lang="en-US" dirty="0" smtClean="0"/>
              <a:t>Take jobs with largest </a:t>
            </a:r>
          </a:p>
          <a:p>
            <a:r>
              <a:rPr lang="en-US" dirty="0" smtClean="0"/>
              <a:t>Weight per time used</a:t>
            </a:r>
            <a:endParaRPr lang="en-US" dirty="0"/>
          </a:p>
        </p:txBody>
      </p:sp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81600" y="1295400"/>
            <a:ext cx="790575" cy="514350"/>
          </a:xfrm>
          <a:prstGeom prst="rect">
            <a:avLst/>
          </a:prstGeom>
          <a:noFill/>
        </p:spPr>
      </p:pic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0" y="657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39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395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6394" name="Picture 10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00225" y="4295775"/>
            <a:ext cx="2009775" cy="848750"/>
          </a:xfrm>
          <a:prstGeom prst="rect">
            <a:avLst/>
          </a:prstGeom>
          <a:noFill/>
        </p:spPr>
      </p:pic>
      <p:sp>
        <p:nvSpPr>
          <p:cNvPr id="16396" name="Rectangle 12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/>
              <a:t>Comparison with Dynamic programming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981200" y="1371600"/>
          <a:ext cx="5181600" cy="386691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942109"/>
                <a:gridCol w="1099127"/>
                <a:gridCol w="1727200"/>
                <a:gridCol w="1413164"/>
              </a:tblGrid>
              <a:tr h="47838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/>
                        <a:t># jobs</a:t>
                      </a:r>
                      <a:endParaRPr lang="en-US" sz="1400" kern="1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/>
                        <a:t>Due date</a:t>
                      </a:r>
                      <a:endParaRPr lang="en-US" sz="1400" kern="1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/>
                        <a:t>Dynamic Programming</a:t>
                      </a:r>
                      <a:endParaRPr lang="en-US" sz="1400" kern="1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/>
                        <a:t>Greedy</a:t>
                      </a:r>
                      <a:endParaRPr lang="en-US" sz="1400" kern="1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8853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/>
                        <a:t>1000</a:t>
                      </a:r>
                      <a:endParaRPr lang="en-US" sz="1400" kern="1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/>
                        <a:t>1000</a:t>
                      </a:r>
                      <a:endParaRPr lang="en-US" sz="1400" kern="1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/>
                        <a:t>0.0780</a:t>
                      </a:r>
                      <a:endParaRPr lang="en-US" sz="1400" kern="1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/>
                        <a:t>0</a:t>
                      </a:r>
                      <a:endParaRPr lang="en-US" sz="1400" kern="100">
                        <a:solidFill>
                          <a:schemeClr val="accent6">
                            <a:lumMod val="50000"/>
                          </a:schemeClr>
                        </a:solidFill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8853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/>
                        <a:t>1000</a:t>
                      </a:r>
                      <a:endParaRPr lang="en-US" sz="1400" kern="1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/>
                        <a:t>5000</a:t>
                      </a:r>
                      <a:endParaRPr lang="en-US" sz="1400" kern="100">
                        <a:solidFill>
                          <a:schemeClr val="accent6">
                            <a:lumMod val="50000"/>
                          </a:schemeClr>
                        </a:solidFill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/>
                        <a:t>0.2824</a:t>
                      </a:r>
                      <a:endParaRPr lang="en-US" sz="1400" kern="1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/>
                        <a:t>0</a:t>
                      </a:r>
                      <a:endParaRPr lang="en-US" sz="1400" kern="1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8853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/>
                        <a:t>5000</a:t>
                      </a:r>
                      <a:endParaRPr lang="en-US" sz="1400" kern="1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/>
                        <a:t>1000</a:t>
                      </a:r>
                      <a:endParaRPr lang="en-US" sz="1400" kern="100">
                        <a:solidFill>
                          <a:schemeClr val="accent6">
                            <a:lumMod val="50000"/>
                          </a:schemeClr>
                        </a:solidFill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/>
                        <a:t>0.2808</a:t>
                      </a:r>
                      <a:endParaRPr lang="en-US" sz="1400" kern="1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/>
                        <a:t>0</a:t>
                      </a:r>
                      <a:endParaRPr lang="en-US" sz="1400" kern="100">
                        <a:solidFill>
                          <a:schemeClr val="accent6">
                            <a:lumMod val="50000"/>
                          </a:schemeClr>
                        </a:solidFill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8853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/>
                        <a:t>5000</a:t>
                      </a:r>
                      <a:endParaRPr lang="en-US" sz="1400" kern="1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/>
                        <a:t>5000</a:t>
                      </a:r>
                      <a:endParaRPr lang="en-US" sz="1400" kern="1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/>
                        <a:t>1.4976</a:t>
                      </a:r>
                      <a:endParaRPr lang="en-US" sz="1400" kern="100">
                        <a:solidFill>
                          <a:schemeClr val="accent6">
                            <a:lumMod val="50000"/>
                          </a:schemeClr>
                        </a:solidFill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/>
                        <a:t>0</a:t>
                      </a:r>
                      <a:endParaRPr lang="en-US" sz="1400" kern="100">
                        <a:solidFill>
                          <a:schemeClr val="accent6">
                            <a:lumMod val="50000"/>
                          </a:schemeClr>
                        </a:solidFill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8853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/>
                        <a:t>7000</a:t>
                      </a:r>
                      <a:endParaRPr lang="en-US" sz="1400" kern="1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/>
                        <a:t>7000</a:t>
                      </a:r>
                      <a:endParaRPr lang="en-US" sz="1400" kern="100">
                        <a:solidFill>
                          <a:schemeClr val="accent6">
                            <a:lumMod val="50000"/>
                          </a:schemeClr>
                        </a:solidFill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/>
                        <a:t>3.9</a:t>
                      </a:r>
                      <a:endParaRPr lang="en-US" sz="1400" kern="1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/>
                        <a:t>0</a:t>
                      </a:r>
                      <a:endParaRPr lang="en-US" sz="1400" kern="100">
                        <a:solidFill>
                          <a:schemeClr val="accent6">
                            <a:lumMod val="50000"/>
                          </a:schemeClr>
                        </a:solidFill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8853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/>
                        <a:t>50000</a:t>
                      </a:r>
                      <a:endParaRPr lang="en-US" sz="1400" kern="1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/>
                        <a:t>50000</a:t>
                      </a:r>
                      <a:endParaRPr lang="en-US" sz="1400" kern="100">
                        <a:solidFill>
                          <a:schemeClr val="accent6">
                            <a:lumMod val="50000"/>
                          </a:schemeClr>
                        </a:solidFill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/>
                        <a:t>Out of memory</a:t>
                      </a:r>
                      <a:endParaRPr lang="en-US" sz="1400" kern="100">
                        <a:solidFill>
                          <a:schemeClr val="accent6">
                            <a:lumMod val="50000"/>
                          </a:schemeClr>
                        </a:solidFill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/>
                        <a:t>0.0312</a:t>
                      </a:r>
                      <a:endParaRPr lang="en-US" sz="1400" kern="1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8853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/>
                        <a:t>50000</a:t>
                      </a:r>
                      <a:endParaRPr lang="en-US" sz="1400" kern="1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/>
                        <a:t>500000</a:t>
                      </a:r>
                      <a:endParaRPr lang="en-US" sz="1400" kern="100">
                        <a:solidFill>
                          <a:schemeClr val="accent6">
                            <a:lumMod val="50000"/>
                          </a:schemeClr>
                        </a:solidFill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/>
                        <a:t>--</a:t>
                      </a:r>
                      <a:endParaRPr lang="en-US" sz="1400" kern="100">
                        <a:solidFill>
                          <a:schemeClr val="accent6">
                            <a:lumMod val="50000"/>
                          </a:schemeClr>
                        </a:solidFill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/>
                        <a:t>0.0312</a:t>
                      </a:r>
                      <a:endParaRPr lang="en-US" sz="1400" kern="1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8853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/>
                        <a:t>5000000</a:t>
                      </a:r>
                      <a:endParaRPr lang="en-US" sz="1400" kern="1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/>
                        <a:t>50000</a:t>
                      </a:r>
                      <a:endParaRPr lang="en-US" sz="1400" kern="1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/>
                        <a:t>--</a:t>
                      </a:r>
                      <a:endParaRPr lang="en-US" sz="1400" kern="1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/>
                        <a:t>0.0936</a:t>
                      </a:r>
                      <a:endParaRPr lang="en-US" sz="1400" kern="1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8853">
                <a:tc gridSpan="2">
                  <a:txBody>
                    <a:bodyPr/>
                    <a:lstStyle/>
                    <a:p>
                      <a:r>
                        <a:rPr lang="en-US" sz="1200" b="1" dirty="0" smtClean="0"/>
                        <a:t>Runtime</a:t>
                      </a:r>
                      <a:endParaRPr lang="en-US" sz="12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/>
                        <a:t> </a:t>
                      </a:r>
                      <a:r>
                        <a:rPr lang="en-US" sz="1200" b="1" dirty="0" smtClean="0"/>
                        <a:t>O(D*n</a:t>
                      </a:r>
                      <a:r>
                        <a:rPr lang="en-US" sz="1200" b="1" dirty="0" smtClean="0"/>
                        <a:t>)</a:t>
                      </a:r>
                      <a:endParaRPr lang="en-US" sz="12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/>
                        <a:t>O(n</a:t>
                      </a:r>
                      <a:r>
                        <a:rPr lang="en-US" sz="1200" b="1" baseline="0" dirty="0" smtClean="0"/>
                        <a:t> log n)</a:t>
                      </a:r>
                      <a:endParaRPr lang="en-US" sz="12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38853">
                <a:tc gridSpan="2">
                  <a:txBody>
                    <a:bodyPr/>
                    <a:lstStyle/>
                    <a:p>
                      <a:r>
                        <a:rPr lang="en-US" sz="1200" b="1" dirty="0" smtClean="0"/>
                        <a:t>Space</a:t>
                      </a:r>
                      <a:endParaRPr lang="en-US" sz="12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/>
                        <a:t> </a:t>
                      </a:r>
                      <a:r>
                        <a:rPr lang="en-US" sz="1200" b="1" dirty="0" smtClean="0"/>
                        <a:t>O(D*n</a:t>
                      </a:r>
                      <a:r>
                        <a:rPr lang="en-US" sz="1200" b="1" dirty="0" smtClean="0"/>
                        <a:t>)</a:t>
                      </a:r>
                      <a:endParaRPr lang="en-US" sz="12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/>
                        <a:t>O(n)</a:t>
                      </a:r>
                      <a:endParaRPr lang="en-US" sz="12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295401" y="5486400"/>
            <a:ext cx="7239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As Problem grows larger, greedy algorithm become increasingly attractive</a:t>
            </a:r>
            <a:endParaRPr lang="en-US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76200"/>
            <a:ext cx="7772400" cy="1143000"/>
          </a:xfrm>
        </p:spPr>
        <p:txBody>
          <a:bodyPr/>
          <a:lstStyle/>
          <a:p>
            <a:pPr algn="ctr"/>
            <a:r>
              <a:rPr lang="en-US" dirty="0" smtClean="0"/>
              <a:t>Accuracy of Greedy solution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43200" y="1447800"/>
          <a:ext cx="3886200" cy="17526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645920"/>
                <a:gridCol w="224028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Number</a:t>
                      </a:r>
                      <a:r>
                        <a:rPr lang="en-US" baseline="0" dirty="0" smtClean="0"/>
                        <a:t> of </a:t>
                      </a:r>
                      <a:r>
                        <a:rPr lang="en-US" baseline="0" dirty="0" smtClean="0"/>
                        <a:t>Jobs in sack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Average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Accuracy </a:t>
                      </a:r>
                      <a:r>
                        <a:rPr lang="en-US" dirty="0" smtClean="0"/>
                        <a:t>(greedy)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8.1%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1.5%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0.8%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Content Placeholder 2"/>
          <p:cNvSpPr txBox="1">
            <a:spLocks/>
          </p:cNvSpPr>
          <p:nvPr/>
        </p:nvSpPr>
        <p:spPr>
          <a:xfrm>
            <a:off x="685800" y="3581400"/>
            <a:ext cx="7772400" cy="2590800"/>
          </a:xfrm>
          <a:prstGeom prst="rect">
            <a:avLst/>
          </a:prstGeom>
        </p:spPr>
        <p:txBody>
          <a:bodyPr vert="horz">
            <a:normAutofit lnSpcReduction="100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For large problems, greedy algorithm saves both time and space as well as provide close to   optimal solution if  large number of jobs can be scheduled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48640" marR="0" lvl="1" indent="-228600" algn="l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Checking the upper bound for number of jobs that can be scheduled is O(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nlogn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  (sort and schedule longest process time first)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Multiple Knapsacks: P||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 Formulation:</a:t>
            </a:r>
            <a:endParaRPr lang="en-US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96200" y="914400"/>
            <a:ext cx="790575" cy="514350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71800" y="2286000"/>
            <a:ext cx="2771775" cy="981075"/>
          </a:xfrm>
          <a:prstGeom prst="rect">
            <a:avLst/>
          </a:prstGeom>
          <a:noFill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76600" y="3276600"/>
            <a:ext cx="2181225" cy="942975"/>
          </a:xfrm>
          <a:prstGeom prst="rect">
            <a:avLst/>
          </a:prstGeom>
          <a:noFill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62400" y="4191000"/>
            <a:ext cx="1847850" cy="981075"/>
          </a:xfrm>
          <a:prstGeom prst="rect">
            <a:avLst/>
          </a:prstGeom>
          <a:noFill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86400" y="5257800"/>
            <a:ext cx="1466850" cy="485775"/>
          </a:xfrm>
          <a:prstGeom prst="rect">
            <a:avLst/>
          </a:prstGeom>
          <a:noFill/>
        </p:spPr>
      </p:pic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981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0" y="1924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29051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14400" y="5791200"/>
            <a:ext cx="3227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**Job j scheduled on machine </a:t>
            </a:r>
            <a:r>
              <a:rPr lang="en-US" dirty="0" err="1" smtClean="0"/>
              <a:t>i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Problems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2209800"/>
            <a:ext cx="7772400" cy="3810000"/>
          </a:xfrm>
        </p:spPr>
        <p:txBody>
          <a:bodyPr/>
          <a:lstStyle/>
          <a:p>
            <a:r>
              <a:rPr lang="en-US" sz="2800" dirty="0" smtClean="0"/>
              <a:t>NP - complete</a:t>
            </a:r>
          </a:p>
          <a:p>
            <a:r>
              <a:rPr lang="en-US" sz="2800" dirty="0" smtClean="0"/>
              <a:t>LP provides a poor approximation </a:t>
            </a:r>
          </a:p>
          <a:p>
            <a:pPr lvl="1"/>
            <a:r>
              <a:rPr lang="en-US" sz="2800" dirty="0" smtClean="0"/>
              <a:t> tries to order by </a:t>
            </a:r>
            <a:r>
              <a:rPr lang="en-US" sz="2800" dirty="0" err="1" smtClean="0"/>
              <a:t>w</a:t>
            </a:r>
            <a:r>
              <a:rPr lang="en-US" sz="2800" baseline="-25000" dirty="0" err="1" smtClean="0"/>
              <a:t>j</a:t>
            </a:r>
            <a:r>
              <a:rPr lang="en-US" sz="2800" dirty="0" smtClean="0"/>
              <a:t>/</a:t>
            </a:r>
            <a:r>
              <a:rPr lang="en-US" sz="2800" dirty="0" err="1" smtClean="0"/>
              <a:t>p</a:t>
            </a:r>
            <a:r>
              <a:rPr lang="en-US" sz="2800" baseline="-25000" dirty="0" err="1" smtClean="0"/>
              <a:t>j</a:t>
            </a:r>
            <a:r>
              <a:rPr lang="en-US" sz="2800" dirty="0" smtClean="0"/>
              <a:t>  and place 1/P of each job on each machine</a:t>
            </a:r>
          </a:p>
          <a:p>
            <a:r>
              <a:rPr lang="en-US" sz="2800" dirty="0" smtClean="0"/>
              <a:t>IP has P*n number of decision variables; very slow for large problems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Possible Solutions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2057400"/>
            <a:ext cx="7772400" cy="3962400"/>
          </a:xfrm>
        </p:spPr>
        <p:txBody>
          <a:bodyPr/>
          <a:lstStyle/>
          <a:p>
            <a:r>
              <a:rPr lang="en-US" dirty="0" smtClean="0"/>
              <a:t>Schedule one machine at a time</a:t>
            </a:r>
          </a:p>
          <a:p>
            <a:pPr lvl="1"/>
            <a:r>
              <a:rPr lang="en-US" dirty="0" smtClean="0"/>
              <a:t>Greedy approach</a:t>
            </a:r>
          </a:p>
          <a:p>
            <a:pPr lvl="1"/>
            <a:r>
              <a:rPr lang="en-US" dirty="0" smtClean="0"/>
              <a:t>Dynamic programming</a:t>
            </a:r>
          </a:p>
          <a:p>
            <a:endParaRPr lang="en-US" dirty="0" smtClean="0"/>
          </a:p>
          <a:p>
            <a:r>
              <a:rPr lang="en-US" dirty="0" smtClean="0"/>
              <a:t>Pro – Very quick solution obtained</a:t>
            </a:r>
          </a:p>
          <a:p>
            <a:r>
              <a:rPr lang="en-US" dirty="0" smtClean="0"/>
              <a:t>Con - hard to guarantee solution quality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Test Results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762000" y="2133600"/>
          <a:ext cx="7772400" cy="21234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524000"/>
                <a:gridCol w="1371600"/>
                <a:gridCol w="762000"/>
                <a:gridCol w="1371600"/>
                <a:gridCol w="685800"/>
                <a:gridCol w="1219200"/>
                <a:gridCol w="8382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baseline="0" dirty="0" smtClean="0"/>
                        <a:t>IP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dp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Greedy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Objective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Time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Objective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Time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Objective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Time 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n=20,</a:t>
                      </a:r>
                      <a:r>
                        <a:rPr lang="en-US" baseline="0" dirty="0" smtClean="0"/>
                        <a:t> P=4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545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545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545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n=50,</a:t>
                      </a:r>
                      <a:r>
                        <a:rPr lang="en-US" baseline="0" dirty="0" smtClean="0"/>
                        <a:t> P=2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1181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394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1181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1135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n=</a:t>
                      </a:r>
                      <a:r>
                        <a:rPr lang="en-US" baseline="0" dirty="0" smtClean="0"/>
                        <a:t> 50, P = 3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223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657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223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Evaluating solution quality for larger problems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495800"/>
          </a:xfrm>
        </p:spPr>
        <p:txBody>
          <a:bodyPr/>
          <a:lstStyle/>
          <a:p>
            <a:r>
              <a:rPr lang="en-US" dirty="0" smtClean="0"/>
              <a:t>A simple upper bound on the solution can be obtained by :</a:t>
            </a:r>
          </a:p>
          <a:p>
            <a:endParaRPr lang="en-US" dirty="0" smtClean="0"/>
          </a:p>
          <a:p>
            <a:pPr lvl="1">
              <a:buNone/>
            </a:pPr>
            <a:endParaRPr lang="en-US" dirty="0" smtClean="0"/>
          </a:p>
          <a:p>
            <a:pPr lvl="1"/>
            <a:r>
              <a:rPr lang="en-US" dirty="0" smtClean="0"/>
              <a:t>Where b is the number of jobs that can be scheduled if we consider all  machines as one</a:t>
            </a:r>
            <a:endParaRPr lang="en-US" dirty="0"/>
          </a:p>
        </p:txBody>
      </p:sp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76400" y="2286000"/>
            <a:ext cx="4133850" cy="1314450"/>
          </a:xfrm>
          <a:prstGeom prst="rect">
            <a:avLst/>
          </a:prstGeom>
          <a:noFill/>
        </p:spPr>
      </p:pic>
      <p:sp>
        <p:nvSpPr>
          <p:cNvPr id="10" name="Rectangle 9"/>
          <p:cNvSpPr/>
          <p:nvPr/>
        </p:nvSpPr>
        <p:spPr>
          <a:xfrm>
            <a:off x="3733800" y="4495800"/>
            <a:ext cx="2514600" cy="3048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2438400" y="4419600"/>
            <a:ext cx="11760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Machine 1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733800" y="4953000"/>
            <a:ext cx="2514600" cy="3048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2438400" y="4876800"/>
            <a:ext cx="12161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Machine 2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3733800" y="5410200"/>
            <a:ext cx="2514600" cy="3048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438400" y="5334000"/>
            <a:ext cx="12096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Machine 3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3962400" y="6096000"/>
            <a:ext cx="2514600" cy="3048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1447800" y="6096000"/>
            <a:ext cx="2514600" cy="3048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6477000" y="6096000"/>
            <a:ext cx="2514600" cy="3048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152400" y="6019800"/>
            <a:ext cx="11760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Machine 1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Evaluating solution quality for larger problems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2667000"/>
          <a:ext cx="8229600" cy="2494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1676400"/>
                <a:gridCol w="1066800"/>
                <a:gridCol w="1066800"/>
                <a:gridCol w="1181100"/>
                <a:gridCol w="11811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Upper bound</a:t>
                      </a:r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Dynamic programming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Greedy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Error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Time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Error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Time 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n=500, P=5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0.5%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0.078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0.7%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n=1000</a:t>
                      </a:r>
                      <a:r>
                        <a:rPr lang="en-US" baseline="0" dirty="0" smtClean="0"/>
                        <a:t>, P=10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21476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0.02%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0.1560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1.3%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n=20,000, P=15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70015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&lt;0.01%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17.39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1.8%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0.18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n=50,000, P=50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331023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69.87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0.5%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0.86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Other Possible approach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Column Generation</a:t>
            </a:r>
          </a:p>
          <a:p>
            <a:pPr lvl="1"/>
            <a:r>
              <a:rPr lang="en-US" dirty="0" smtClean="0"/>
              <a:t>Effective where there are multiple instances of the same job</a:t>
            </a:r>
          </a:p>
          <a:p>
            <a:pPr lvl="1"/>
            <a:r>
              <a:rPr lang="en-US" dirty="0" smtClean="0"/>
              <a:t>Relatively simple IP implementation</a:t>
            </a:r>
          </a:p>
          <a:p>
            <a:pPr lvl="1"/>
            <a:r>
              <a:rPr lang="en-US" dirty="0" smtClean="0"/>
              <a:t>Good solutions found quickly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Using bounds – exact solution may be found</a:t>
            </a:r>
          </a:p>
          <a:p>
            <a:pPr lvl="1"/>
            <a:r>
              <a:rPr lang="en-US" dirty="0" smtClean="0"/>
              <a:t>Compute upper bound (solving a surrogate relaxed problem)</a:t>
            </a:r>
          </a:p>
          <a:p>
            <a:pPr lvl="1"/>
            <a:r>
              <a:rPr lang="en-US" dirty="0" smtClean="0"/>
              <a:t> Computer lower bound (finds optimal for each sack)</a:t>
            </a:r>
          </a:p>
          <a:p>
            <a:pPr lvl="1"/>
            <a:r>
              <a:rPr lang="en-US" dirty="0" smtClean="0"/>
              <a:t>Branch on each </a:t>
            </a:r>
            <a:r>
              <a:rPr lang="en-US" dirty="0" err="1" smtClean="0"/>
              <a:t>x</a:t>
            </a:r>
            <a:r>
              <a:rPr lang="en-US" baseline="-25000" dirty="0" err="1" smtClean="0"/>
              <a:t>ij</a:t>
            </a:r>
            <a:r>
              <a:rPr lang="en-US" baseline="-25000" dirty="0" smtClean="0"/>
              <a:t> </a:t>
            </a:r>
            <a:r>
              <a:rPr lang="en-US" dirty="0" smtClean="0"/>
              <a:t>update bounds when needed</a:t>
            </a:r>
          </a:p>
          <a:p>
            <a:pPr lvl="1"/>
            <a:r>
              <a:rPr lang="en-US" dirty="0" smtClean="0"/>
              <a:t>Solves n=1000, p=10 in under 10 seconds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MARTELLO, S., AND TOTH, P. Heuristic algorithms for the multiple knapsack problem. </a:t>
            </a:r>
            <a:r>
              <a:rPr lang="en-US" dirty="0" smtClean="0"/>
              <a:t>Computing 27 </a:t>
            </a:r>
            <a:r>
              <a:rPr lang="en-US" dirty="0" smtClean="0"/>
              <a:t>(1981), 93-112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err="1" smtClean="0"/>
              <a:t>Pisinger</a:t>
            </a:r>
            <a:r>
              <a:rPr lang="en-US" dirty="0" smtClean="0"/>
              <a:t>, David (1999) </a:t>
            </a:r>
            <a:r>
              <a:rPr lang="en-US" i="1" dirty="0" smtClean="0"/>
              <a:t>An exact algorithm for large multiple knapsack problems.</a:t>
            </a:r>
            <a:r>
              <a:rPr lang="en-US" dirty="0" smtClean="0"/>
              <a:t> European Journal of Operational Research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507</TotalTime>
  <Words>502</Words>
  <Application>Microsoft Office PowerPoint</Application>
  <PresentationFormat>On-screen Show (4:3)</PresentationFormat>
  <Paragraphs>175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Flow</vt:lpstr>
      <vt:lpstr>Computational experiments  with knapsack</vt:lpstr>
      <vt:lpstr>1 | |</vt:lpstr>
      <vt:lpstr>Comparison with Dynamic programming</vt:lpstr>
      <vt:lpstr>Accuracy of Greedy solution</vt:lpstr>
      <vt:lpstr>Multiple Knapsacks: P||</vt:lpstr>
      <vt:lpstr>Problems</vt:lpstr>
      <vt:lpstr>Possible Solutions</vt:lpstr>
      <vt:lpstr>Test Results</vt:lpstr>
      <vt:lpstr>Evaluating solution quality for larger problems</vt:lpstr>
      <vt:lpstr>Evaluating solution quality for larger problems</vt:lpstr>
      <vt:lpstr>Other Possible approach</vt:lpstr>
      <vt:lpstr>References</vt:lpstr>
      <vt:lpstr>Slide 13</vt:lpstr>
    </vt:vector>
  </TitlesOfParts>
  <Company>Columbia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Computational experiments  with knapsack</dc:title>
  <dc:creator>Catria</dc:creator>
  <cp:lastModifiedBy>Catria</cp:lastModifiedBy>
  <cp:revision>28</cp:revision>
  <dcterms:created xsi:type="dcterms:W3CDTF">2009-05-05T03:55:14Z</dcterms:created>
  <dcterms:modified xsi:type="dcterms:W3CDTF">2009-05-05T12:37:21Z</dcterms:modified>
</cp:coreProperties>
</file>