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Default Extension="png" ContentType="image/png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7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 snapToObjects="1">
      <p:cViewPr>
        <p:scale>
          <a:sx n="105" d="100"/>
          <a:sy n="105" d="100"/>
        </p:scale>
        <p:origin x="-440" y="-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presProps" Target="presProps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theme" Target="theme/theme1.xml"/><Relationship Id="rId8" Type="http://schemas.openxmlformats.org/officeDocument/2006/relationships/slide" Target="slides/slide7.xml"/><Relationship Id="rId13" Type="http://schemas.openxmlformats.org/officeDocument/2006/relationships/printerSettings" Target="printerSettings/printerSettings1.bin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</a:lstStyle>
          <a:p>
            <a:fld id="{93A04DA6-8585-4147-A103-6A66AB198BFD}" type="datetimeFigureOut">
              <a:rPr lang="en-US" smtClean="0"/>
              <a:t>5/5/09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103E101-27FD-B74C-92BC-398B88C652F1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USPS scheduling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Jonathan Yoo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Current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83560"/>
            <a:ext cx="2977634" cy="4564920"/>
          </a:xfrm>
        </p:spPr>
        <p:txBody>
          <a:bodyPr/>
          <a:lstStyle/>
          <a:p>
            <a:r>
              <a:rPr lang="en-US" dirty="0" smtClean="0"/>
              <a:t>Not OR-optimized</a:t>
            </a:r>
          </a:p>
          <a:p>
            <a:r>
              <a:rPr lang="en-US" dirty="0" smtClean="0"/>
              <a:t>Based on pre-determined scheduling of trucks</a:t>
            </a:r>
          </a:p>
          <a:p>
            <a:r>
              <a:rPr lang="en-US" dirty="0" smtClean="0"/>
              <a:t>Government-protected monopoly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2034" y="1783560"/>
            <a:ext cx="4794766" cy="40599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Current System Details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Step 1: Mail is collected from mailboxes at an associate office (AO) or a P&amp;D center</a:t>
            </a:r>
          </a:p>
          <a:p>
            <a:r>
              <a:rPr lang="en-US" dirty="0" smtClean="0"/>
              <a:t>Step 2: AO forwards mail to P&amp;D center</a:t>
            </a:r>
          </a:p>
          <a:p>
            <a:r>
              <a:rPr lang="en-US" dirty="0" smtClean="0"/>
              <a:t>Step 3: At P&amp;DC, mail goes through various operations (processing)</a:t>
            </a:r>
          </a:p>
          <a:p>
            <a:r>
              <a:rPr lang="en-US" dirty="0" smtClean="0"/>
              <a:t>Step 4: Mail sent to an AO or another P&amp;DC</a:t>
            </a:r>
          </a:p>
          <a:p>
            <a:r>
              <a:rPr lang="en-US" dirty="0" smtClean="0"/>
              <a:t>Step 5: Mail gets processed further until it is sent to the AO nearest to the destination</a:t>
            </a:r>
          </a:p>
          <a:p>
            <a:r>
              <a:rPr lang="en-US" dirty="0" smtClean="0"/>
              <a:t>Step 6: Mail is delivered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Current System Details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783560"/>
            <a:ext cx="4953000" cy="454104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Step 1: Mail is collected from mailboxes at an associate office (AO) or a P&amp;D center</a:t>
            </a:r>
          </a:p>
          <a:p>
            <a:r>
              <a:rPr lang="en-US" dirty="0" smtClean="0">
                <a:solidFill>
                  <a:srgbClr val="007EEA"/>
                </a:solidFill>
              </a:rPr>
              <a:t>Step 2: AO forwards mail to P&amp;D center</a:t>
            </a:r>
          </a:p>
          <a:p>
            <a:r>
              <a:rPr lang="en-US" dirty="0" smtClean="0">
                <a:solidFill>
                  <a:srgbClr val="007EEA"/>
                </a:solidFill>
              </a:rPr>
              <a:t>Step 3: At P&amp;DC, mail goes through various operations (processing</a:t>
            </a:r>
            <a:r>
              <a:rPr lang="en-US" dirty="0" smtClean="0">
                <a:solidFill>
                  <a:srgbClr val="007EEA"/>
                </a:solidFill>
              </a:rPr>
              <a:t>)</a:t>
            </a:r>
            <a:endParaRPr lang="en-US" b="1" dirty="0" smtClean="0">
              <a:solidFill>
                <a:srgbClr val="007EEA"/>
              </a:solidFill>
            </a:endParaRPr>
          </a:p>
          <a:p>
            <a:r>
              <a:rPr lang="en-US" dirty="0" smtClean="0">
                <a:solidFill>
                  <a:srgbClr val="007EEA"/>
                </a:solidFill>
              </a:rPr>
              <a:t>Step 4: Mail sent to an AO or another P&amp;DC</a:t>
            </a:r>
          </a:p>
          <a:p>
            <a:r>
              <a:rPr lang="en-US" dirty="0" smtClean="0">
                <a:solidFill>
                  <a:srgbClr val="007EEA"/>
                </a:solidFill>
              </a:rPr>
              <a:t>Step 5: Mail gets processed further until it is sent to the AO nearest to the destination</a:t>
            </a:r>
          </a:p>
          <a:p>
            <a:r>
              <a:rPr lang="en-US" dirty="0" smtClean="0"/>
              <a:t>Step 6: Mail is </a:t>
            </a:r>
            <a:r>
              <a:rPr lang="en-US" dirty="0" smtClean="0"/>
              <a:t>delivered</a:t>
            </a: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867400" y="2743200"/>
            <a:ext cx="28194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chemeClr val="tx2">
                    <a:lumMod val="50000"/>
                  </a:schemeClr>
                </a:solidFill>
              </a:rPr>
              <a:t>All of the transportation leads to many inefficiencies in the process!</a:t>
            </a:r>
            <a:endParaRPr lang="en-US" sz="3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Truck Schedules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There are </a:t>
            </a:r>
            <a:r>
              <a:rPr lang="en-US" dirty="0" smtClean="0"/>
              <a:t>l</a:t>
            </a:r>
            <a:r>
              <a:rPr lang="en-US" dirty="0" smtClean="0"/>
              <a:t>ong-term contracts with trucking companies that specify capacity and schedule</a:t>
            </a:r>
          </a:p>
          <a:p>
            <a:r>
              <a:rPr lang="en-US" dirty="0" smtClean="0"/>
              <a:t>Cannot negotiate contracts on a short-term basis</a:t>
            </a:r>
          </a:p>
          <a:p>
            <a:r>
              <a:rPr lang="en-US" dirty="0" smtClean="0"/>
              <a:t>However, USPS can try to sequence incoming mail to match outbound truck schedule</a:t>
            </a:r>
          </a:p>
          <a:p>
            <a:r>
              <a:rPr lang="en-US" dirty="0" smtClean="0"/>
              <a:t>Current dispatching rule is generally FIFO</a:t>
            </a:r>
          </a:p>
          <a:p>
            <a:r>
              <a:rPr lang="en-US" dirty="0" smtClean="0"/>
              <a:t>By modifying dispatch rule, USPS can lower delays, lessen storage and handling costs, and eliminate some customer complaints!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How to Optimize Scheduling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Objective: Minimize total unused truck capacity</a:t>
            </a:r>
          </a:p>
          <a:p>
            <a:pPr lvl="1"/>
            <a:r>
              <a:rPr lang="en-US" dirty="0" smtClean="0"/>
              <a:t>Usually impossible to sort all mail prior to first truck departure</a:t>
            </a:r>
          </a:p>
          <a:p>
            <a:r>
              <a:rPr lang="en-US" dirty="0" smtClean="0"/>
              <a:t>Much analysis already exists on equipment and staff scheduling</a:t>
            </a:r>
          </a:p>
          <a:p>
            <a:r>
              <a:rPr lang="en-US" dirty="0" smtClean="0"/>
              <a:t>Now we need to take into account the truck scheduling to optimize the process as a whole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Problem with Schedules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 this analysis, treat the entire P&amp;DC system as one machine</a:t>
            </a:r>
          </a:p>
          <a:p>
            <a:r>
              <a:rPr lang="en-US" dirty="0" smtClean="0"/>
              <a:t>Problem: How to decide the order in which incoming mail is processed such that the least amount of truck space is wasted</a:t>
            </a:r>
          </a:p>
          <a:p>
            <a:r>
              <a:rPr lang="en-US" dirty="0" smtClean="0"/>
              <a:t>Important things to keep in mind:</a:t>
            </a:r>
          </a:p>
          <a:p>
            <a:pPr lvl="1"/>
            <a:r>
              <a:rPr lang="en-US" dirty="0" smtClean="0"/>
              <a:t>Proportion of mail from different locations differ</a:t>
            </a:r>
          </a:p>
          <a:p>
            <a:pPr lvl="1"/>
            <a:r>
              <a:rPr lang="en-US" dirty="0" smtClean="0"/>
              <a:t>Proportion of mail to different destinations differ</a:t>
            </a:r>
          </a:p>
          <a:p>
            <a:r>
              <a:rPr lang="en-US" dirty="0" smtClean="0"/>
              <a:t>This scheduling problem is NP-hard!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OR Problem Formulation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426464"/>
            <a:ext cx="7772400" cy="4929096"/>
          </a:xfrm>
        </p:spPr>
        <p:txBody>
          <a:bodyPr/>
          <a:lstStyle/>
          <a:p>
            <a:r>
              <a:rPr lang="en-US" dirty="0" smtClean="0"/>
              <a:t>Decision Variables:</a:t>
            </a:r>
          </a:p>
          <a:p>
            <a:endParaRPr lang="en-US" dirty="0" smtClean="0"/>
          </a:p>
          <a:p>
            <a:r>
              <a:rPr lang="en-US" dirty="0" smtClean="0"/>
              <a:t>Mixed-Integer Problem Formulation:</a:t>
            </a:r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r>
              <a:rPr lang="en-US" dirty="0" smtClean="0"/>
              <a:t>Where K is a large positive #, </a:t>
            </a:r>
            <a:r>
              <a:rPr lang="en-US" i="1" dirty="0" smtClean="0"/>
              <a:t>A</a:t>
            </a:r>
            <a:r>
              <a:rPr lang="en-US" i="1" baseline="-25000" dirty="0" smtClean="0"/>
              <a:t>i</a:t>
            </a:r>
            <a:r>
              <a:rPr lang="en-US" i="1" dirty="0" smtClean="0"/>
              <a:t> </a:t>
            </a:r>
            <a:r>
              <a:rPr lang="en-US" dirty="0" smtClean="0"/>
              <a:t>= {1,…,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}, ∀</a:t>
            </a:r>
            <a:r>
              <a:rPr lang="en-US" i="1" dirty="0" err="1" smtClean="0"/>
              <a:t>i</a:t>
            </a:r>
            <a:r>
              <a:rPr lang="en-US" dirty="0" smtClean="0"/>
              <a:t> ∈</a:t>
            </a:r>
            <a:r>
              <a:rPr lang="en-US" i="1" dirty="0" smtClean="0"/>
              <a:t>M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1426464"/>
            <a:ext cx="3924300" cy="1041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800" y="3112527"/>
            <a:ext cx="5372100" cy="26550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OR Problem Explanation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Objective P1 is to minimize total unused truck capacity</a:t>
            </a:r>
          </a:p>
          <a:p>
            <a:r>
              <a:rPr lang="en-US" dirty="0" smtClean="0"/>
              <a:t>Constraint 1 guarantees that the non-preemptive property holds at mail tray level</a:t>
            </a:r>
          </a:p>
          <a:p>
            <a:r>
              <a:rPr lang="en-US" dirty="0" smtClean="0"/>
              <a:t>Constraint 2 calculates the portion of completed </a:t>
            </a:r>
            <a:r>
              <a:rPr lang="en-US" i="1" dirty="0" err="1" smtClean="0"/>
              <a:t>k</a:t>
            </a:r>
            <a:r>
              <a:rPr lang="en-US" dirty="0" err="1" smtClean="0"/>
              <a:t>th</a:t>
            </a:r>
            <a:r>
              <a:rPr lang="en-US" dirty="0" smtClean="0"/>
              <a:t> mail tray from origin </a:t>
            </a:r>
            <a:r>
              <a:rPr lang="en-US" i="1" dirty="0" err="1" smtClean="0"/>
              <a:t>i</a:t>
            </a:r>
            <a:r>
              <a:rPr lang="en-US" dirty="0" smtClean="0"/>
              <a:t> before time </a:t>
            </a:r>
            <a:r>
              <a:rPr lang="en-US" i="1" dirty="0" err="1" smtClean="0"/>
              <a:t>d</a:t>
            </a:r>
            <a:r>
              <a:rPr lang="en-US" i="1" baseline="-25000" dirty="0" err="1" smtClean="0"/>
              <a:t>j</a:t>
            </a:r>
            <a:endParaRPr lang="en-US" i="1" dirty="0" smtClean="0"/>
          </a:p>
          <a:p>
            <a:r>
              <a:rPr lang="en-US" dirty="0" smtClean="0"/>
              <a:t>Constraint 3 calculates the completed mail trays for destination </a:t>
            </a:r>
            <a:r>
              <a:rPr lang="en-US" i="1" dirty="0" err="1" smtClean="0"/>
              <a:t>j</a:t>
            </a:r>
            <a:r>
              <a:rPr lang="en-US" dirty="0" smtClean="0"/>
              <a:t> at time </a:t>
            </a:r>
            <a:r>
              <a:rPr lang="en-US" i="1" dirty="0" err="1" smtClean="0"/>
              <a:t>d</a:t>
            </a:r>
            <a:r>
              <a:rPr lang="en-US" i="1" baseline="-25000" dirty="0" err="1" smtClean="0"/>
              <a:t>j</a:t>
            </a:r>
            <a:r>
              <a:rPr lang="en-US" dirty="0" smtClean="0"/>
              <a:t> and assigns the unused capacity to a truck for destination </a:t>
            </a:r>
            <a:r>
              <a:rPr lang="en-US" i="1" dirty="0" err="1" smtClean="0"/>
              <a:t>j</a:t>
            </a:r>
            <a:endParaRPr lang="en-US" dirty="0" smtClean="0"/>
          </a:p>
          <a:p>
            <a:r>
              <a:rPr lang="en-US" dirty="0" smtClean="0"/>
              <a:t>This problem formulation is difficult to solve</a:t>
            </a:r>
          </a:p>
          <a:p>
            <a:pPr lvl="1"/>
            <a:r>
              <a:rPr lang="en-US" dirty="0" smtClean="0"/>
              <a:t>Number of variables usually ends up being very large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Dispatching Rules and Heuristics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1200"/>
            <a:ext cx="7772400" cy="4374360"/>
          </a:xfrm>
        </p:spPr>
        <p:txBody>
          <a:bodyPr/>
          <a:lstStyle/>
          <a:p>
            <a:r>
              <a:rPr lang="en-US" dirty="0" smtClean="0"/>
              <a:t>Direct solution of the mixed integer problem using a commercial solver is impossible</a:t>
            </a:r>
          </a:p>
          <a:p>
            <a:r>
              <a:rPr lang="en-US" dirty="0" smtClean="0"/>
              <a:t>Different methods to solving the formulated OR problem</a:t>
            </a:r>
          </a:p>
          <a:p>
            <a:pPr lvl="1"/>
            <a:r>
              <a:rPr lang="en-US" dirty="0" smtClean="0"/>
              <a:t>1) Dispatching rules</a:t>
            </a:r>
          </a:p>
          <a:p>
            <a:pPr lvl="1"/>
            <a:r>
              <a:rPr lang="en-US" dirty="0" smtClean="0"/>
              <a:t>2) LP Approximation</a:t>
            </a:r>
          </a:p>
          <a:p>
            <a:pPr lvl="1"/>
            <a:r>
              <a:rPr lang="en-US" dirty="0" smtClean="0"/>
              <a:t>3) Revised Greedy Algorithm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USPS: Dispatching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ヒラギノ丸ゴ Pro W4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Metro.thmx</Template>
  <TotalTime>290</TotalTime>
  <Words>571</Words>
  <Application>Microsoft Macintosh PowerPoint</Application>
  <PresentationFormat>On-screen Show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Metro</vt:lpstr>
      <vt:lpstr>USPS scheduling</vt:lpstr>
      <vt:lpstr>USPS: Current System</vt:lpstr>
      <vt:lpstr>USPS: Current System Details</vt:lpstr>
      <vt:lpstr>USPS: Current System Details</vt:lpstr>
      <vt:lpstr>USPS: Truck Schedules</vt:lpstr>
      <vt:lpstr>USPS: How to Optimize Scheduling</vt:lpstr>
      <vt:lpstr>USPS: Problem with Schedules</vt:lpstr>
      <vt:lpstr>USPS: OR Problem Formulation</vt:lpstr>
      <vt:lpstr>USPS: OR Problem Explanation</vt:lpstr>
      <vt:lpstr>USPS: Dispatching Rules and Heuristics</vt:lpstr>
      <vt:lpstr>USPS: Dispatching Rules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USPS scheduling</dc:title>
  <dc:creator>Jonathan Yoo</dc:creator>
  <cp:lastModifiedBy>Jonathan Yoo</cp:lastModifiedBy>
  <cp:revision>2</cp:revision>
  <dcterms:created xsi:type="dcterms:W3CDTF">2009-05-05T08:08:33Z</dcterms:created>
  <dcterms:modified xsi:type="dcterms:W3CDTF">2009-05-05T12:58:50Z</dcterms:modified>
</cp:coreProperties>
</file>