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8E086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3370" autoAdjust="0"/>
  </p:normalViewPr>
  <p:slideViewPr>
    <p:cSldViewPr>
      <p:cViewPr>
        <p:scale>
          <a:sx n="68" d="100"/>
          <a:sy n="68" d="100"/>
        </p:scale>
        <p:origin x="-4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1382A98-1D44-447E-87D4-74BEDCA3C4A5}" type="datetimeFigureOut">
              <a:rPr lang="zh-CN" altLang="en-US" smtClean="0"/>
              <a:pPr/>
              <a:t>2013/4/30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8AA402A-E388-4858-A913-6E2E475111F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en-US" altLang="zh-CN" sz="4400" dirty="0" smtClean="0">
                <a:solidFill>
                  <a:schemeClr val="bg1"/>
                </a:solidFill>
              </a:rPr>
              <a:t>A</a:t>
            </a:r>
            <a:r>
              <a:rPr lang="en-US" altLang="zh-CN" sz="4400" dirty="0" smtClean="0"/>
              <a:t> </a:t>
            </a:r>
            <a:r>
              <a:rPr lang="en-US" altLang="zh-CN" sz="4400" dirty="0" smtClean="0">
                <a:solidFill>
                  <a:schemeClr val="bg1"/>
                </a:solidFill>
              </a:rPr>
              <a:t>Stu</a:t>
            </a:r>
            <a:r>
              <a:rPr lang="en-US" altLang="zh-CN" sz="4400" dirty="0" smtClean="0"/>
              <a:t>dy </a:t>
            </a:r>
            <a:r>
              <a:rPr lang="en-US" altLang="zh-CN" sz="4400" dirty="0" smtClean="0">
                <a:solidFill>
                  <a:schemeClr val="bg1"/>
                </a:solidFill>
              </a:rPr>
              <a:t>o</a:t>
            </a:r>
            <a:r>
              <a:rPr lang="en-US" altLang="zh-CN" sz="4400" dirty="0" smtClean="0"/>
              <a:t>n </a:t>
            </a:r>
            <a:r>
              <a:rPr lang="en-US" altLang="zh-CN" sz="4400" dirty="0" smtClean="0">
                <a:solidFill>
                  <a:srgbClr val="FFFF00"/>
                </a:solidFill>
              </a:rPr>
              <a:t>T</a:t>
            </a:r>
            <a:r>
              <a:rPr lang="en-US" altLang="zh-CN" sz="4400" dirty="0" smtClean="0"/>
              <a:t>wo-machine </a:t>
            </a:r>
            <a:r>
              <a:rPr lang="en-US" altLang="zh-CN" dirty="0" err="1">
                <a:solidFill>
                  <a:srgbClr val="FFFF00"/>
                </a:solidFill>
              </a:rPr>
              <a:t>F</a:t>
            </a:r>
            <a:r>
              <a:rPr lang="en-US" altLang="zh-CN" sz="4400" dirty="0" err="1" smtClean="0"/>
              <a:t>lowshop</a:t>
            </a:r>
            <a:r>
              <a:rPr lang="en-US" altLang="zh-CN" sz="4400" dirty="0" smtClean="0"/>
              <a:t> </a:t>
            </a:r>
            <a:r>
              <a:rPr lang="en-US" altLang="zh-CN" sz="4400" dirty="0" smtClean="0">
                <a:solidFill>
                  <a:schemeClr val="bg1"/>
                </a:solidFill>
              </a:rPr>
              <a:t>Scheduling </a:t>
            </a:r>
            <a:r>
              <a:rPr lang="en-US" altLang="zh-CN" dirty="0">
                <a:solidFill>
                  <a:schemeClr val="bg1"/>
                </a:solidFill>
              </a:rPr>
              <a:t>P</a:t>
            </a:r>
            <a:r>
              <a:rPr lang="en-US" altLang="zh-CN" sz="4400" dirty="0" smtClean="0">
                <a:solidFill>
                  <a:schemeClr val="bg1"/>
                </a:solidFill>
              </a:rPr>
              <a:t>roblem with an </a:t>
            </a:r>
            <a:r>
              <a:rPr lang="en-US" altLang="zh-CN" sz="4400" dirty="0" smtClean="0">
                <a:solidFill>
                  <a:srgbClr val="FF0000"/>
                </a:solidFill>
              </a:rPr>
              <a:t>A</a:t>
            </a:r>
            <a:r>
              <a:rPr lang="en-US" altLang="zh-CN" sz="4400" dirty="0" smtClean="0"/>
              <a:t>vailability </a:t>
            </a:r>
            <a:r>
              <a:rPr lang="en-US" altLang="zh-CN" dirty="0">
                <a:solidFill>
                  <a:srgbClr val="FF0000"/>
                </a:solidFill>
              </a:rPr>
              <a:t>C</a:t>
            </a:r>
            <a:r>
              <a:rPr lang="en-US" altLang="zh-CN" sz="4400" dirty="0" smtClean="0"/>
              <a:t>onstraint</a:t>
            </a:r>
            <a:endParaRPr lang="zh-CN" altLang="en-US" sz="44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72633"/>
            <a:ext cx="6400800" cy="1473200"/>
          </a:xfrm>
        </p:spPr>
        <p:txBody>
          <a:bodyPr>
            <a:normAutofit/>
          </a:bodyPr>
          <a:lstStyle/>
          <a:p>
            <a:r>
              <a:rPr lang="en-US" altLang="zh-CN" sz="2600" dirty="0" smtClean="0">
                <a:solidFill>
                  <a:schemeClr val="bg1"/>
                </a:solidFill>
              </a:rPr>
              <a:t>Te</a:t>
            </a:r>
            <a:r>
              <a:rPr lang="en-US" altLang="zh-CN" sz="2600" dirty="0" smtClean="0"/>
              <a:t>am:    </a:t>
            </a:r>
            <a:r>
              <a:rPr lang="en-US" altLang="zh-CN" sz="2600" dirty="0" err="1" smtClean="0">
                <a:solidFill>
                  <a:schemeClr val="bg1"/>
                </a:solidFill>
              </a:rPr>
              <a:t>Tia</a:t>
            </a:r>
            <a:r>
              <a:rPr lang="en-US" altLang="zh-CN" sz="2600" dirty="0" err="1" smtClean="0"/>
              <a:t>nshu</a:t>
            </a:r>
            <a:r>
              <a:rPr lang="en-US" altLang="zh-CN" sz="2600" dirty="0" smtClean="0"/>
              <a:t> </a:t>
            </a:r>
            <a:r>
              <a:rPr lang="en-US" altLang="zh-CN" sz="2600" dirty="0" err="1" smtClean="0">
                <a:solidFill>
                  <a:srgbClr val="8E0861"/>
                </a:solidFill>
              </a:rPr>
              <a:t>G</a:t>
            </a:r>
            <a:r>
              <a:rPr lang="en-US" altLang="zh-CN" sz="2600" dirty="0" err="1" smtClean="0"/>
              <a:t>uo</a:t>
            </a:r>
            <a:r>
              <a:rPr lang="en-US" altLang="zh-CN" sz="2600" dirty="0"/>
              <a:t> </a:t>
            </a:r>
            <a:r>
              <a:rPr lang="en-US" altLang="zh-CN" sz="2600" dirty="0" smtClean="0"/>
              <a:t>    </a:t>
            </a:r>
            <a:r>
              <a:rPr lang="en-US" altLang="zh-CN" sz="2600" dirty="0" err="1" smtClean="0">
                <a:solidFill>
                  <a:schemeClr val="bg1"/>
                </a:solidFill>
              </a:rPr>
              <a:t>Yix</a:t>
            </a:r>
            <a:r>
              <a:rPr lang="en-US" altLang="zh-CN" sz="2600" dirty="0" err="1" smtClean="0"/>
              <a:t>iao</a:t>
            </a:r>
            <a:r>
              <a:rPr lang="en-US" altLang="zh-CN" sz="2600" dirty="0" smtClean="0"/>
              <a:t> </a:t>
            </a:r>
            <a:r>
              <a:rPr lang="en-US" altLang="zh-CN" sz="2600" dirty="0" err="1" smtClean="0">
                <a:solidFill>
                  <a:srgbClr val="FFC000"/>
                </a:solidFill>
              </a:rPr>
              <a:t>S</a:t>
            </a:r>
            <a:r>
              <a:rPr lang="en-US" altLang="zh-CN" sz="2600" dirty="0" err="1" smtClean="0"/>
              <a:t>ha</a:t>
            </a:r>
            <a:r>
              <a:rPr lang="en-US" altLang="zh-CN" sz="2600" dirty="0" smtClean="0"/>
              <a:t>     </a:t>
            </a:r>
            <a:r>
              <a:rPr lang="en-US" altLang="zh-CN" sz="2600" dirty="0" smtClean="0">
                <a:solidFill>
                  <a:schemeClr val="bg1"/>
                </a:solidFill>
              </a:rPr>
              <a:t>Ju</a:t>
            </a:r>
            <a:r>
              <a:rPr lang="en-US" altLang="zh-CN" sz="2600" dirty="0" smtClean="0"/>
              <a:t>n </a:t>
            </a:r>
            <a:r>
              <a:rPr lang="en-US" altLang="zh-CN" sz="2600" dirty="0" err="1" smtClean="0">
                <a:solidFill>
                  <a:srgbClr val="0070C0"/>
                </a:solidFill>
              </a:rPr>
              <a:t>T</a:t>
            </a:r>
            <a:r>
              <a:rPr lang="en-US" altLang="zh-CN" sz="2600" dirty="0" err="1" smtClean="0"/>
              <a:t>ian</a:t>
            </a:r>
            <a:r>
              <a:rPr lang="en-US" altLang="zh-CN" sz="2600" dirty="0" smtClean="0"/>
              <a:t> </a:t>
            </a:r>
            <a:endParaRPr lang="zh-CN" altLang="en-US" sz="2600" dirty="0"/>
          </a:p>
        </p:txBody>
      </p:sp>
    </p:spTree>
    <p:extLst>
      <p:ext uri="{BB962C8B-B14F-4D97-AF65-F5344CB8AC3E}">
        <p14:creationId xmlns:p14="http://schemas.microsoft.com/office/powerpoint/2010/main" xmlns="" val="302522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txBody>
          <a:bodyPr/>
          <a:lstStyle/>
          <a:p>
            <a:r>
              <a:rPr lang="en-US" altLang="zh-CN" dirty="0">
                <a:solidFill>
                  <a:srgbClr val="8E0861"/>
                </a:solidFill>
              </a:rPr>
              <a:t>Where</a:t>
            </a:r>
            <a:r>
              <a:rPr lang="en-US" altLang="zh-CN" dirty="0" smtClean="0"/>
              <a:t> </a:t>
            </a:r>
            <a:r>
              <a:rPr lang="en-US" altLang="zh-CN" dirty="0" smtClean="0"/>
              <a:t>It Has </a:t>
            </a:r>
            <a:r>
              <a:rPr lang="en-US" altLang="zh-CN" dirty="0"/>
              <a:t>B</a:t>
            </a:r>
            <a:r>
              <a:rPr lang="en-US" altLang="zh-CN" dirty="0" smtClean="0"/>
              <a:t>een </a:t>
            </a:r>
            <a:r>
              <a:rPr lang="en-US" altLang="zh-CN" dirty="0"/>
              <a:t>I</a:t>
            </a:r>
            <a:r>
              <a:rPr lang="en-US" altLang="zh-CN" dirty="0" smtClean="0"/>
              <a:t>mproved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Put 2 jobs with longest processing time on M2 in front instead of 1 job as new </a:t>
            </a:r>
            <a:r>
              <a:rPr lang="el-GR" altLang="zh-CN" dirty="0" smtClean="0"/>
              <a:t>σ</a:t>
            </a:r>
            <a:r>
              <a:rPr lang="en-US" altLang="zh-CN" dirty="0" smtClean="0"/>
              <a:t>3.</a:t>
            </a:r>
          </a:p>
          <a:p>
            <a:r>
              <a:rPr lang="en-US" altLang="zh-CN" dirty="0" smtClean="0"/>
              <a:t>With </a:t>
            </a:r>
            <a:r>
              <a:rPr lang="en-US" altLang="zh-CN" dirty="0" err="1" smtClean="0"/>
              <a:t>p</a:t>
            </a:r>
            <a:r>
              <a:rPr lang="en-US" altLang="zh-CN" baseline="-25000" dirty="0" err="1" smtClean="0"/>
              <a:t>k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altLang="zh-CN" dirty="0"/>
              <a:t>≤</a:t>
            </a:r>
            <a:r>
              <a:rPr lang="en-US" altLang="zh-CN" dirty="0" smtClean="0"/>
              <a:t> s</a:t>
            </a:r>
            <a:r>
              <a:rPr lang="en-US" altLang="zh-CN" baseline="-25000" dirty="0" smtClean="0"/>
              <a:t>1, </a:t>
            </a:r>
            <a:r>
              <a:rPr lang="en-US" altLang="zh-CN" dirty="0" smtClean="0"/>
              <a:t>new scheme </a:t>
            </a:r>
            <a:r>
              <a:rPr lang="el-GR" altLang="zh-CN" dirty="0" smtClean="0"/>
              <a:t>σ</a:t>
            </a:r>
            <a:r>
              <a:rPr lang="en-US" altLang="zh-CN" dirty="0" smtClean="0"/>
              <a:t>4 is derived from </a:t>
            </a:r>
            <a:r>
              <a:rPr lang="el-GR" altLang="zh-CN" dirty="0" smtClean="0"/>
              <a:t>σ</a:t>
            </a:r>
            <a:r>
              <a:rPr lang="en-US" altLang="zh-CN" dirty="0" smtClean="0"/>
              <a:t>2 with 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k</a:t>
            </a:r>
            <a:r>
              <a:rPr lang="en-US" altLang="zh-CN" dirty="0" smtClean="0"/>
              <a:t> moved to the slot right before s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With </a:t>
            </a:r>
            <a:r>
              <a:rPr lang="en-US" altLang="zh-CN" dirty="0" err="1" smtClean="0"/>
              <a:t>p</a:t>
            </a:r>
            <a:r>
              <a:rPr lang="en-US" altLang="zh-CN" baseline="-25000" dirty="0" err="1" smtClean="0"/>
              <a:t>k</a:t>
            </a:r>
            <a:r>
              <a:rPr lang="en-US" altLang="zh-CN" baseline="-25000" dirty="0" smtClean="0"/>
              <a:t> </a:t>
            </a:r>
            <a:r>
              <a:rPr lang="en-US" altLang="zh-CN" dirty="0" smtClean="0"/>
              <a:t>≥</a:t>
            </a:r>
            <a:r>
              <a:rPr lang="en-US" altLang="zh-CN" baseline="-25000" dirty="0" smtClean="0"/>
              <a:t> </a:t>
            </a:r>
            <a:r>
              <a:rPr lang="en-US" altLang="zh-CN" dirty="0" smtClean="0"/>
              <a:t>s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, new scheme </a:t>
            </a:r>
            <a:r>
              <a:rPr lang="el-GR" altLang="zh-CN" dirty="0" smtClean="0"/>
              <a:t>σ</a:t>
            </a:r>
            <a:r>
              <a:rPr lang="en-US" altLang="zh-CN" dirty="0" smtClean="0"/>
              <a:t>5 combines this fact with Johnson’s Rule and </a:t>
            </a:r>
            <a:r>
              <a:rPr lang="el-GR" altLang="zh-CN" dirty="0" smtClean="0"/>
              <a:t>σ</a:t>
            </a:r>
            <a:r>
              <a:rPr lang="en-US" altLang="zh-CN" dirty="0" smtClean="0"/>
              <a:t>2.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3499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N</a:t>
            </a:r>
            <a:r>
              <a:rPr lang="en-US" altLang="zh-CN" dirty="0">
                <a:solidFill>
                  <a:srgbClr val="8E0861"/>
                </a:solidFill>
              </a:rPr>
              <a:t>ew</a:t>
            </a:r>
            <a:r>
              <a:rPr lang="en-US" altLang="zh-CN" dirty="0" smtClean="0"/>
              <a:t> </a:t>
            </a:r>
            <a:r>
              <a:rPr lang="el-GR" altLang="zh-CN" dirty="0" smtClean="0"/>
              <a:t>σ</a:t>
            </a:r>
            <a:r>
              <a:rPr lang="en-US" altLang="zh-CN" dirty="0" smtClean="0"/>
              <a:t>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2564904"/>
            <a:ext cx="7408333" cy="3450696"/>
          </a:xfrm>
        </p:spPr>
        <p:txBody>
          <a:bodyPr/>
          <a:lstStyle/>
          <a:p>
            <a:r>
              <a:rPr lang="en-US" altLang="zh-CN" dirty="0" smtClean="0"/>
              <a:t>Maximum 2 jobs that have long processing time on M2 in optimal schedule.</a:t>
            </a:r>
          </a:p>
          <a:p>
            <a:r>
              <a:rPr lang="en-US" altLang="zh-CN" dirty="0" smtClean="0"/>
              <a:t>Thus we can possibly put these 2 jobs in the front of sequence.</a:t>
            </a:r>
          </a:p>
          <a:p>
            <a:r>
              <a:rPr lang="en-US" altLang="zh-CN" dirty="0" smtClean="0"/>
              <a:t>This may result in improved error bound.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35136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</a:t>
            </a:r>
            <a:r>
              <a:rPr lang="en-US" altLang="zh-CN" dirty="0">
                <a:solidFill>
                  <a:srgbClr val="8E0861"/>
                </a:solidFill>
              </a:rPr>
              <a:t>ew</a:t>
            </a:r>
            <a:r>
              <a:rPr lang="en-US" altLang="zh-CN" dirty="0" smtClean="0"/>
              <a:t> </a:t>
            </a:r>
            <a:r>
              <a:rPr lang="el-GR" altLang="zh-CN" dirty="0" smtClean="0"/>
              <a:t>σ</a:t>
            </a:r>
            <a:r>
              <a:rPr lang="en-US" altLang="zh-CN" dirty="0" smtClean="0"/>
              <a:t>4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2564904"/>
            <a:ext cx="7408333" cy="3450696"/>
          </a:xfrm>
        </p:spPr>
        <p:txBody>
          <a:bodyPr/>
          <a:lstStyle/>
          <a:p>
            <a:r>
              <a:rPr lang="en-US" altLang="zh-CN" dirty="0" smtClean="0"/>
              <a:t>Proved a hidden fact that there is an optional schedule with 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k</a:t>
            </a:r>
            <a:r>
              <a:rPr lang="en-US" altLang="zh-CN" dirty="0" smtClean="0"/>
              <a:t> finishes before s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, not otherwise.</a:t>
            </a:r>
          </a:p>
          <a:p>
            <a:r>
              <a:rPr lang="en-US" altLang="zh-CN" dirty="0" smtClean="0"/>
              <a:t>Proven fact that the </a:t>
            </a:r>
            <a:r>
              <a:rPr lang="en-US" altLang="zh-CN" dirty="0" err="1" smtClean="0"/>
              <a:t>q</a:t>
            </a:r>
            <a:r>
              <a:rPr lang="en-US" altLang="zh-CN" baseline="-25000" dirty="0" err="1" smtClean="0"/>
              <a:t>k</a:t>
            </a:r>
            <a:r>
              <a:rPr lang="en-US" altLang="zh-CN" dirty="0" smtClean="0"/>
              <a:t> determines the error bound of </a:t>
            </a:r>
            <a:r>
              <a:rPr lang="el-GR" altLang="zh-CN" dirty="0" smtClean="0"/>
              <a:t>σ</a:t>
            </a:r>
            <a:r>
              <a:rPr lang="en-US" altLang="zh-CN" dirty="0" smtClean="0"/>
              <a:t>2 algorithm.</a:t>
            </a:r>
          </a:p>
          <a:p>
            <a:r>
              <a:rPr lang="en-US" altLang="zh-CN" dirty="0" smtClean="0"/>
              <a:t>Adjust position of 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k</a:t>
            </a:r>
            <a:r>
              <a:rPr lang="en-US" altLang="zh-CN" dirty="0" smtClean="0"/>
              <a:t> is an option.</a:t>
            </a:r>
          </a:p>
        </p:txBody>
      </p:sp>
    </p:spTree>
    <p:extLst>
      <p:ext uri="{BB962C8B-B14F-4D97-AF65-F5344CB8AC3E}">
        <p14:creationId xmlns:p14="http://schemas.microsoft.com/office/powerpoint/2010/main" xmlns="" val="2252661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</a:t>
            </a:r>
            <a:r>
              <a:rPr lang="en-US" altLang="zh-CN" dirty="0">
                <a:solidFill>
                  <a:srgbClr val="8E0861"/>
                </a:solidFill>
              </a:rPr>
              <a:t>ew</a:t>
            </a:r>
            <a:r>
              <a:rPr lang="en-US" altLang="zh-CN" dirty="0" smtClean="0"/>
              <a:t> </a:t>
            </a:r>
            <a:r>
              <a:rPr lang="el-GR" altLang="zh-CN" dirty="0" smtClean="0"/>
              <a:t>σ</a:t>
            </a:r>
            <a:r>
              <a:rPr lang="en-US" altLang="zh-CN" dirty="0" smtClean="0"/>
              <a:t>5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3450696"/>
          </a:xfrm>
        </p:spPr>
        <p:txBody>
          <a:bodyPr/>
          <a:lstStyle/>
          <a:p>
            <a:pPr algn="just"/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S</a:t>
            </a:r>
            <a:r>
              <a:rPr lang="en-US" altLang="zh-CN" baseline="-25000" dirty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={ jobs with longer processing time on M2 but less than </a:t>
            </a:r>
            <a:r>
              <a:rPr lang="en-US" altLang="zh-CN" dirty="0" err="1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altLang="zh-CN" baseline="-25000" dirty="0" err="1">
                <a:solidFill>
                  <a:schemeClr val="accent3">
                    <a:lumMod val="50000"/>
                  </a:schemeClr>
                </a:solidFill>
              </a:rPr>
              <a:t>k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 }</a:t>
            </a:r>
          </a:p>
          <a:p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S</a:t>
            </a:r>
            <a:r>
              <a:rPr lang="en-US" altLang="zh-CN" baseline="-25000" dirty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={ jobs except for </a:t>
            </a:r>
            <a:r>
              <a:rPr lang="en-US" altLang="zh-CN" dirty="0" err="1">
                <a:solidFill>
                  <a:schemeClr val="accent3">
                    <a:lumMod val="50000"/>
                  </a:schemeClr>
                </a:solidFill>
              </a:rPr>
              <a:t>J</a:t>
            </a:r>
            <a:r>
              <a:rPr lang="en-US" altLang="zh-CN" baseline="-25000" dirty="0" err="1">
                <a:solidFill>
                  <a:schemeClr val="accent3">
                    <a:lumMod val="50000"/>
                  </a:schemeClr>
                </a:solidFill>
              </a:rPr>
              <a:t>k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 and S</a:t>
            </a:r>
            <a:r>
              <a:rPr lang="en-US" altLang="zh-CN" baseline="-25000" dirty="0">
                <a:solidFill>
                  <a:schemeClr val="accent3">
                    <a:lumMod val="50000"/>
                  </a:schemeClr>
                </a:solidFill>
              </a:rPr>
              <a:t>1 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}</a:t>
            </a:r>
          </a:p>
          <a:p>
            <a:r>
              <a:rPr lang="en-US" altLang="zh-CN" dirty="0" smtClean="0"/>
              <a:t>Proved that  there is  an optimal solution with all jobs in S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 are scheduled before 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k</a:t>
            </a:r>
            <a:r>
              <a:rPr lang="en-US" altLang="zh-CN" dirty="0" smtClean="0"/>
              <a:t> followed by S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Since 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k</a:t>
            </a:r>
            <a:r>
              <a:rPr lang="en-US" altLang="zh-CN" dirty="0" smtClean="0"/>
              <a:t> finishes after t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 on M1, use Johnson’s.</a:t>
            </a:r>
          </a:p>
          <a:p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Order: </a:t>
            </a:r>
            <a:r>
              <a:rPr lang="el-GR" altLang="zh-CN" dirty="0">
                <a:solidFill>
                  <a:schemeClr val="accent5">
                    <a:lumMod val="75000"/>
                  </a:schemeClr>
                </a:solidFill>
              </a:rPr>
              <a:t>σ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2, </a:t>
            </a:r>
            <a:r>
              <a:rPr lang="en-US" altLang="zh-CN" dirty="0" err="1">
                <a:solidFill>
                  <a:schemeClr val="accent5">
                    <a:lumMod val="75000"/>
                  </a:schemeClr>
                </a:solidFill>
              </a:rPr>
              <a:t>J</a:t>
            </a:r>
            <a:r>
              <a:rPr lang="en-US" altLang="zh-CN" baseline="-25000" dirty="0" err="1">
                <a:solidFill>
                  <a:schemeClr val="accent5">
                    <a:lumMod val="75000"/>
                  </a:schemeClr>
                </a:solidFill>
              </a:rPr>
              <a:t>k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, Johnson’s Rule</a:t>
            </a:r>
            <a:endParaRPr lang="zh-CN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302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00059" y="1412776"/>
            <a:ext cx="7516357" cy="5106880"/>
          </a:xfrm>
        </p:spPr>
        <p:txBody>
          <a:bodyPr>
            <a:normAutofit/>
          </a:bodyPr>
          <a:lstStyle/>
          <a:p>
            <a:r>
              <a:rPr lang="en-US" altLang="zh-CN" sz="2600" dirty="0" smtClean="0"/>
              <a:t>A machine may not always be available in the scheduling period</a:t>
            </a:r>
          </a:p>
          <a:p>
            <a:pPr lvl="1"/>
            <a:r>
              <a:rPr lang="en-US" altLang="zh-CN" sz="2400" dirty="0"/>
              <a:t>Stochastic – breakdown</a:t>
            </a:r>
          </a:p>
          <a:p>
            <a:pPr lvl="1"/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</a:rPr>
              <a:t>Deterministic</a:t>
            </a:r>
            <a:r>
              <a:rPr lang="en-US" altLang="zh-CN" sz="2400" dirty="0"/>
              <a:t> – preventive </a:t>
            </a:r>
            <a:r>
              <a:rPr lang="en-US" altLang="zh-CN" sz="2400" dirty="0" smtClean="0"/>
              <a:t>maintenance</a:t>
            </a:r>
          </a:p>
          <a:p>
            <a:r>
              <a:rPr lang="en-US" altLang="zh-CN" sz="2600" dirty="0" smtClean="0"/>
              <a:t>Our problem</a:t>
            </a:r>
          </a:p>
          <a:p>
            <a:pPr lvl="1"/>
            <a:r>
              <a:rPr lang="en-US" altLang="zh-CN" sz="2400" dirty="0" smtClean="0">
                <a:solidFill>
                  <a:schemeClr val="accent5">
                    <a:lumMod val="75000"/>
                  </a:schemeClr>
                </a:solidFill>
              </a:rPr>
              <a:t>Deterministic Environment </a:t>
            </a:r>
            <a:r>
              <a:rPr lang="en-US" altLang="zh-CN" sz="2400" dirty="0" smtClean="0"/>
              <a:t>– unavailable time is known in advance</a:t>
            </a:r>
          </a:p>
          <a:p>
            <a:pPr lvl="1"/>
            <a:r>
              <a:rPr lang="en-US" altLang="zh-CN" sz="2400" dirty="0" smtClean="0">
                <a:solidFill>
                  <a:schemeClr val="accent5">
                    <a:lumMod val="75000"/>
                  </a:schemeClr>
                </a:solidFill>
              </a:rPr>
              <a:t>Two-machine Problem </a:t>
            </a:r>
            <a:r>
              <a:rPr lang="en-US" altLang="zh-CN" sz="2400" dirty="0" smtClean="0"/>
              <a:t>– one machine is always available</a:t>
            </a:r>
          </a:p>
          <a:p>
            <a:pPr lvl="1"/>
            <a:r>
              <a:rPr lang="en-US" altLang="zh-CN" sz="2400" dirty="0" err="1" smtClean="0">
                <a:solidFill>
                  <a:schemeClr val="accent5">
                    <a:lumMod val="75000"/>
                  </a:schemeClr>
                </a:solidFill>
              </a:rPr>
              <a:t>Resumable</a:t>
            </a:r>
            <a:r>
              <a:rPr lang="en-US" altLang="zh-CN" sz="2400" dirty="0" smtClean="0">
                <a:solidFill>
                  <a:schemeClr val="accent5">
                    <a:lumMod val="75000"/>
                  </a:schemeClr>
                </a:solidFill>
              </a:rPr>
              <a:t> Jobs </a:t>
            </a:r>
            <a:r>
              <a:rPr lang="en-US" altLang="zh-CN" sz="2400" dirty="0" smtClean="0"/>
              <a:t>– if a job cannot finish before the unavailable period of a machine then the hob can continue after the machine is available again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7C80"/>
                </a:solidFill>
              </a:rPr>
              <a:t>T</a:t>
            </a:r>
            <a:r>
              <a:rPr lang="en-US" altLang="zh-CN" dirty="0" smtClean="0"/>
              <a:t>he </a:t>
            </a:r>
            <a:r>
              <a:rPr lang="en-US" altLang="zh-CN" dirty="0" smtClean="0">
                <a:solidFill>
                  <a:srgbClr val="FF7C80"/>
                </a:solidFill>
              </a:rPr>
              <a:t>G</a:t>
            </a:r>
            <a:r>
              <a:rPr lang="en-US" altLang="zh-CN" dirty="0" smtClean="0"/>
              <a:t>eneral </a:t>
            </a:r>
            <a:r>
              <a:rPr lang="en-US" altLang="zh-CN" dirty="0" smtClean="0">
                <a:solidFill>
                  <a:srgbClr val="FF7C80"/>
                </a:solidFill>
              </a:rPr>
              <a:t>P</a:t>
            </a:r>
            <a:r>
              <a:rPr lang="en-US" altLang="zh-CN" dirty="0" smtClean="0"/>
              <a:t>roblem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8233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2492896"/>
            <a:ext cx="7408333" cy="3450696"/>
          </a:xfrm>
        </p:spPr>
        <p:txBody>
          <a:bodyPr/>
          <a:lstStyle/>
          <a:p>
            <a:pPr algn="just"/>
            <a:r>
              <a:rPr lang="en-US" altLang="zh-CN" dirty="0" smtClean="0"/>
              <a:t>Apply Johnson’s algorithm on </a:t>
            </a:r>
            <a:r>
              <a:rPr lang="en-US" altLang="zh-CN" dirty="0" smtClean="0"/>
              <a:t>F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/r-a(M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)/</a:t>
            </a:r>
            <a:r>
              <a:rPr lang="en-US" altLang="zh-CN" dirty="0" err="1" smtClean="0"/>
              <a:t>C</a:t>
            </a:r>
            <a:r>
              <a:rPr lang="en-US" altLang="zh-CN" baseline="-25000" dirty="0" err="1" smtClean="0"/>
              <a:t>max</a:t>
            </a:r>
            <a:r>
              <a:rPr lang="en-US" altLang="zh-CN" baseline="-25000" dirty="0" smtClean="0"/>
              <a:t> </a:t>
            </a:r>
            <a:r>
              <a:rPr lang="en-US" altLang="zh-CN" dirty="0" smtClean="0"/>
              <a:t> </a:t>
            </a:r>
            <a:r>
              <a:rPr lang="en-US" altLang="zh-CN" dirty="0" smtClean="0"/>
              <a:t>problem</a:t>
            </a:r>
            <a:endParaRPr lang="en-US" altLang="zh-CN" dirty="0" smtClean="0"/>
          </a:p>
          <a:p>
            <a:pPr algn="just"/>
            <a:r>
              <a:rPr lang="en-US" altLang="zh-CN" dirty="0" smtClean="0"/>
              <a:t>Divide </a:t>
            </a:r>
            <a:r>
              <a:rPr lang="en-US" altLang="zh-CN" dirty="0" smtClean="0"/>
              <a:t>the n-hob set into two disjoint subsets, S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 and S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, where S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 = { 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 : p</a:t>
            </a:r>
            <a:r>
              <a:rPr lang="en-US" altLang="zh-CN" baseline="-25000" dirty="0" smtClean="0"/>
              <a:t>i1 </a:t>
            </a:r>
            <a:r>
              <a:rPr lang="en-US" altLang="zh-CN" dirty="0" smtClean="0"/>
              <a:t>&lt;= p</a:t>
            </a:r>
            <a:r>
              <a:rPr lang="en-US" altLang="zh-CN" baseline="-25000" dirty="0" smtClean="0"/>
              <a:t>i2</a:t>
            </a:r>
            <a:r>
              <a:rPr lang="en-US" altLang="zh-CN" dirty="0"/>
              <a:t> </a:t>
            </a:r>
            <a:r>
              <a:rPr lang="en-US" altLang="zh-CN" dirty="0" smtClean="0"/>
              <a:t>} and S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 </a:t>
            </a:r>
            <a:r>
              <a:rPr lang="en-US" altLang="zh-CN" dirty="0"/>
              <a:t>= { </a:t>
            </a:r>
            <a:r>
              <a:rPr lang="en-US" altLang="zh-CN" dirty="0" err="1"/>
              <a:t>J</a:t>
            </a:r>
            <a:r>
              <a:rPr lang="en-US" altLang="zh-CN" baseline="-25000" dirty="0" err="1"/>
              <a:t>i</a:t>
            </a:r>
            <a:r>
              <a:rPr lang="en-US" altLang="zh-CN" dirty="0"/>
              <a:t> : 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i1</a:t>
            </a:r>
            <a:r>
              <a:rPr lang="en-US" altLang="zh-CN" dirty="0" smtClean="0"/>
              <a:t> &gt; </a:t>
            </a:r>
            <a:r>
              <a:rPr lang="en-US" altLang="zh-CN" dirty="0"/>
              <a:t>p</a:t>
            </a:r>
            <a:r>
              <a:rPr lang="en-US" altLang="zh-CN" baseline="-25000" dirty="0"/>
              <a:t>i2</a:t>
            </a:r>
            <a:r>
              <a:rPr lang="en-US" altLang="zh-CN" dirty="0"/>
              <a:t> </a:t>
            </a:r>
            <a:r>
              <a:rPr lang="en-US" altLang="zh-CN" dirty="0" smtClean="0"/>
              <a:t>}</a:t>
            </a:r>
            <a:endParaRPr lang="en-US" altLang="zh-CN" dirty="0"/>
          </a:p>
          <a:p>
            <a:pPr algn="just"/>
            <a:r>
              <a:rPr lang="en-US" altLang="zh-CN" dirty="0" smtClean="0"/>
              <a:t>Order the jobs in S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 in the non-decreasing order of p</a:t>
            </a:r>
            <a:r>
              <a:rPr lang="en-US" altLang="zh-CN" baseline="-25000" dirty="0" smtClean="0"/>
              <a:t>i1 </a:t>
            </a:r>
            <a:r>
              <a:rPr lang="en-US" altLang="zh-CN" dirty="0" smtClean="0"/>
              <a:t>and those jobs in S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 in the non-increasing order of 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i2</a:t>
            </a:r>
            <a:endParaRPr lang="en-US" altLang="zh-CN" baseline="-25000" dirty="0" smtClean="0"/>
          </a:p>
          <a:p>
            <a:pPr algn="just"/>
            <a:r>
              <a:rPr lang="en-US" altLang="zh-CN" dirty="0" smtClean="0"/>
              <a:t>Sequence jobs in S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 first, followed by </a:t>
            </a:r>
            <a:r>
              <a:rPr lang="en-US" altLang="zh-CN" dirty="0" smtClean="0"/>
              <a:t>S</a:t>
            </a:r>
            <a:r>
              <a:rPr lang="en-US" altLang="zh-CN" baseline="-25000" dirty="0" smtClean="0"/>
              <a:t>2</a:t>
            </a:r>
          </a:p>
          <a:p>
            <a:pPr algn="just"/>
            <a:r>
              <a:rPr lang="en-US" altLang="zh-CN" dirty="0" smtClean="0"/>
              <a:t>(C</a:t>
            </a:r>
            <a:r>
              <a:rPr lang="en-US" altLang="zh-CN" baseline="-25000" dirty="0" smtClean="0"/>
              <a:t>H1</a:t>
            </a:r>
            <a:r>
              <a:rPr lang="en-US" altLang="zh-CN" dirty="0" smtClean="0"/>
              <a:t> – C*)/C* </a:t>
            </a:r>
            <a:r>
              <a:rPr lang="en-US" altLang="zh-CN" dirty="0" smtClean="0"/>
              <a:t>≤ 1</a:t>
            </a:r>
            <a:r>
              <a:rPr lang="en-US" altLang="zh-CN" baseline="-25000" dirty="0" smtClean="0"/>
              <a:t>,</a:t>
            </a:r>
            <a:r>
              <a:rPr lang="en-US" altLang="zh-CN" dirty="0" smtClean="0"/>
              <a:t> and the bound is tight.</a:t>
            </a:r>
            <a:endParaRPr lang="en-US" altLang="zh-CN" baseline="-25000" dirty="0" smtClean="0"/>
          </a:p>
          <a:p>
            <a:pPr algn="just"/>
            <a:endParaRPr lang="en-US" altLang="zh-CN" dirty="0" smtClean="0"/>
          </a:p>
          <a:p>
            <a:pPr algn="just"/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A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C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 o</a:t>
            </a:r>
            <a:r>
              <a:rPr lang="en-US" altLang="zh-CN" dirty="0" smtClean="0">
                <a:solidFill>
                  <a:schemeClr val="bg1"/>
                </a:solidFill>
              </a:rPr>
              <a:t>n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 M</a:t>
            </a:r>
            <a:r>
              <a:rPr lang="en-US" altLang="zh-CN" dirty="0" smtClean="0">
                <a:solidFill>
                  <a:schemeClr val="bg1"/>
                </a:solidFill>
              </a:rPr>
              <a:t>1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 – J</a:t>
            </a:r>
            <a:r>
              <a:rPr lang="en-US" altLang="zh-CN" dirty="0" smtClean="0"/>
              <a:t>ohnson’s 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R</a:t>
            </a:r>
            <a:r>
              <a:rPr lang="en-US" altLang="zh-CN" dirty="0" smtClean="0"/>
              <a:t>ule (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altLang="zh-CN" dirty="0" smtClean="0"/>
              <a:t>1)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1592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27584" y="1700808"/>
            <a:ext cx="7408333" cy="5157192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FF7C80"/>
                </a:solidFill>
              </a:rPr>
              <a:t>1. </a:t>
            </a:r>
            <a:r>
              <a:rPr lang="en-US" altLang="zh-CN" dirty="0" smtClean="0"/>
              <a:t>Use 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Johnson’s Rule </a:t>
            </a:r>
            <a:r>
              <a:rPr lang="en-US" altLang="zh-CN" dirty="0" smtClean="0"/>
              <a:t>to schedule the jobs and compute the corresponding </a:t>
            </a:r>
            <a:r>
              <a:rPr lang="en-US" altLang="zh-CN" dirty="0" err="1" smtClean="0"/>
              <a:t>makespan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MK1</a:t>
            </a:r>
          </a:p>
          <a:p>
            <a:r>
              <a:rPr lang="en-US" altLang="zh-CN" dirty="0" smtClean="0">
                <a:solidFill>
                  <a:srgbClr val="FF7C80"/>
                </a:solidFill>
              </a:rPr>
              <a:t>2. </a:t>
            </a:r>
            <a:r>
              <a:rPr lang="en-US" altLang="zh-CN" dirty="0" smtClean="0"/>
              <a:t>Schedule jobs in 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non-increasing order of p</a:t>
            </a:r>
            <a:r>
              <a:rPr lang="en-US" altLang="zh-CN" baseline="-25000" dirty="0" smtClean="0">
                <a:solidFill>
                  <a:schemeClr val="accent5">
                    <a:lumMod val="75000"/>
                  </a:schemeClr>
                </a:solidFill>
              </a:rPr>
              <a:t>i2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/p</a:t>
            </a:r>
            <a:r>
              <a:rPr lang="en-US" altLang="zh-CN" baseline="-25000" dirty="0" smtClean="0">
                <a:solidFill>
                  <a:schemeClr val="accent5">
                    <a:lumMod val="75000"/>
                  </a:schemeClr>
                </a:solidFill>
              </a:rPr>
              <a:t>i1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zh-CN" dirty="0" smtClean="0"/>
              <a:t>and find the corresponding </a:t>
            </a:r>
            <a:r>
              <a:rPr lang="en-US" altLang="zh-CN" dirty="0" err="1" smtClean="0"/>
              <a:t>makespan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MK2</a:t>
            </a:r>
          </a:p>
          <a:p>
            <a:pPr lvl="1"/>
            <a:r>
              <a:rPr lang="en-US" altLang="zh-CN" dirty="0">
                <a:solidFill>
                  <a:schemeClr val="accent2">
                    <a:lumMod val="50000"/>
                  </a:schemeClr>
                </a:solidFill>
              </a:rPr>
              <a:t>Let t be the earliest time that M2 starts to be busy until MK2</a:t>
            </a:r>
          </a:p>
          <a:p>
            <a:pPr lvl="1"/>
            <a:r>
              <a:rPr lang="en-US" altLang="zh-CN" dirty="0">
                <a:solidFill>
                  <a:schemeClr val="accent2">
                    <a:lumMod val="50000"/>
                  </a:schemeClr>
                </a:solidFill>
              </a:rPr>
              <a:t>Let </a:t>
            </a:r>
            <a:r>
              <a:rPr lang="en-US" altLang="zh-CN" dirty="0" err="1">
                <a:solidFill>
                  <a:schemeClr val="accent2">
                    <a:lumMod val="50000"/>
                  </a:schemeClr>
                </a:solidFill>
              </a:rPr>
              <a:t>J</a:t>
            </a:r>
            <a:r>
              <a:rPr lang="en-US" altLang="zh-CN" baseline="-25000" dirty="0" err="1">
                <a:solidFill>
                  <a:schemeClr val="accent2">
                    <a:lumMod val="50000"/>
                  </a:schemeClr>
                </a:solidFill>
              </a:rPr>
              <a:t>k</a:t>
            </a:r>
            <a:r>
              <a:rPr lang="en-US" altLang="zh-CN" dirty="0">
                <a:solidFill>
                  <a:schemeClr val="accent2">
                    <a:lumMod val="50000"/>
                  </a:schemeClr>
                </a:solidFill>
              </a:rPr>
              <a:t> be the job starts at t on </a:t>
            </a:r>
            <a:r>
              <a:rPr lang="en-US" altLang="zh-CN" dirty="0" smtClean="0">
                <a:solidFill>
                  <a:schemeClr val="accent2">
                    <a:lumMod val="50000"/>
                  </a:schemeClr>
                </a:solidFill>
              </a:rPr>
              <a:t>M2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dirty="0" smtClean="0">
                <a:solidFill>
                  <a:srgbClr val="FF7C80"/>
                </a:solidFill>
              </a:rPr>
              <a:t>3. </a:t>
            </a:r>
            <a:r>
              <a:rPr lang="en-US" altLang="zh-CN" dirty="0" smtClean="0">
                <a:solidFill>
                  <a:schemeClr val="accent2">
                    <a:lumMod val="50000"/>
                  </a:schemeClr>
                </a:solidFill>
              </a:rPr>
              <a:t>Same order as in 2 but make </a:t>
            </a:r>
            <a:r>
              <a:rPr lang="en-US" altLang="zh-CN" dirty="0" err="1" smtClean="0">
                <a:solidFill>
                  <a:schemeClr val="accent2">
                    <a:lumMod val="50000"/>
                  </a:schemeClr>
                </a:solidFill>
              </a:rPr>
              <a:t>J</a:t>
            </a:r>
            <a:r>
              <a:rPr lang="en-US" altLang="zh-CN" baseline="-25000" dirty="0" err="1" smtClean="0">
                <a:solidFill>
                  <a:schemeClr val="accent2">
                    <a:lumMod val="50000"/>
                  </a:schemeClr>
                </a:solidFill>
              </a:rPr>
              <a:t>k</a:t>
            </a:r>
            <a:r>
              <a:rPr lang="en-US" altLang="zh-CN" dirty="0" smtClean="0">
                <a:solidFill>
                  <a:schemeClr val="accent2">
                    <a:lumMod val="50000"/>
                  </a:schemeClr>
                </a:solidFill>
              </a:rPr>
              <a:t> the 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first job</a:t>
            </a:r>
            <a:r>
              <a:rPr lang="en-US" altLang="zh-CN" dirty="0" smtClean="0">
                <a:solidFill>
                  <a:schemeClr val="accent2">
                    <a:lumMod val="50000"/>
                  </a:schemeClr>
                </a:solidFill>
              </a:rPr>
              <a:t> in the sequence </a:t>
            </a:r>
            <a:r>
              <a:rPr lang="en-US" altLang="zh-CN" dirty="0" smtClean="0">
                <a:solidFill>
                  <a:srgbClr val="FF0000"/>
                </a:solidFill>
              </a:rPr>
              <a:t>MK3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Let C</a:t>
            </a:r>
            <a:r>
              <a:rPr lang="en-US" altLang="zh-CN" baseline="-25000" dirty="0" smtClean="0">
                <a:solidFill>
                  <a:schemeClr val="accent3">
                    <a:lumMod val="50000"/>
                  </a:schemeClr>
                </a:solidFill>
              </a:rPr>
              <a:t>H2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= min {MK1, MK2, MK3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}</a:t>
            </a:r>
          </a:p>
          <a:p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(C</a:t>
            </a:r>
            <a:r>
              <a:rPr lang="en-US" altLang="zh-CN" baseline="-25000" dirty="0" smtClean="0">
                <a:solidFill>
                  <a:schemeClr val="accent3">
                    <a:lumMod val="50000"/>
                  </a:schemeClr>
                </a:solidFill>
              </a:rPr>
              <a:t>H2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 – C*)/C* ≤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1/2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282000" y="338328"/>
            <a:ext cx="8568952" cy="125272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rgbClr val="8E0861"/>
                </a:solidFill>
              </a:rPr>
              <a:t>A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 smtClean="0">
                <a:solidFill>
                  <a:srgbClr val="8E0861"/>
                </a:solidFill>
              </a:rPr>
              <a:t>C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 smtClean="0">
                <a:solidFill>
                  <a:srgbClr val="8E0861"/>
                </a:solidFill>
              </a:rPr>
              <a:t> o</a:t>
            </a:r>
            <a:r>
              <a:rPr lang="en-US" altLang="zh-CN" dirty="0" smtClean="0">
                <a:solidFill>
                  <a:schemeClr val="bg1"/>
                </a:solidFill>
              </a:rPr>
              <a:t>n</a:t>
            </a:r>
            <a:r>
              <a:rPr lang="en-US" altLang="zh-CN" dirty="0" smtClean="0">
                <a:solidFill>
                  <a:srgbClr val="8E0861"/>
                </a:solidFill>
              </a:rPr>
              <a:t> M</a:t>
            </a:r>
            <a:r>
              <a:rPr lang="en-US" altLang="zh-CN" dirty="0" smtClean="0">
                <a:solidFill>
                  <a:schemeClr val="bg1"/>
                </a:solidFill>
              </a:rPr>
              <a:t>1</a:t>
            </a:r>
            <a:r>
              <a:rPr lang="en-US" altLang="zh-CN" dirty="0" smtClean="0">
                <a:solidFill>
                  <a:srgbClr val="8E0861"/>
                </a:solidFill>
              </a:rPr>
              <a:t> – A</a:t>
            </a:r>
            <a:r>
              <a:rPr lang="en-US" altLang="zh-CN" dirty="0" smtClean="0"/>
              <a:t>n </a:t>
            </a:r>
            <a:r>
              <a:rPr lang="en-US" altLang="zh-CN" dirty="0" smtClean="0">
                <a:solidFill>
                  <a:srgbClr val="8E0861"/>
                </a:solidFill>
              </a:rPr>
              <a:t>I</a:t>
            </a:r>
            <a:r>
              <a:rPr lang="en-US" altLang="zh-CN" dirty="0" smtClean="0"/>
              <a:t>mproved </a:t>
            </a:r>
            <a:r>
              <a:rPr lang="en-US" altLang="zh-CN" dirty="0" smtClean="0">
                <a:solidFill>
                  <a:srgbClr val="8E0861"/>
                </a:solidFill>
              </a:rPr>
              <a:t>H</a:t>
            </a:r>
            <a:r>
              <a:rPr lang="en-US" altLang="zh-CN" dirty="0" smtClean="0"/>
              <a:t>euristic (</a:t>
            </a:r>
            <a:r>
              <a:rPr lang="en-US" altLang="zh-CN" dirty="0" smtClean="0">
                <a:solidFill>
                  <a:srgbClr val="8E0861"/>
                </a:solidFill>
              </a:rPr>
              <a:t>H</a:t>
            </a:r>
            <a:r>
              <a:rPr lang="en-US" altLang="zh-CN" dirty="0" smtClean="0"/>
              <a:t>2)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57081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57219816"/>
              </p:ext>
            </p:extLst>
          </p:nvPr>
        </p:nvGraphicFramePr>
        <p:xfrm>
          <a:off x="1331640" y="980728"/>
          <a:ext cx="651449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624"/>
                <a:gridCol w="1628624"/>
                <a:gridCol w="1628624"/>
                <a:gridCol w="1628624"/>
              </a:tblGrid>
              <a:tr h="145434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Job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M2/M1</a:t>
                      </a:r>
                      <a:endParaRPr lang="zh-CN" altLang="en-US" dirty="0"/>
                    </a:p>
                  </a:txBody>
                  <a:tcPr/>
                </a:tc>
              </a:tr>
              <a:tr h="145434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</a:tr>
              <a:tr h="145434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50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60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1.2</a:t>
                      </a:r>
                      <a:endParaRPr lang="zh-CN" altLang="en-US" dirty="0"/>
                    </a:p>
                  </a:txBody>
                  <a:tcPr/>
                </a:tc>
              </a:tr>
              <a:tr h="145434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C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80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120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1.5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252728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A</a:t>
            </a:r>
            <a:r>
              <a:rPr lang="en-US" altLang="zh-CN" dirty="0" smtClean="0"/>
              <a:t>n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E</a:t>
            </a:r>
            <a:r>
              <a:rPr lang="en-US" altLang="zh-CN" dirty="0" smtClean="0"/>
              <a:t>xample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en-US" altLang="zh-CN" dirty="0" smtClean="0"/>
              <a:t>f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H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2492896"/>
            <a:ext cx="1800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zh-CN" sz="2200" dirty="0" smtClean="0"/>
              <a:t>A -&gt; B -&gt;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2492896"/>
            <a:ext cx="1800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2.  A -&gt; C -&gt; 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3146337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560" y="3649232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M2</a:t>
            </a:r>
          </a:p>
        </p:txBody>
      </p:sp>
      <p:sp>
        <p:nvSpPr>
          <p:cNvPr id="9" name="矩形 8"/>
          <p:cNvSpPr/>
          <p:nvPr/>
        </p:nvSpPr>
        <p:spPr>
          <a:xfrm>
            <a:off x="1143236" y="3254058"/>
            <a:ext cx="171334" cy="228276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314656" y="3254058"/>
            <a:ext cx="729627" cy="228276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2043335" y="3254058"/>
            <a:ext cx="972109" cy="22827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1298403" y="3720079"/>
            <a:ext cx="324036" cy="252318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2032185" y="3720080"/>
            <a:ext cx="828092" cy="252318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3015444" y="3720079"/>
            <a:ext cx="1340532" cy="2523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4582758" y="3106621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82758" y="3609516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M2</a:t>
            </a:r>
          </a:p>
        </p:txBody>
      </p:sp>
      <p:sp>
        <p:nvSpPr>
          <p:cNvPr id="36" name="矩形 35"/>
          <p:cNvSpPr/>
          <p:nvPr/>
        </p:nvSpPr>
        <p:spPr>
          <a:xfrm>
            <a:off x="5244791" y="3216083"/>
            <a:ext cx="171334" cy="228276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5416125" y="3218230"/>
            <a:ext cx="972109" cy="22827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6387180" y="3217648"/>
            <a:ext cx="729627" cy="228276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5431619" y="3704371"/>
            <a:ext cx="324036" cy="252318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6387180" y="3720078"/>
            <a:ext cx="1340532" cy="2523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7729708" y="3720079"/>
            <a:ext cx="828092" cy="252318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963216" y="3381822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0</a:t>
            </a:r>
            <a:endParaRPr lang="zh-CN" altLang="en-US" sz="1500" dirty="0"/>
          </a:p>
        </p:txBody>
      </p:sp>
      <p:sp>
        <p:nvSpPr>
          <p:cNvPr id="43" name="TextBox 42"/>
          <p:cNvSpPr txBox="1"/>
          <p:nvPr/>
        </p:nvSpPr>
        <p:spPr>
          <a:xfrm>
            <a:off x="1161238" y="3375925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4</a:t>
            </a:r>
            <a:endParaRPr lang="zh-CN" altLang="en-US" sz="1500" dirty="0"/>
          </a:p>
        </p:txBody>
      </p:sp>
      <p:sp>
        <p:nvSpPr>
          <p:cNvPr id="44" name="TextBox 43"/>
          <p:cNvSpPr txBox="1"/>
          <p:nvPr/>
        </p:nvSpPr>
        <p:spPr>
          <a:xfrm>
            <a:off x="1846261" y="3376372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54</a:t>
            </a:r>
            <a:endParaRPr lang="zh-CN" altLang="en-US" sz="1500" dirty="0"/>
          </a:p>
        </p:txBody>
      </p:sp>
      <p:sp>
        <p:nvSpPr>
          <p:cNvPr id="45" name="TextBox 44"/>
          <p:cNvSpPr txBox="1"/>
          <p:nvPr/>
        </p:nvSpPr>
        <p:spPr>
          <a:xfrm>
            <a:off x="2860277" y="3361780"/>
            <a:ext cx="5362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134</a:t>
            </a:r>
            <a:endParaRPr lang="zh-CN" altLang="en-US" sz="1500" dirty="0"/>
          </a:p>
        </p:txBody>
      </p:sp>
      <p:sp>
        <p:nvSpPr>
          <p:cNvPr id="47" name="TextBox 46"/>
          <p:cNvSpPr txBox="1"/>
          <p:nvPr/>
        </p:nvSpPr>
        <p:spPr>
          <a:xfrm>
            <a:off x="1165538" y="3860154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4</a:t>
            </a:r>
            <a:endParaRPr lang="zh-CN" altLang="en-US" sz="1500" dirty="0"/>
          </a:p>
        </p:txBody>
      </p:sp>
      <p:sp>
        <p:nvSpPr>
          <p:cNvPr id="48" name="TextBox 47"/>
          <p:cNvSpPr txBox="1"/>
          <p:nvPr/>
        </p:nvSpPr>
        <p:spPr>
          <a:xfrm>
            <a:off x="1395264" y="3876407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24</a:t>
            </a:r>
            <a:endParaRPr lang="zh-CN" altLang="en-US" sz="1500" dirty="0"/>
          </a:p>
        </p:txBody>
      </p:sp>
      <p:sp>
        <p:nvSpPr>
          <p:cNvPr id="49" name="TextBox 48"/>
          <p:cNvSpPr txBox="1"/>
          <p:nvPr/>
        </p:nvSpPr>
        <p:spPr>
          <a:xfrm>
            <a:off x="1863316" y="3860154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54</a:t>
            </a:r>
            <a:endParaRPr lang="zh-CN" altLang="en-US" sz="1500" dirty="0"/>
          </a:p>
        </p:txBody>
      </p:sp>
      <p:sp>
        <p:nvSpPr>
          <p:cNvPr id="50" name="TextBox 49"/>
          <p:cNvSpPr txBox="1"/>
          <p:nvPr/>
        </p:nvSpPr>
        <p:spPr>
          <a:xfrm>
            <a:off x="2591831" y="3871305"/>
            <a:ext cx="6480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114</a:t>
            </a:r>
            <a:endParaRPr lang="zh-CN" altLang="en-US" sz="1500" dirty="0"/>
          </a:p>
        </p:txBody>
      </p:sp>
      <p:sp>
        <p:nvSpPr>
          <p:cNvPr id="51" name="TextBox 50"/>
          <p:cNvSpPr txBox="1"/>
          <p:nvPr/>
        </p:nvSpPr>
        <p:spPr>
          <a:xfrm>
            <a:off x="2871428" y="3865256"/>
            <a:ext cx="6480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134</a:t>
            </a:r>
            <a:endParaRPr lang="zh-CN" altLang="en-US" sz="1500" dirty="0"/>
          </a:p>
        </p:txBody>
      </p:sp>
      <p:sp>
        <p:nvSpPr>
          <p:cNvPr id="52" name="TextBox 51"/>
          <p:cNvSpPr txBox="1"/>
          <p:nvPr/>
        </p:nvSpPr>
        <p:spPr>
          <a:xfrm>
            <a:off x="4063386" y="3849003"/>
            <a:ext cx="5362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b="1" u="sng" dirty="0" smtClean="0">
                <a:solidFill>
                  <a:srgbClr val="FF0000"/>
                </a:solidFill>
              </a:rPr>
              <a:t>254</a:t>
            </a:r>
            <a:endParaRPr lang="zh-CN" altLang="en-US" sz="1500" b="1" u="sng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103283" y="3342919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0</a:t>
            </a:r>
            <a:endParaRPr lang="zh-CN" altLang="en-US" sz="1500" dirty="0"/>
          </a:p>
        </p:txBody>
      </p:sp>
      <p:sp>
        <p:nvSpPr>
          <p:cNvPr id="54" name="TextBox 53"/>
          <p:cNvSpPr txBox="1"/>
          <p:nvPr/>
        </p:nvSpPr>
        <p:spPr>
          <a:xfrm>
            <a:off x="5272388" y="3333796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4</a:t>
            </a:r>
            <a:endParaRPr lang="zh-CN" altLang="en-US" sz="1500" dirty="0"/>
          </a:p>
        </p:txBody>
      </p:sp>
      <p:sp>
        <p:nvSpPr>
          <p:cNvPr id="55" name="TextBox 54"/>
          <p:cNvSpPr txBox="1"/>
          <p:nvPr/>
        </p:nvSpPr>
        <p:spPr>
          <a:xfrm>
            <a:off x="6189158" y="3362978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84</a:t>
            </a:r>
            <a:endParaRPr lang="zh-CN" altLang="en-US" sz="1500" dirty="0"/>
          </a:p>
        </p:txBody>
      </p:sp>
      <p:sp>
        <p:nvSpPr>
          <p:cNvPr id="56" name="TextBox 55"/>
          <p:cNvSpPr txBox="1"/>
          <p:nvPr/>
        </p:nvSpPr>
        <p:spPr>
          <a:xfrm>
            <a:off x="6881505" y="3317175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134</a:t>
            </a:r>
            <a:endParaRPr lang="zh-CN" altLang="en-US" sz="1500" dirty="0"/>
          </a:p>
        </p:txBody>
      </p:sp>
      <p:sp>
        <p:nvSpPr>
          <p:cNvPr id="57" name="TextBox 56"/>
          <p:cNvSpPr txBox="1"/>
          <p:nvPr/>
        </p:nvSpPr>
        <p:spPr>
          <a:xfrm>
            <a:off x="5302107" y="3826701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4</a:t>
            </a:r>
            <a:endParaRPr lang="zh-CN" altLang="en-US" sz="1500" dirty="0"/>
          </a:p>
        </p:txBody>
      </p:sp>
      <p:sp>
        <p:nvSpPr>
          <p:cNvPr id="58" name="TextBox 57"/>
          <p:cNvSpPr txBox="1"/>
          <p:nvPr/>
        </p:nvSpPr>
        <p:spPr>
          <a:xfrm>
            <a:off x="5586031" y="3837852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24</a:t>
            </a:r>
            <a:endParaRPr lang="zh-CN" altLang="en-US" sz="1500" dirty="0"/>
          </a:p>
        </p:txBody>
      </p:sp>
      <p:sp>
        <p:nvSpPr>
          <p:cNvPr id="59" name="TextBox 58"/>
          <p:cNvSpPr txBox="1"/>
          <p:nvPr/>
        </p:nvSpPr>
        <p:spPr>
          <a:xfrm>
            <a:off x="6228809" y="3873932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84</a:t>
            </a:r>
            <a:endParaRPr lang="zh-CN" altLang="en-US" sz="1500" dirty="0"/>
          </a:p>
        </p:txBody>
      </p:sp>
      <p:sp>
        <p:nvSpPr>
          <p:cNvPr id="60" name="TextBox 59"/>
          <p:cNvSpPr txBox="1"/>
          <p:nvPr/>
        </p:nvSpPr>
        <p:spPr>
          <a:xfrm>
            <a:off x="7470582" y="3865457"/>
            <a:ext cx="6480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204</a:t>
            </a:r>
            <a:endParaRPr lang="zh-CN" altLang="en-US" sz="1500" dirty="0"/>
          </a:p>
        </p:txBody>
      </p:sp>
      <p:sp>
        <p:nvSpPr>
          <p:cNvPr id="61" name="TextBox 60"/>
          <p:cNvSpPr txBox="1"/>
          <p:nvPr/>
        </p:nvSpPr>
        <p:spPr>
          <a:xfrm>
            <a:off x="8288835" y="3875184"/>
            <a:ext cx="6480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u="sng" dirty="0" smtClean="0"/>
              <a:t>264</a:t>
            </a:r>
            <a:endParaRPr lang="zh-CN" altLang="en-US" sz="1500" u="sng" dirty="0"/>
          </a:p>
        </p:txBody>
      </p:sp>
      <p:sp>
        <p:nvSpPr>
          <p:cNvPr id="63" name="内容占位符 1"/>
          <p:cNvSpPr txBox="1">
            <a:spLocks/>
          </p:cNvSpPr>
          <p:nvPr/>
        </p:nvSpPr>
        <p:spPr>
          <a:xfrm>
            <a:off x="723807" y="2786600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dirty="0" smtClean="0"/>
              <a:t>No availability constraint imposed</a:t>
            </a:r>
          </a:p>
          <a:p>
            <a:pPr algn="just"/>
            <a:endParaRPr lang="en-US" altLang="zh-CN" baseline="-25000" dirty="0"/>
          </a:p>
          <a:p>
            <a:pPr algn="just"/>
            <a:endParaRPr lang="en-US" altLang="zh-CN" baseline="-25000" dirty="0" smtClean="0"/>
          </a:p>
          <a:p>
            <a:pPr algn="just"/>
            <a:endParaRPr lang="en-US" altLang="zh-CN" baseline="-25000" dirty="0" smtClean="0"/>
          </a:p>
          <a:p>
            <a:pPr algn="just"/>
            <a:r>
              <a:rPr lang="en-US" altLang="zh-CN" dirty="0" smtClean="0"/>
              <a:t>M1 not available from 30 to 40</a:t>
            </a:r>
          </a:p>
          <a:p>
            <a:pPr algn="just"/>
            <a:endParaRPr lang="en-US" altLang="zh-CN" dirty="0" smtClean="0"/>
          </a:p>
          <a:p>
            <a:pPr algn="just"/>
            <a:endParaRPr lang="en-US" altLang="zh-CN" dirty="0"/>
          </a:p>
          <a:p>
            <a:pPr algn="just"/>
            <a:r>
              <a:rPr lang="en-US" altLang="zh-CN" dirty="0" smtClean="0"/>
              <a:t>M1 not available from 90 to 105</a:t>
            </a:r>
          </a:p>
          <a:p>
            <a:pPr algn="just"/>
            <a:endParaRPr lang="zh-CN" alt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645229" y="4453648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45229" y="4956543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M2</a:t>
            </a:r>
          </a:p>
        </p:txBody>
      </p:sp>
      <p:sp>
        <p:nvSpPr>
          <p:cNvPr id="66" name="矩形 65"/>
          <p:cNvSpPr/>
          <p:nvPr/>
        </p:nvSpPr>
        <p:spPr>
          <a:xfrm>
            <a:off x="1176905" y="4561369"/>
            <a:ext cx="171334" cy="228276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996885" y="4689133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0</a:t>
            </a:r>
            <a:endParaRPr lang="zh-CN" altLang="en-US" sz="1500" dirty="0"/>
          </a:p>
        </p:txBody>
      </p:sp>
      <p:sp>
        <p:nvSpPr>
          <p:cNvPr id="68" name="TextBox 67"/>
          <p:cNvSpPr txBox="1"/>
          <p:nvPr/>
        </p:nvSpPr>
        <p:spPr>
          <a:xfrm>
            <a:off x="1194907" y="4683236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4</a:t>
            </a:r>
            <a:endParaRPr lang="zh-CN" altLang="en-US" sz="1500" dirty="0"/>
          </a:p>
        </p:txBody>
      </p:sp>
      <p:sp>
        <p:nvSpPr>
          <p:cNvPr id="69" name="TextBox 68"/>
          <p:cNvSpPr txBox="1"/>
          <p:nvPr/>
        </p:nvSpPr>
        <p:spPr>
          <a:xfrm>
            <a:off x="1199207" y="5167465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4</a:t>
            </a:r>
            <a:endParaRPr lang="zh-CN" altLang="en-US" sz="1500" dirty="0"/>
          </a:p>
        </p:txBody>
      </p:sp>
      <p:sp>
        <p:nvSpPr>
          <p:cNvPr id="70" name="矩形 69"/>
          <p:cNvSpPr/>
          <p:nvPr/>
        </p:nvSpPr>
        <p:spPr>
          <a:xfrm>
            <a:off x="1355433" y="4562974"/>
            <a:ext cx="324036" cy="226671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矩形 70"/>
          <p:cNvSpPr/>
          <p:nvPr/>
        </p:nvSpPr>
        <p:spPr>
          <a:xfrm>
            <a:off x="1863316" y="4562974"/>
            <a:ext cx="324036" cy="226671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矩形 71"/>
          <p:cNvSpPr/>
          <p:nvPr/>
        </p:nvSpPr>
        <p:spPr>
          <a:xfrm>
            <a:off x="2201763" y="4565476"/>
            <a:ext cx="972109" cy="22827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TextBox 72"/>
          <p:cNvSpPr txBox="1"/>
          <p:nvPr/>
        </p:nvSpPr>
        <p:spPr>
          <a:xfrm>
            <a:off x="1436370" y="4673634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30</a:t>
            </a:r>
            <a:endParaRPr lang="zh-CN" altLang="en-US" sz="1500" dirty="0"/>
          </a:p>
        </p:txBody>
      </p:sp>
      <p:sp>
        <p:nvSpPr>
          <p:cNvPr id="74" name="TextBox 73"/>
          <p:cNvSpPr txBox="1"/>
          <p:nvPr/>
        </p:nvSpPr>
        <p:spPr>
          <a:xfrm>
            <a:off x="1714591" y="4678375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40</a:t>
            </a:r>
            <a:endParaRPr lang="zh-CN" altLang="en-US" sz="1500" dirty="0"/>
          </a:p>
        </p:txBody>
      </p:sp>
      <p:sp>
        <p:nvSpPr>
          <p:cNvPr id="75" name="TextBox 74"/>
          <p:cNvSpPr txBox="1"/>
          <p:nvPr/>
        </p:nvSpPr>
        <p:spPr>
          <a:xfrm>
            <a:off x="2042357" y="4695683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64</a:t>
            </a:r>
            <a:endParaRPr lang="zh-CN" altLang="en-US" sz="1500" dirty="0"/>
          </a:p>
        </p:txBody>
      </p:sp>
      <p:sp>
        <p:nvSpPr>
          <p:cNvPr id="76" name="TextBox 75"/>
          <p:cNvSpPr txBox="1"/>
          <p:nvPr/>
        </p:nvSpPr>
        <p:spPr>
          <a:xfrm>
            <a:off x="2949485" y="4674167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144</a:t>
            </a:r>
            <a:endParaRPr lang="zh-CN" altLang="en-US" sz="1500" dirty="0"/>
          </a:p>
        </p:txBody>
      </p:sp>
      <p:sp>
        <p:nvSpPr>
          <p:cNvPr id="77" name="矩形 76"/>
          <p:cNvSpPr/>
          <p:nvPr/>
        </p:nvSpPr>
        <p:spPr>
          <a:xfrm>
            <a:off x="1329667" y="5040580"/>
            <a:ext cx="324036" cy="252318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TextBox 78"/>
          <p:cNvSpPr txBox="1"/>
          <p:nvPr/>
        </p:nvSpPr>
        <p:spPr>
          <a:xfrm>
            <a:off x="1484079" y="5174061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24</a:t>
            </a:r>
            <a:endParaRPr lang="zh-CN" altLang="en-US" sz="1500" dirty="0"/>
          </a:p>
        </p:txBody>
      </p:sp>
      <p:sp>
        <p:nvSpPr>
          <p:cNvPr id="81" name="矩形 80"/>
          <p:cNvSpPr/>
          <p:nvPr/>
        </p:nvSpPr>
        <p:spPr>
          <a:xfrm>
            <a:off x="2201763" y="5033197"/>
            <a:ext cx="828092" cy="252318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矩形 81"/>
          <p:cNvSpPr/>
          <p:nvPr/>
        </p:nvSpPr>
        <p:spPr>
          <a:xfrm>
            <a:off x="3154751" y="5038567"/>
            <a:ext cx="1340532" cy="2523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TextBox 82"/>
          <p:cNvSpPr txBox="1"/>
          <p:nvPr/>
        </p:nvSpPr>
        <p:spPr>
          <a:xfrm>
            <a:off x="2034897" y="5185009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64</a:t>
            </a:r>
            <a:endParaRPr lang="zh-CN" altLang="en-US" sz="1500" dirty="0"/>
          </a:p>
        </p:txBody>
      </p:sp>
      <p:sp>
        <p:nvSpPr>
          <p:cNvPr id="84" name="TextBox 83"/>
          <p:cNvSpPr txBox="1"/>
          <p:nvPr/>
        </p:nvSpPr>
        <p:spPr>
          <a:xfrm>
            <a:off x="2705881" y="5188981"/>
            <a:ext cx="52087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124</a:t>
            </a:r>
            <a:endParaRPr lang="zh-CN" altLang="en-US" sz="1500" dirty="0"/>
          </a:p>
        </p:txBody>
      </p:sp>
      <p:sp>
        <p:nvSpPr>
          <p:cNvPr id="85" name="TextBox 84"/>
          <p:cNvSpPr txBox="1"/>
          <p:nvPr/>
        </p:nvSpPr>
        <p:spPr>
          <a:xfrm>
            <a:off x="4211960" y="5188981"/>
            <a:ext cx="65678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b="1" u="sng" dirty="0" smtClean="0">
                <a:solidFill>
                  <a:srgbClr val="FF0000"/>
                </a:solidFill>
              </a:rPr>
              <a:t>264</a:t>
            </a:r>
            <a:endParaRPr lang="zh-CN" altLang="en-US" sz="1500" b="1" u="sng" dirty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021493" y="5188981"/>
            <a:ext cx="65678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144</a:t>
            </a:r>
            <a:endParaRPr lang="zh-CN" altLang="en-US" sz="1500" dirty="0"/>
          </a:p>
        </p:txBody>
      </p:sp>
      <p:sp>
        <p:nvSpPr>
          <p:cNvPr id="87" name="TextBox 86"/>
          <p:cNvSpPr txBox="1"/>
          <p:nvPr/>
        </p:nvSpPr>
        <p:spPr>
          <a:xfrm>
            <a:off x="4618723" y="4425476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M1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618723" y="4928371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M2</a:t>
            </a:r>
          </a:p>
        </p:txBody>
      </p:sp>
      <p:sp>
        <p:nvSpPr>
          <p:cNvPr id="89" name="矩形 88"/>
          <p:cNvSpPr/>
          <p:nvPr/>
        </p:nvSpPr>
        <p:spPr>
          <a:xfrm>
            <a:off x="5280756" y="4534938"/>
            <a:ext cx="171334" cy="228276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矩形 89"/>
          <p:cNvSpPr/>
          <p:nvPr/>
        </p:nvSpPr>
        <p:spPr>
          <a:xfrm>
            <a:off x="5467584" y="5023226"/>
            <a:ext cx="324036" cy="252318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TextBox 90"/>
          <p:cNvSpPr txBox="1"/>
          <p:nvPr/>
        </p:nvSpPr>
        <p:spPr>
          <a:xfrm>
            <a:off x="5139248" y="4661774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0</a:t>
            </a:r>
            <a:endParaRPr lang="zh-CN" altLang="en-US" sz="1500" dirty="0"/>
          </a:p>
        </p:txBody>
      </p:sp>
      <p:sp>
        <p:nvSpPr>
          <p:cNvPr id="92" name="TextBox 91"/>
          <p:cNvSpPr txBox="1"/>
          <p:nvPr/>
        </p:nvSpPr>
        <p:spPr>
          <a:xfrm>
            <a:off x="5308353" y="4652651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4</a:t>
            </a:r>
            <a:endParaRPr lang="zh-CN" altLang="en-US" sz="1500" dirty="0"/>
          </a:p>
        </p:txBody>
      </p:sp>
      <p:sp>
        <p:nvSpPr>
          <p:cNvPr id="93" name="TextBox 92"/>
          <p:cNvSpPr txBox="1"/>
          <p:nvPr/>
        </p:nvSpPr>
        <p:spPr>
          <a:xfrm>
            <a:off x="5338072" y="5145556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4</a:t>
            </a:r>
            <a:endParaRPr lang="zh-CN" altLang="en-US" sz="1500" dirty="0"/>
          </a:p>
        </p:txBody>
      </p:sp>
      <p:sp>
        <p:nvSpPr>
          <p:cNvPr id="94" name="TextBox 93"/>
          <p:cNvSpPr txBox="1"/>
          <p:nvPr/>
        </p:nvSpPr>
        <p:spPr>
          <a:xfrm>
            <a:off x="5621996" y="5156707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24</a:t>
            </a:r>
            <a:endParaRPr lang="zh-CN" altLang="en-US" sz="1500" dirty="0"/>
          </a:p>
        </p:txBody>
      </p:sp>
      <p:sp>
        <p:nvSpPr>
          <p:cNvPr id="95" name="矩形 94"/>
          <p:cNvSpPr/>
          <p:nvPr/>
        </p:nvSpPr>
        <p:spPr>
          <a:xfrm>
            <a:off x="5456872" y="4534939"/>
            <a:ext cx="363145" cy="23007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6" name="矩形 95"/>
          <p:cNvSpPr/>
          <p:nvPr/>
        </p:nvSpPr>
        <p:spPr>
          <a:xfrm>
            <a:off x="5982713" y="4525550"/>
            <a:ext cx="652846" cy="22827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7" name="矩形 96"/>
          <p:cNvSpPr/>
          <p:nvPr/>
        </p:nvSpPr>
        <p:spPr>
          <a:xfrm>
            <a:off x="6624520" y="4523188"/>
            <a:ext cx="729627" cy="228276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8" name="TextBox 97"/>
          <p:cNvSpPr txBox="1"/>
          <p:nvPr/>
        </p:nvSpPr>
        <p:spPr>
          <a:xfrm>
            <a:off x="5600051" y="4669091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30</a:t>
            </a:r>
            <a:endParaRPr lang="zh-CN" altLang="en-US" sz="1500" dirty="0"/>
          </a:p>
        </p:txBody>
      </p:sp>
      <p:sp>
        <p:nvSpPr>
          <p:cNvPr id="99" name="TextBox 98"/>
          <p:cNvSpPr txBox="1"/>
          <p:nvPr/>
        </p:nvSpPr>
        <p:spPr>
          <a:xfrm>
            <a:off x="5865640" y="4652651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40</a:t>
            </a:r>
            <a:endParaRPr lang="zh-CN" altLang="en-US" sz="1500" dirty="0"/>
          </a:p>
        </p:txBody>
      </p:sp>
      <p:sp>
        <p:nvSpPr>
          <p:cNvPr id="100" name="TextBox 99"/>
          <p:cNvSpPr txBox="1"/>
          <p:nvPr/>
        </p:nvSpPr>
        <p:spPr>
          <a:xfrm>
            <a:off x="6415740" y="4649544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94</a:t>
            </a:r>
            <a:endParaRPr lang="zh-CN" altLang="en-US" sz="1500" dirty="0"/>
          </a:p>
        </p:txBody>
      </p:sp>
      <p:sp>
        <p:nvSpPr>
          <p:cNvPr id="101" name="TextBox 100"/>
          <p:cNvSpPr txBox="1"/>
          <p:nvPr/>
        </p:nvSpPr>
        <p:spPr>
          <a:xfrm>
            <a:off x="7084596" y="4649947"/>
            <a:ext cx="6632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144</a:t>
            </a:r>
            <a:endParaRPr lang="zh-CN" altLang="en-US" sz="1500" dirty="0"/>
          </a:p>
        </p:txBody>
      </p:sp>
      <p:sp>
        <p:nvSpPr>
          <p:cNvPr id="103" name="矩形 102"/>
          <p:cNvSpPr/>
          <p:nvPr/>
        </p:nvSpPr>
        <p:spPr>
          <a:xfrm>
            <a:off x="7950694" y="5035488"/>
            <a:ext cx="828092" cy="252318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" name="矩形 103"/>
          <p:cNvSpPr/>
          <p:nvPr/>
        </p:nvSpPr>
        <p:spPr>
          <a:xfrm>
            <a:off x="6610162" y="5034652"/>
            <a:ext cx="1340532" cy="2523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" name="TextBox 104"/>
          <p:cNvSpPr txBox="1"/>
          <p:nvPr/>
        </p:nvSpPr>
        <p:spPr>
          <a:xfrm>
            <a:off x="6455252" y="5167465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94</a:t>
            </a:r>
            <a:endParaRPr lang="zh-CN" altLang="en-US" sz="1500" dirty="0"/>
          </a:p>
        </p:txBody>
      </p:sp>
      <p:sp>
        <p:nvSpPr>
          <p:cNvPr id="106" name="TextBox 105"/>
          <p:cNvSpPr txBox="1"/>
          <p:nvPr/>
        </p:nvSpPr>
        <p:spPr>
          <a:xfrm>
            <a:off x="8496436" y="5188981"/>
            <a:ext cx="5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u="sng" dirty="0" smtClean="0"/>
              <a:t>274</a:t>
            </a:r>
            <a:endParaRPr lang="zh-CN" altLang="en-US" sz="1500" u="sng" dirty="0"/>
          </a:p>
        </p:txBody>
      </p:sp>
      <p:sp>
        <p:nvSpPr>
          <p:cNvPr id="107" name="TextBox 106"/>
          <p:cNvSpPr txBox="1"/>
          <p:nvPr/>
        </p:nvSpPr>
        <p:spPr>
          <a:xfrm>
            <a:off x="7671446" y="5184380"/>
            <a:ext cx="5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154</a:t>
            </a:r>
            <a:endParaRPr lang="zh-CN" altLang="en-US" sz="15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59285" y="5677784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M1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659285" y="6180679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M2</a:t>
            </a:r>
          </a:p>
        </p:txBody>
      </p:sp>
      <p:sp>
        <p:nvSpPr>
          <p:cNvPr id="110" name="矩形 109"/>
          <p:cNvSpPr/>
          <p:nvPr/>
        </p:nvSpPr>
        <p:spPr>
          <a:xfrm>
            <a:off x="1190961" y="5785505"/>
            <a:ext cx="171334" cy="228276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1" name="矩形 110"/>
          <p:cNvSpPr/>
          <p:nvPr/>
        </p:nvSpPr>
        <p:spPr>
          <a:xfrm>
            <a:off x="1346128" y="6251526"/>
            <a:ext cx="324036" cy="252318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2" name="TextBox 111"/>
          <p:cNvSpPr txBox="1"/>
          <p:nvPr/>
        </p:nvSpPr>
        <p:spPr>
          <a:xfrm>
            <a:off x="1010941" y="5913269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0</a:t>
            </a:r>
            <a:endParaRPr lang="zh-CN" altLang="en-US" sz="1500" dirty="0"/>
          </a:p>
        </p:txBody>
      </p:sp>
      <p:sp>
        <p:nvSpPr>
          <p:cNvPr id="113" name="TextBox 112"/>
          <p:cNvSpPr txBox="1"/>
          <p:nvPr/>
        </p:nvSpPr>
        <p:spPr>
          <a:xfrm>
            <a:off x="1208963" y="5907372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4</a:t>
            </a:r>
            <a:endParaRPr lang="zh-CN" altLang="en-US" sz="1500" dirty="0"/>
          </a:p>
        </p:txBody>
      </p:sp>
      <p:sp>
        <p:nvSpPr>
          <p:cNvPr id="114" name="TextBox 113"/>
          <p:cNvSpPr txBox="1"/>
          <p:nvPr/>
        </p:nvSpPr>
        <p:spPr>
          <a:xfrm>
            <a:off x="1213263" y="6391601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4</a:t>
            </a:r>
            <a:endParaRPr lang="zh-CN" altLang="en-US" sz="1500" dirty="0"/>
          </a:p>
        </p:txBody>
      </p:sp>
      <p:sp>
        <p:nvSpPr>
          <p:cNvPr id="115" name="矩形 114"/>
          <p:cNvSpPr/>
          <p:nvPr/>
        </p:nvSpPr>
        <p:spPr>
          <a:xfrm>
            <a:off x="1355762" y="5793234"/>
            <a:ext cx="729627" cy="228276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7" name="矩形 116"/>
          <p:cNvSpPr/>
          <p:nvPr/>
        </p:nvSpPr>
        <p:spPr>
          <a:xfrm>
            <a:off x="2085389" y="5801501"/>
            <a:ext cx="345552" cy="22590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8" name="矩形 117"/>
          <p:cNvSpPr/>
          <p:nvPr/>
        </p:nvSpPr>
        <p:spPr>
          <a:xfrm>
            <a:off x="2627784" y="5796263"/>
            <a:ext cx="567680" cy="23548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9" name="TextBox 118"/>
          <p:cNvSpPr txBox="1"/>
          <p:nvPr/>
        </p:nvSpPr>
        <p:spPr>
          <a:xfrm>
            <a:off x="1887073" y="5922697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54</a:t>
            </a:r>
            <a:endParaRPr lang="zh-CN" altLang="en-US" sz="1500" dirty="0"/>
          </a:p>
        </p:txBody>
      </p:sp>
      <p:sp>
        <p:nvSpPr>
          <p:cNvPr id="120" name="TextBox 119"/>
          <p:cNvSpPr txBox="1"/>
          <p:nvPr/>
        </p:nvSpPr>
        <p:spPr>
          <a:xfrm>
            <a:off x="2235470" y="5919819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90</a:t>
            </a:r>
            <a:endParaRPr lang="zh-CN" altLang="en-US" sz="1500" dirty="0"/>
          </a:p>
        </p:txBody>
      </p:sp>
      <p:sp>
        <p:nvSpPr>
          <p:cNvPr id="121" name="TextBox 120"/>
          <p:cNvSpPr txBox="1"/>
          <p:nvPr/>
        </p:nvSpPr>
        <p:spPr>
          <a:xfrm>
            <a:off x="2512435" y="5925572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105</a:t>
            </a:r>
            <a:endParaRPr lang="zh-CN" altLang="en-US" sz="1500" dirty="0"/>
          </a:p>
        </p:txBody>
      </p:sp>
      <p:sp>
        <p:nvSpPr>
          <p:cNvPr id="122" name="TextBox 121"/>
          <p:cNvSpPr txBox="1"/>
          <p:nvPr/>
        </p:nvSpPr>
        <p:spPr>
          <a:xfrm>
            <a:off x="3050484" y="5925572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149</a:t>
            </a:r>
            <a:endParaRPr lang="zh-CN" altLang="en-US" sz="1500" dirty="0"/>
          </a:p>
        </p:txBody>
      </p:sp>
      <p:sp>
        <p:nvSpPr>
          <p:cNvPr id="123" name="TextBox 122"/>
          <p:cNvSpPr txBox="1"/>
          <p:nvPr/>
        </p:nvSpPr>
        <p:spPr>
          <a:xfrm>
            <a:off x="1443035" y="6386978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24</a:t>
            </a:r>
            <a:endParaRPr lang="zh-CN" altLang="en-US" sz="1500" dirty="0"/>
          </a:p>
        </p:txBody>
      </p:sp>
      <p:sp>
        <p:nvSpPr>
          <p:cNvPr id="124" name="矩形 123"/>
          <p:cNvSpPr/>
          <p:nvPr/>
        </p:nvSpPr>
        <p:spPr>
          <a:xfrm>
            <a:off x="2054532" y="6250156"/>
            <a:ext cx="828092" cy="252318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5" name="TextBox 124"/>
          <p:cNvSpPr txBox="1"/>
          <p:nvPr/>
        </p:nvSpPr>
        <p:spPr>
          <a:xfrm>
            <a:off x="1882458" y="6391601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5</a:t>
            </a:r>
            <a:r>
              <a:rPr lang="en-US" altLang="zh-CN" sz="1500" dirty="0" smtClean="0"/>
              <a:t>4</a:t>
            </a:r>
            <a:endParaRPr lang="zh-CN" altLang="en-US" sz="1500" dirty="0"/>
          </a:p>
        </p:txBody>
      </p:sp>
      <p:sp>
        <p:nvSpPr>
          <p:cNvPr id="126" name="TextBox 125"/>
          <p:cNvSpPr txBox="1"/>
          <p:nvPr/>
        </p:nvSpPr>
        <p:spPr>
          <a:xfrm>
            <a:off x="2707598" y="6388239"/>
            <a:ext cx="61360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114</a:t>
            </a:r>
            <a:endParaRPr lang="zh-CN" altLang="en-US" sz="1500" dirty="0"/>
          </a:p>
        </p:txBody>
      </p:sp>
      <p:sp>
        <p:nvSpPr>
          <p:cNvPr id="127" name="矩形 126"/>
          <p:cNvSpPr/>
          <p:nvPr/>
        </p:nvSpPr>
        <p:spPr>
          <a:xfrm>
            <a:off x="3136970" y="6245080"/>
            <a:ext cx="1340532" cy="2523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8" name="TextBox 127"/>
          <p:cNvSpPr txBox="1"/>
          <p:nvPr/>
        </p:nvSpPr>
        <p:spPr>
          <a:xfrm>
            <a:off x="3029855" y="6392755"/>
            <a:ext cx="65678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149</a:t>
            </a:r>
            <a:endParaRPr lang="zh-CN" altLang="en-US" sz="1500" dirty="0"/>
          </a:p>
        </p:txBody>
      </p:sp>
      <p:sp>
        <p:nvSpPr>
          <p:cNvPr id="129" name="TextBox 128"/>
          <p:cNvSpPr txBox="1"/>
          <p:nvPr/>
        </p:nvSpPr>
        <p:spPr>
          <a:xfrm>
            <a:off x="4235524" y="6385733"/>
            <a:ext cx="65678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u="sng" dirty="0" smtClean="0"/>
              <a:t>269</a:t>
            </a:r>
            <a:endParaRPr lang="zh-CN" altLang="en-US" sz="1500" u="sng" dirty="0"/>
          </a:p>
        </p:txBody>
      </p:sp>
      <p:sp>
        <p:nvSpPr>
          <p:cNvPr id="130" name="TextBox 129"/>
          <p:cNvSpPr txBox="1"/>
          <p:nvPr/>
        </p:nvSpPr>
        <p:spPr>
          <a:xfrm>
            <a:off x="4650073" y="5655312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4650073" y="6158207"/>
            <a:ext cx="747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M2</a:t>
            </a:r>
          </a:p>
        </p:txBody>
      </p:sp>
      <p:sp>
        <p:nvSpPr>
          <p:cNvPr id="132" name="矩形 131"/>
          <p:cNvSpPr/>
          <p:nvPr/>
        </p:nvSpPr>
        <p:spPr>
          <a:xfrm>
            <a:off x="5312106" y="5764774"/>
            <a:ext cx="171334" cy="228276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3" name="矩形 132"/>
          <p:cNvSpPr/>
          <p:nvPr/>
        </p:nvSpPr>
        <p:spPr>
          <a:xfrm>
            <a:off x="5483440" y="5766921"/>
            <a:ext cx="972109" cy="22827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5" name="矩形 134"/>
          <p:cNvSpPr/>
          <p:nvPr/>
        </p:nvSpPr>
        <p:spPr>
          <a:xfrm>
            <a:off x="5498934" y="6253062"/>
            <a:ext cx="324036" cy="252318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6" name="矩形 135"/>
          <p:cNvSpPr/>
          <p:nvPr/>
        </p:nvSpPr>
        <p:spPr>
          <a:xfrm>
            <a:off x="6454495" y="6268769"/>
            <a:ext cx="1340532" cy="2523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7" name="矩形 136"/>
          <p:cNvSpPr/>
          <p:nvPr/>
        </p:nvSpPr>
        <p:spPr>
          <a:xfrm>
            <a:off x="7797023" y="6268770"/>
            <a:ext cx="828092" cy="252318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8" name="TextBox 137"/>
          <p:cNvSpPr txBox="1"/>
          <p:nvPr/>
        </p:nvSpPr>
        <p:spPr>
          <a:xfrm>
            <a:off x="5170598" y="5891610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/>
              <a:t>0</a:t>
            </a:r>
            <a:endParaRPr lang="zh-CN" altLang="en-US" sz="1500" dirty="0"/>
          </a:p>
        </p:txBody>
      </p:sp>
      <p:sp>
        <p:nvSpPr>
          <p:cNvPr id="139" name="TextBox 138"/>
          <p:cNvSpPr txBox="1"/>
          <p:nvPr/>
        </p:nvSpPr>
        <p:spPr>
          <a:xfrm>
            <a:off x="5339703" y="5882487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4</a:t>
            </a:r>
            <a:endParaRPr lang="zh-CN" altLang="en-US" sz="1500" dirty="0"/>
          </a:p>
        </p:txBody>
      </p:sp>
      <p:sp>
        <p:nvSpPr>
          <p:cNvPr id="140" name="TextBox 139"/>
          <p:cNvSpPr txBox="1"/>
          <p:nvPr/>
        </p:nvSpPr>
        <p:spPr>
          <a:xfrm>
            <a:off x="6141688" y="5900911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84</a:t>
            </a:r>
            <a:endParaRPr lang="zh-CN" altLang="en-US" sz="1500" dirty="0"/>
          </a:p>
        </p:txBody>
      </p:sp>
      <p:sp>
        <p:nvSpPr>
          <p:cNvPr id="141" name="TextBox 140"/>
          <p:cNvSpPr txBox="1"/>
          <p:nvPr/>
        </p:nvSpPr>
        <p:spPr>
          <a:xfrm>
            <a:off x="7126905" y="5887545"/>
            <a:ext cx="6490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149</a:t>
            </a:r>
            <a:endParaRPr lang="zh-CN" altLang="en-US" sz="1500" dirty="0"/>
          </a:p>
        </p:txBody>
      </p:sp>
      <p:sp>
        <p:nvSpPr>
          <p:cNvPr id="142" name="TextBox 141"/>
          <p:cNvSpPr txBox="1"/>
          <p:nvPr/>
        </p:nvSpPr>
        <p:spPr>
          <a:xfrm>
            <a:off x="5369422" y="6375392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4</a:t>
            </a:r>
            <a:endParaRPr lang="zh-CN" altLang="en-US" sz="1500" dirty="0"/>
          </a:p>
        </p:txBody>
      </p:sp>
      <p:sp>
        <p:nvSpPr>
          <p:cNvPr id="143" name="TextBox 142"/>
          <p:cNvSpPr txBox="1"/>
          <p:nvPr/>
        </p:nvSpPr>
        <p:spPr>
          <a:xfrm>
            <a:off x="5653346" y="6386543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24</a:t>
            </a:r>
            <a:endParaRPr lang="zh-CN" altLang="en-US" sz="1500" dirty="0"/>
          </a:p>
        </p:txBody>
      </p:sp>
      <p:sp>
        <p:nvSpPr>
          <p:cNvPr id="144" name="TextBox 143"/>
          <p:cNvSpPr txBox="1"/>
          <p:nvPr/>
        </p:nvSpPr>
        <p:spPr>
          <a:xfrm>
            <a:off x="6296124" y="6422623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84</a:t>
            </a:r>
            <a:endParaRPr lang="zh-CN" altLang="en-US" sz="1500" dirty="0"/>
          </a:p>
        </p:txBody>
      </p:sp>
      <p:sp>
        <p:nvSpPr>
          <p:cNvPr id="145" name="TextBox 144"/>
          <p:cNvSpPr txBox="1"/>
          <p:nvPr/>
        </p:nvSpPr>
        <p:spPr>
          <a:xfrm>
            <a:off x="7537897" y="6414148"/>
            <a:ext cx="6480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204</a:t>
            </a:r>
            <a:endParaRPr lang="zh-CN" altLang="en-US" sz="1500" dirty="0"/>
          </a:p>
        </p:txBody>
      </p:sp>
      <p:sp>
        <p:nvSpPr>
          <p:cNvPr id="146" name="TextBox 145"/>
          <p:cNvSpPr txBox="1"/>
          <p:nvPr/>
        </p:nvSpPr>
        <p:spPr>
          <a:xfrm>
            <a:off x="8356150" y="6423875"/>
            <a:ext cx="6480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b="1" u="sng" dirty="0" smtClean="0">
                <a:solidFill>
                  <a:srgbClr val="FF0000"/>
                </a:solidFill>
              </a:rPr>
              <a:t>264</a:t>
            </a:r>
            <a:endParaRPr lang="zh-CN" altLang="en-US" sz="1500" b="1" u="sng" dirty="0">
              <a:solidFill>
                <a:srgbClr val="FF0000"/>
              </a:solidFill>
            </a:endParaRPr>
          </a:p>
        </p:txBody>
      </p:sp>
      <p:sp>
        <p:nvSpPr>
          <p:cNvPr id="147" name="矩形 146"/>
          <p:cNvSpPr/>
          <p:nvPr/>
        </p:nvSpPr>
        <p:spPr>
          <a:xfrm>
            <a:off x="6456528" y="5764775"/>
            <a:ext cx="128674" cy="231048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9" name="矩形 148"/>
          <p:cNvSpPr/>
          <p:nvPr/>
        </p:nvSpPr>
        <p:spPr>
          <a:xfrm>
            <a:off x="6740956" y="5764774"/>
            <a:ext cx="613192" cy="231851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0" name="TextBox 149"/>
          <p:cNvSpPr txBox="1"/>
          <p:nvPr/>
        </p:nvSpPr>
        <p:spPr>
          <a:xfrm>
            <a:off x="6394505" y="5880085"/>
            <a:ext cx="396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90</a:t>
            </a:r>
            <a:endParaRPr lang="zh-CN" altLang="en-US" sz="1500" dirty="0"/>
          </a:p>
        </p:txBody>
      </p:sp>
      <p:sp>
        <p:nvSpPr>
          <p:cNvPr id="151" name="TextBox 150"/>
          <p:cNvSpPr txBox="1"/>
          <p:nvPr/>
        </p:nvSpPr>
        <p:spPr>
          <a:xfrm>
            <a:off x="6633654" y="5906986"/>
            <a:ext cx="6021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105</a:t>
            </a:r>
            <a:endParaRPr lang="zh-CN" altLang="en-US" sz="1500" dirty="0"/>
          </a:p>
        </p:txBody>
      </p:sp>
    </p:spTree>
    <p:extLst>
      <p:ext uri="{BB962C8B-B14F-4D97-AF65-F5344CB8AC3E}">
        <p14:creationId xmlns:p14="http://schemas.microsoft.com/office/powerpoint/2010/main" xmlns="" val="425057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2492896"/>
            <a:ext cx="7408333" cy="3450696"/>
          </a:xfrm>
        </p:spPr>
        <p:txBody>
          <a:bodyPr/>
          <a:lstStyle/>
          <a:p>
            <a:pPr algn="just"/>
            <a:r>
              <a:rPr lang="en-US" altLang="zh-CN" dirty="0" smtClean="0"/>
              <a:t>Apply Johnson’s algorithm on F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/r-a(M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)/</a:t>
            </a:r>
            <a:r>
              <a:rPr lang="en-US" altLang="zh-CN" dirty="0" err="1" smtClean="0"/>
              <a:t>C</a:t>
            </a:r>
            <a:r>
              <a:rPr lang="en-US" altLang="zh-CN" baseline="-25000" dirty="0" err="1" smtClean="0"/>
              <a:t>max</a:t>
            </a:r>
            <a:r>
              <a:rPr lang="en-US" altLang="zh-CN" baseline="-25000" dirty="0" smtClean="0"/>
              <a:t> </a:t>
            </a:r>
            <a:r>
              <a:rPr lang="en-US" altLang="zh-CN" dirty="0" smtClean="0"/>
              <a:t> problem</a:t>
            </a:r>
            <a:endParaRPr lang="en-US" altLang="zh-CN" baseline="-25000" dirty="0" smtClean="0"/>
          </a:p>
          <a:p>
            <a:pPr algn="just"/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(C</a:t>
            </a:r>
            <a:r>
              <a:rPr lang="en-US" altLang="zh-CN" baseline="-25000" dirty="0" smtClean="0">
                <a:solidFill>
                  <a:schemeClr val="accent3">
                    <a:lumMod val="50000"/>
                  </a:schemeClr>
                </a:solidFill>
              </a:rPr>
              <a:t>H3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 – C*)/C* ≤ 1/2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en-US" altLang="zh-CN" dirty="0" smtClean="0"/>
              <a:t>Consider an instance with n jobs, p</a:t>
            </a:r>
            <a:r>
              <a:rPr lang="en-US" altLang="zh-CN" baseline="-25000" dirty="0" smtClean="0"/>
              <a:t>11</a:t>
            </a:r>
            <a:r>
              <a:rPr lang="en-US" altLang="zh-CN" dirty="0" smtClean="0"/>
              <a:t> = p</a:t>
            </a:r>
            <a:r>
              <a:rPr lang="en-US" altLang="zh-CN" baseline="-25000" dirty="0" smtClean="0"/>
              <a:t>21</a:t>
            </a:r>
            <a:r>
              <a:rPr lang="en-US" altLang="zh-CN" dirty="0" smtClean="0"/>
              <a:t> = p</a:t>
            </a:r>
            <a:r>
              <a:rPr lang="en-US" altLang="zh-CN" baseline="-25000" dirty="0" smtClean="0"/>
              <a:t>n-1,1</a:t>
            </a:r>
            <a:r>
              <a:rPr lang="en-US" altLang="zh-CN" dirty="0" smtClean="0"/>
              <a:t> = 1</a:t>
            </a:r>
            <a:r>
              <a:rPr lang="en-US" altLang="zh-CN" dirty="0" smtClean="0"/>
              <a:t>, 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12</a:t>
            </a:r>
            <a:r>
              <a:rPr lang="en-US" altLang="zh-CN" dirty="0" smtClean="0"/>
              <a:t> </a:t>
            </a:r>
            <a:r>
              <a:rPr lang="en-US" altLang="zh-CN" dirty="0" smtClean="0"/>
              <a:t>= 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22</a:t>
            </a:r>
            <a:r>
              <a:rPr lang="en-US" altLang="zh-CN" dirty="0" smtClean="0"/>
              <a:t> </a:t>
            </a:r>
            <a:r>
              <a:rPr lang="en-US" altLang="zh-CN" dirty="0" smtClean="0"/>
              <a:t>= 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n-1,2</a:t>
            </a:r>
            <a:r>
              <a:rPr lang="en-US" altLang="zh-CN" dirty="0" smtClean="0"/>
              <a:t> </a:t>
            </a:r>
            <a:r>
              <a:rPr lang="en-US" altLang="zh-CN" dirty="0" smtClean="0"/>
              <a:t>= </a:t>
            </a:r>
            <a:r>
              <a:rPr lang="en-US" altLang="zh-CN" dirty="0" smtClean="0"/>
              <a:t>1, and p</a:t>
            </a:r>
            <a:r>
              <a:rPr lang="en-US" altLang="zh-CN" baseline="-25000" dirty="0" smtClean="0"/>
              <a:t>n,1</a:t>
            </a:r>
            <a:r>
              <a:rPr lang="en-US" altLang="zh-CN" dirty="0" smtClean="0"/>
              <a:t> </a:t>
            </a:r>
            <a:r>
              <a:rPr lang="en-US" altLang="zh-CN" dirty="0" smtClean="0"/>
              <a:t>= </a:t>
            </a:r>
            <a:r>
              <a:rPr lang="en-US" altLang="zh-CN" dirty="0" smtClean="0"/>
              <a:t>n, p</a:t>
            </a:r>
            <a:r>
              <a:rPr lang="en-US" altLang="zh-CN" baseline="-25000" dirty="0" smtClean="0"/>
              <a:t>k+1,2</a:t>
            </a:r>
            <a:r>
              <a:rPr lang="en-US" altLang="zh-CN" dirty="0" smtClean="0"/>
              <a:t> </a:t>
            </a:r>
            <a:r>
              <a:rPr lang="en-US" altLang="zh-CN" dirty="0" smtClean="0"/>
              <a:t>= </a:t>
            </a:r>
            <a:r>
              <a:rPr lang="en-US" altLang="zh-CN" dirty="0" smtClean="0"/>
              <a:t>1. Also s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 = n, t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 = 2n.</a:t>
            </a:r>
            <a:endParaRPr lang="en-US" altLang="zh-CN" baseline="-25000" dirty="0" smtClean="0"/>
          </a:p>
          <a:p>
            <a:pPr algn="just"/>
            <a:r>
              <a:rPr lang="en-US" altLang="zh-CN" dirty="0" smtClean="0"/>
              <a:t>Apply H3 to this instance we may get a sequence 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n</a:t>
            </a:r>
            <a:r>
              <a:rPr lang="en-US" altLang="zh-CN" dirty="0" smtClean="0"/>
              <a:t>, J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, J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,…,J</a:t>
            </a:r>
            <a:r>
              <a:rPr lang="en-US" altLang="zh-CN" baseline="-25000" dirty="0" smtClean="0"/>
              <a:t>n-1</a:t>
            </a:r>
            <a:r>
              <a:rPr lang="en-US" altLang="zh-CN" dirty="0" smtClean="0"/>
              <a:t> with C</a:t>
            </a:r>
            <a:r>
              <a:rPr lang="en-US" altLang="zh-CN" baseline="-25000" dirty="0" smtClean="0"/>
              <a:t>H3</a:t>
            </a:r>
            <a:r>
              <a:rPr lang="en-US" altLang="zh-CN" dirty="0" smtClean="0"/>
              <a:t> = 3n, while the optimal solution </a:t>
            </a:r>
            <a:r>
              <a:rPr lang="en-US" altLang="zh-CN" dirty="0" smtClean="0"/>
              <a:t>is </a:t>
            </a:r>
            <a:r>
              <a:rPr lang="en-US" altLang="zh-CN" dirty="0" smtClean="0"/>
              <a:t>J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, J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, …,</a:t>
            </a:r>
            <a:r>
              <a:rPr lang="en-US" altLang="zh-CN" dirty="0" smtClean="0"/>
              <a:t>J</a:t>
            </a:r>
            <a:r>
              <a:rPr lang="en-US" altLang="zh-CN" baseline="-25000" dirty="0" smtClean="0"/>
              <a:t>n-1</a:t>
            </a:r>
            <a:r>
              <a:rPr lang="en-US" altLang="zh-CN" dirty="0" smtClean="0"/>
              <a:t> ,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n</a:t>
            </a:r>
            <a:r>
              <a:rPr lang="en-US" altLang="zh-CN" dirty="0" smtClean="0"/>
              <a:t>, with C* </a:t>
            </a:r>
            <a:r>
              <a:rPr lang="en-US" altLang="zh-CN" dirty="0" smtClean="0"/>
              <a:t>= </a:t>
            </a:r>
            <a:r>
              <a:rPr lang="en-US" altLang="zh-CN" dirty="0" smtClean="0"/>
              <a:t>2n+1. </a:t>
            </a:r>
          </a:p>
          <a:p>
            <a:pPr algn="just"/>
            <a:r>
              <a:rPr lang="en-US" altLang="zh-CN" dirty="0" smtClean="0"/>
              <a:t>(C</a:t>
            </a:r>
            <a:r>
              <a:rPr lang="en-US" altLang="zh-CN" baseline="-25000" dirty="0" smtClean="0"/>
              <a:t>H3</a:t>
            </a:r>
            <a:r>
              <a:rPr lang="en-US" altLang="zh-CN" dirty="0" smtClean="0"/>
              <a:t> – C*)/C* approaches ½ as n -&gt; ∞</a:t>
            </a:r>
            <a:endParaRPr lang="en-US" altLang="zh-CN" dirty="0" smtClean="0"/>
          </a:p>
          <a:p>
            <a:pPr algn="just"/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A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C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 o</a:t>
            </a:r>
            <a:r>
              <a:rPr lang="en-US" altLang="zh-CN" dirty="0" smtClean="0">
                <a:solidFill>
                  <a:schemeClr val="bg1"/>
                </a:solidFill>
              </a:rPr>
              <a:t>n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M</a:t>
            </a:r>
            <a:r>
              <a:rPr lang="en-US" altLang="zh-CN" dirty="0" smtClean="0">
                <a:solidFill>
                  <a:schemeClr val="bg1"/>
                </a:solidFill>
              </a:rPr>
              <a:t>2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– J</a:t>
            </a:r>
            <a:r>
              <a:rPr lang="en-US" altLang="zh-CN" dirty="0" smtClean="0"/>
              <a:t>ohnson’s 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R</a:t>
            </a:r>
            <a:r>
              <a:rPr lang="en-US" altLang="zh-CN" dirty="0" smtClean="0"/>
              <a:t>ule (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altLang="zh-CN" dirty="0" smtClean="0"/>
              <a:t>3)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1592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27584" y="1700808"/>
            <a:ext cx="7408333" cy="5157192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FF7C80"/>
                </a:solidFill>
              </a:rPr>
              <a:t>1. </a:t>
            </a:r>
            <a:r>
              <a:rPr lang="en-US" altLang="zh-CN" dirty="0" smtClean="0"/>
              <a:t>Use 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Johnson’s Rule </a:t>
            </a:r>
            <a:r>
              <a:rPr lang="en-US" altLang="zh-CN" dirty="0" smtClean="0"/>
              <a:t>to schedule the jobs and compute the corresponding </a:t>
            </a:r>
            <a:r>
              <a:rPr lang="en-US" altLang="zh-CN" dirty="0" err="1" smtClean="0"/>
              <a:t>makespan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MK1</a:t>
            </a:r>
          </a:p>
          <a:p>
            <a:r>
              <a:rPr lang="en-US" altLang="zh-CN" dirty="0" smtClean="0">
                <a:solidFill>
                  <a:srgbClr val="FF7C80"/>
                </a:solidFill>
              </a:rPr>
              <a:t>2. </a:t>
            </a:r>
            <a:r>
              <a:rPr lang="en-US" altLang="zh-CN" dirty="0" smtClean="0"/>
              <a:t>Schedule jobs in 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non-increasing order of p</a:t>
            </a:r>
            <a:r>
              <a:rPr lang="en-US" altLang="zh-CN" baseline="-25000" dirty="0" smtClean="0">
                <a:solidFill>
                  <a:schemeClr val="accent5">
                    <a:lumMod val="75000"/>
                  </a:schemeClr>
                </a:solidFill>
              </a:rPr>
              <a:t>i2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/p</a:t>
            </a:r>
            <a:r>
              <a:rPr lang="en-US" altLang="zh-CN" baseline="-25000" dirty="0" smtClean="0">
                <a:solidFill>
                  <a:schemeClr val="accent5">
                    <a:lumMod val="75000"/>
                  </a:schemeClr>
                </a:solidFill>
              </a:rPr>
              <a:t>i1</a:t>
            </a:r>
            <a:r>
              <a:rPr lang="en-US" altLang="zh-CN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zh-CN" dirty="0" smtClean="0"/>
              <a:t>and find the corresponding </a:t>
            </a:r>
            <a:r>
              <a:rPr lang="en-US" altLang="zh-CN" dirty="0" err="1" smtClean="0"/>
              <a:t>makespan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MK2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Let C</a:t>
            </a:r>
            <a:r>
              <a:rPr lang="en-US" altLang="zh-CN" baseline="-25000" dirty="0" smtClean="0">
                <a:solidFill>
                  <a:schemeClr val="accent3">
                    <a:lumMod val="50000"/>
                  </a:schemeClr>
                </a:solidFill>
              </a:rPr>
              <a:t>H4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= min {MK1,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MK2}, then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(C</a:t>
            </a:r>
            <a:r>
              <a:rPr lang="en-US" altLang="zh-CN" baseline="-25000" dirty="0" smtClean="0">
                <a:solidFill>
                  <a:schemeClr val="accent3">
                    <a:lumMod val="50000"/>
                  </a:schemeClr>
                </a:solidFill>
              </a:rPr>
              <a:t>H2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– C*)/C* ≤ 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</a:rPr>
              <a:t>1/3</a:t>
            </a:r>
          </a:p>
          <a:p>
            <a:r>
              <a:rPr lang="en-US" altLang="zh-CN" dirty="0" smtClean="0"/>
              <a:t>Consider an instance with n jobs, p</a:t>
            </a:r>
            <a:r>
              <a:rPr lang="en-US" altLang="zh-CN" baseline="-25000" dirty="0" smtClean="0"/>
              <a:t>11</a:t>
            </a:r>
            <a:r>
              <a:rPr lang="en-US" altLang="zh-CN" dirty="0" smtClean="0"/>
              <a:t> = p</a:t>
            </a:r>
            <a:r>
              <a:rPr lang="en-US" altLang="zh-CN" baseline="-25000" dirty="0" smtClean="0"/>
              <a:t>21</a:t>
            </a:r>
            <a:r>
              <a:rPr lang="en-US" altLang="zh-CN" dirty="0" smtClean="0"/>
              <a:t> = p</a:t>
            </a:r>
            <a:r>
              <a:rPr lang="en-US" altLang="zh-CN" baseline="-25000" dirty="0" smtClean="0"/>
              <a:t>n-1,1</a:t>
            </a:r>
            <a:r>
              <a:rPr lang="en-US" altLang="zh-CN" dirty="0" smtClean="0"/>
              <a:t> = 1, p</a:t>
            </a:r>
            <a:r>
              <a:rPr lang="en-US" altLang="zh-CN" baseline="-25000" dirty="0" smtClean="0"/>
              <a:t>12</a:t>
            </a:r>
            <a:r>
              <a:rPr lang="en-US" altLang="zh-CN" dirty="0" smtClean="0"/>
              <a:t> = p</a:t>
            </a:r>
            <a:r>
              <a:rPr lang="en-US" altLang="zh-CN" baseline="-25000" dirty="0" smtClean="0"/>
              <a:t>22</a:t>
            </a:r>
            <a:r>
              <a:rPr lang="en-US" altLang="zh-CN" dirty="0" smtClean="0"/>
              <a:t> = p</a:t>
            </a:r>
            <a:r>
              <a:rPr lang="en-US" altLang="zh-CN" baseline="-25000" dirty="0" smtClean="0"/>
              <a:t>n-1,2</a:t>
            </a:r>
            <a:r>
              <a:rPr lang="en-US" altLang="zh-CN" dirty="0" smtClean="0"/>
              <a:t> = 1, and p</a:t>
            </a:r>
            <a:r>
              <a:rPr lang="en-US" altLang="zh-CN" baseline="-25000" dirty="0" smtClean="0"/>
              <a:t>n,1</a:t>
            </a:r>
            <a:r>
              <a:rPr lang="en-US" altLang="zh-CN" dirty="0" smtClean="0"/>
              <a:t> = n, </a:t>
            </a:r>
            <a:r>
              <a:rPr lang="en-US" altLang="zh-CN" dirty="0" smtClean="0"/>
              <a:t>p</a:t>
            </a:r>
            <a:r>
              <a:rPr lang="en-US" altLang="zh-CN" baseline="-25000" dirty="0" smtClean="0"/>
              <a:t>n,2</a:t>
            </a:r>
            <a:r>
              <a:rPr lang="en-US" altLang="zh-CN" dirty="0" smtClean="0"/>
              <a:t> </a:t>
            </a:r>
            <a:r>
              <a:rPr lang="en-US" altLang="zh-CN" dirty="0" smtClean="0"/>
              <a:t>= </a:t>
            </a:r>
            <a:r>
              <a:rPr lang="en-US" altLang="zh-CN" dirty="0" smtClean="0"/>
              <a:t>n. </a:t>
            </a:r>
            <a:r>
              <a:rPr lang="en-US" altLang="zh-CN" dirty="0" smtClean="0"/>
              <a:t>Also s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 = n, t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 = 2n.</a:t>
            </a:r>
            <a:endParaRPr lang="en-US" altLang="zh-CN" baseline="-25000" dirty="0" smtClean="0"/>
          </a:p>
          <a:p>
            <a:pPr algn="just"/>
            <a:r>
              <a:rPr lang="en-US" altLang="zh-CN" dirty="0" smtClean="0"/>
              <a:t>Apply </a:t>
            </a:r>
            <a:r>
              <a:rPr lang="en-US" altLang="zh-CN" dirty="0" smtClean="0"/>
              <a:t>H4 </a:t>
            </a:r>
            <a:r>
              <a:rPr lang="en-US" altLang="zh-CN" dirty="0" smtClean="0"/>
              <a:t>to this instance we may get a sequence 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n</a:t>
            </a:r>
            <a:r>
              <a:rPr lang="en-US" altLang="zh-CN" dirty="0" smtClean="0"/>
              <a:t>, J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, J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,…,J</a:t>
            </a:r>
            <a:r>
              <a:rPr lang="en-US" altLang="zh-CN" baseline="-25000" dirty="0" smtClean="0"/>
              <a:t>n-1</a:t>
            </a:r>
            <a:r>
              <a:rPr lang="en-US" altLang="zh-CN" dirty="0" smtClean="0"/>
              <a:t> with </a:t>
            </a:r>
            <a:r>
              <a:rPr lang="en-US" altLang="zh-CN" dirty="0" smtClean="0"/>
              <a:t>C</a:t>
            </a:r>
            <a:r>
              <a:rPr lang="en-US" altLang="zh-CN" baseline="-25000" dirty="0" smtClean="0"/>
              <a:t>H4</a:t>
            </a:r>
            <a:r>
              <a:rPr lang="en-US" altLang="zh-CN" dirty="0" smtClean="0"/>
              <a:t> </a:t>
            </a:r>
            <a:r>
              <a:rPr lang="en-US" altLang="zh-CN" dirty="0" smtClean="0"/>
              <a:t>= </a:t>
            </a:r>
            <a:r>
              <a:rPr lang="en-US" altLang="zh-CN" dirty="0" smtClean="0"/>
              <a:t>4n-1, </a:t>
            </a:r>
            <a:r>
              <a:rPr lang="en-US" altLang="zh-CN" dirty="0" smtClean="0"/>
              <a:t>while the optimal solution is J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, J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, …,J</a:t>
            </a:r>
            <a:r>
              <a:rPr lang="en-US" altLang="zh-CN" baseline="-25000" dirty="0" smtClean="0"/>
              <a:t>n-1</a:t>
            </a:r>
            <a:r>
              <a:rPr lang="en-US" altLang="zh-CN" dirty="0" smtClean="0"/>
              <a:t> ,</a:t>
            </a:r>
            <a:r>
              <a:rPr lang="en-US" altLang="zh-CN" dirty="0" err="1" smtClean="0"/>
              <a:t>J</a:t>
            </a:r>
            <a:r>
              <a:rPr lang="en-US" altLang="zh-CN" baseline="-25000" dirty="0" err="1" smtClean="0"/>
              <a:t>n</a:t>
            </a:r>
            <a:r>
              <a:rPr lang="en-US" altLang="zh-CN" dirty="0" smtClean="0"/>
              <a:t>, with </a:t>
            </a:r>
            <a:r>
              <a:rPr lang="en-US" altLang="zh-CN" dirty="0" smtClean="0"/>
              <a:t>C* </a:t>
            </a:r>
            <a:r>
              <a:rPr lang="en-US" altLang="zh-CN" dirty="0" smtClean="0"/>
              <a:t>= </a:t>
            </a:r>
            <a:r>
              <a:rPr lang="en-US" altLang="zh-CN" dirty="0" smtClean="0"/>
              <a:t>3n. </a:t>
            </a:r>
            <a:endParaRPr lang="en-US" altLang="zh-CN" dirty="0" smtClean="0"/>
          </a:p>
          <a:p>
            <a:pPr algn="just"/>
            <a:r>
              <a:rPr lang="en-US" altLang="zh-CN" dirty="0" smtClean="0"/>
              <a:t>(C</a:t>
            </a:r>
            <a:r>
              <a:rPr lang="en-US" altLang="zh-CN" baseline="-25000" dirty="0" smtClean="0"/>
              <a:t>H3</a:t>
            </a:r>
            <a:r>
              <a:rPr lang="en-US" altLang="zh-CN" dirty="0" smtClean="0"/>
              <a:t> – C*)/C* approaches ½ as n -&gt; ∞</a:t>
            </a:r>
          </a:p>
          <a:p>
            <a:endParaRPr lang="en-US" altLang="zh-CN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282000" y="338328"/>
            <a:ext cx="8568952" cy="125272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rgbClr val="8E0861"/>
                </a:solidFill>
              </a:rPr>
              <a:t>A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 smtClean="0">
                <a:solidFill>
                  <a:srgbClr val="8E0861"/>
                </a:solidFill>
              </a:rPr>
              <a:t>C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 smtClean="0">
                <a:solidFill>
                  <a:srgbClr val="8E0861"/>
                </a:solidFill>
              </a:rPr>
              <a:t> o</a:t>
            </a:r>
            <a:r>
              <a:rPr lang="en-US" altLang="zh-CN" dirty="0" smtClean="0">
                <a:solidFill>
                  <a:schemeClr val="bg1"/>
                </a:solidFill>
              </a:rPr>
              <a:t>n</a:t>
            </a:r>
            <a:r>
              <a:rPr lang="en-US" altLang="zh-CN" dirty="0" smtClean="0">
                <a:solidFill>
                  <a:srgbClr val="8E0861"/>
                </a:solidFill>
              </a:rPr>
              <a:t> </a:t>
            </a:r>
            <a:r>
              <a:rPr lang="en-US" altLang="zh-CN" dirty="0" smtClean="0">
                <a:solidFill>
                  <a:srgbClr val="8E0861"/>
                </a:solidFill>
              </a:rPr>
              <a:t>M</a:t>
            </a:r>
            <a:r>
              <a:rPr lang="en-US" altLang="zh-CN" dirty="0" smtClean="0">
                <a:solidFill>
                  <a:schemeClr val="bg1"/>
                </a:solidFill>
              </a:rPr>
              <a:t>2</a:t>
            </a:r>
            <a:r>
              <a:rPr lang="en-US" altLang="zh-CN" dirty="0" smtClean="0">
                <a:solidFill>
                  <a:srgbClr val="8E0861"/>
                </a:solidFill>
              </a:rPr>
              <a:t> –I</a:t>
            </a:r>
            <a:r>
              <a:rPr lang="en-US" altLang="zh-CN" dirty="0" smtClean="0"/>
              <a:t>mproved </a:t>
            </a:r>
            <a:r>
              <a:rPr lang="en-US" altLang="zh-CN" dirty="0" smtClean="0">
                <a:solidFill>
                  <a:srgbClr val="8E0861"/>
                </a:solidFill>
              </a:rPr>
              <a:t>H</a:t>
            </a:r>
            <a:r>
              <a:rPr lang="en-US" altLang="zh-CN" dirty="0" smtClean="0"/>
              <a:t>euristic (</a:t>
            </a:r>
            <a:r>
              <a:rPr lang="en-US" altLang="zh-CN" dirty="0" smtClean="0">
                <a:solidFill>
                  <a:srgbClr val="8E0861"/>
                </a:solidFill>
              </a:rPr>
              <a:t>H</a:t>
            </a:r>
            <a:r>
              <a:rPr lang="en-US" altLang="zh-CN" dirty="0" smtClean="0"/>
              <a:t>4)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57081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764067" y="3429000"/>
            <a:ext cx="7552349" cy="3429000"/>
          </a:xfrm>
        </p:spPr>
        <p:txBody>
          <a:bodyPr>
            <a:normAutofit/>
          </a:bodyPr>
          <a:lstStyle/>
          <a:p>
            <a:r>
              <a:rPr lang="en-US" altLang="zh-CN" sz="2000" dirty="0" smtClean="0"/>
              <a:t>In H2, we are unable to show the 1/2 bound is tight, but the following instance shows the bound cannot be better than </a:t>
            </a:r>
            <a:r>
              <a:rPr lang="en-US" altLang="zh-CN" sz="2000" dirty="0" smtClean="0">
                <a:solidFill>
                  <a:srgbClr val="FF0000"/>
                </a:solidFill>
              </a:rPr>
              <a:t>1/3</a:t>
            </a:r>
          </a:p>
          <a:p>
            <a:r>
              <a:rPr lang="en-US" altLang="zh-CN" sz="2000" dirty="0" smtClean="0"/>
              <a:t>Consider an instance with n jobs, p</a:t>
            </a:r>
            <a:r>
              <a:rPr lang="en-US" altLang="zh-CN" sz="2000" baseline="-25000" dirty="0" smtClean="0"/>
              <a:t>11</a:t>
            </a:r>
            <a:r>
              <a:rPr lang="en-US" altLang="zh-CN" sz="2000" dirty="0" smtClean="0"/>
              <a:t> = </a:t>
            </a:r>
            <a:r>
              <a:rPr lang="en-US" altLang="zh-CN" sz="2000" dirty="0" smtClean="0"/>
              <a:t>p</a:t>
            </a:r>
            <a:r>
              <a:rPr lang="en-US" altLang="zh-CN" sz="2000" baseline="-25000" dirty="0" smtClean="0"/>
              <a:t>12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= </a:t>
            </a:r>
            <a:r>
              <a:rPr lang="en-US" altLang="zh-CN" sz="2000" dirty="0" smtClean="0"/>
              <a:t>1</a:t>
            </a:r>
            <a:r>
              <a:rPr lang="en-US" altLang="zh-CN" sz="2000" dirty="0" smtClean="0"/>
              <a:t>, </a:t>
            </a:r>
            <a:r>
              <a:rPr lang="en-US" altLang="zh-CN" sz="2000" dirty="0" smtClean="0"/>
              <a:t>p</a:t>
            </a:r>
            <a:r>
              <a:rPr lang="en-US" altLang="zh-CN" sz="2000" baseline="-25000" dirty="0" smtClean="0"/>
              <a:t>21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= p</a:t>
            </a:r>
            <a:r>
              <a:rPr lang="en-US" altLang="zh-CN" sz="2000" baseline="-25000" dirty="0" smtClean="0"/>
              <a:t>22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= p</a:t>
            </a:r>
            <a:r>
              <a:rPr lang="en-US" altLang="zh-CN" sz="2000" baseline="-25000" dirty="0" smtClean="0"/>
              <a:t>31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= </a:t>
            </a:r>
            <a:r>
              <a:rPr lang="en-US" altLang="zh-CN" sz="2000" dirty="0" smtClean="0"/>
              <a:t>p</a:t>
            </a:r>
            <a:r>
              <a:rPr lang="en-US" altLang="zh-CN" sz="2000" baseline="-25000" dirty="0" smtClean="0"/>
              <a:t>32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= k, </a:t>
            </a:r>
            <a:r>
              <a:rPr lang="en-US" altLang="zh-CN" sz="2000" dirty="0" smtClean="0"/>
              <a:t>and s</a:t>
            </a:r>
            <a:r>
              <a:rPr lang="en-US" altLang="zh-CN" sz="2000" baseline="-25000" dirty="0" smtClean="0"/>
              <a:t>1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= </a:t>
            </a:r>
            <a:r>
              <a:rPr lang="en-US" altLang="zh-CN" sz="2000" dirty="0" smtClean="0"/>
              <a:t>2k, t</a:t>
            </a:r>
            <a:r>
              <a:rPr lang="en-US" altLang="zh-CN" sz="2000" baseline="-25000" dirty="0" smtClean="0"/>
              <a:t>1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= </a:t>
            </a:r>
            <a:r>
              <a:rPr lang="en-US" altLang="zh-CN" sz="2000" dirty="0" smtClean="0"/>
              <a:t>3k.</a:t>
            </a:r>
            <a:endParaRPr lang="en-US" altLang="zh-CN" sz="2000" baseline="-25000" dirty="0" smtClean="0"/>
          </a:p>
          <a:p>
            <a:pPr algn="just"/>
            <a:r>
              <a:rPr lang="en-US" altLang="zh-CN" sz="2000" dirty="0" smtClean="0"/>
              <a:t>Steps 1 and 2 yields J</a:t>
            </a:r>
            <a:r>
              <a:rPr lang="en-US" altLang="zh-CN" sz="2000" baseline="-25000" dirty="0" smtClean="0"/>
              <a:t>1</a:t>
            </a:r>
            <a:r>
              <a:rPr lang="en-US" altLang="zh-CN" sz="2000" dirty="0" smtClean="0"/>
              <a:t>-J</a:t>
            </a:r>
            <a:r>
              <a:rPr lang="en-US" altLang="zh-CN" sz="2000" baseline="-25000" dirty="0" smtClean="0"/>
              <a:t>2</a:t>
            </a:r>
            <a:r>
              <a:rPr lang="en-US" altLang="zh-CN" sz="2000" dirty="0" smtClean="0"/>
              <a:t>-</a:t>
            </a:r>
            <a:r>
              <a:rPr lang="en-US" altLang="zh-CN" sz="2000" dirty="0" smtClean="0"/>
              <a:t>J</a:t>
            </a:r>
            <a:r>
              <a:rPr lang="en-US" altLang="zh-CN" sz="2000" baseline="-25000" dirty="0" smtClean="0"/>
              <a:t>3</a:t>
            </a:r>
            <a:r>
              <a:rPr lang="en-US" altLang="zh-CN" sz="2000" dirty="0" smtClean="0"/>
              <a:t>, with C </a:t>
            </a:r>
            <a:r>
              <a:rPr lang="en-US" altLang="zh-CN" sz="2000" dirty="0" smtClean="0"/>
              <a:t>= </a:t>
            </a:r>
            <a:r>
              <a:rPr lang="en-US" altLang="zh-CN" sz="2000" dirty="0" smtClean="0"/>
              <a:t>3k+1+k = 4K +1. Then let J</a:t>
            </a:r>
            <a:r>
              <a:rPr lang="en-US" altLang="zh-CN" sz="2000" baseline="-25000" dirty="0" smtClean="0"/>
              <a:t>3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be </a:t>
            </a:r>
            <a:r>
              <a:rPr lang="en-US" altLang="zh-CN" sz="2000" dirty="0" err="1" smtClean="0"/>
              <a:t>J</a:t>
            </a:r>
            <a:r>
              <a:rPr lang="en-US" altLang="zh-CN" sz="2000" baseline="-25000" dirty="0" err="1" smtClean="0"/>
              <a:t>k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and apply step 3 . The result: J</a:t>
            </a:r>
            <a:r>
              <a:rPr lang="en-US" altLang="zh-CN" sz="2000" baseline="-25000" dirty="0" smtClean="0"/>
              <a:t>3</a:t>
            </a:r>
            <a:r>
              <a:rPr lang="en-US" altLang="zh-CN" sz="2000" dirty="0" smtClean="0"/>
              <a:t>-J</a:t>
            </a:r>
            <a:r>
              <a:rPr lang="en-US" altLang="zh-CN" sz="2000" baseline="-25000" dirty="0" smtClean="0"/>
              <a:t>1</a:t>
            </a:r>
            <a:r>
              <a:rPr lang="en-US" altLang="zh-CN" sz="2000" dirty="0" smtClean="0"/>
              <a:t>-J</a:t>
            </a:r>
            <a:r>
              <a:rPr lang="en-US" altLang="zh-CN" sz="2000" baseline="-25000" dirty="0" smtClean="0"/>
              <a:t>2</a:t>
            </a:r>
            <a:r>
              <a:rPr lang="en-US" altLang="zh-CN" sz="2000" dirty="0" smtClean="0"/>
              <a:t>, </a:t>
            </a:r>
            <a:r>
              <a:rPr lang="en-US" altLang="zh-CN" sz="2000" dirty="0" smtClean="0"/>
              <a:t>with </a:t>
            </a:r>
            <a:r>
              <a:rPr lang="en-US" altLang="zh-CN" sz="2000" dirty="0" smtClean="0"/>
              <a:t>C </a:t>
            </a:r>
            <a:r>
              <a:rPr lang="en-US" altLang="zh-CN" sz="2000" dirty="0" smtClean="0"/>
              <a:t>= </a:t>
            </a:r>
            <a:r>
              <a:rPr lang="en-US" altLang="zh-CN" sz="2000" dirty="0" smtClean="0"/>
              <a:t>3k+1+k = 4k+1. </a:t>
            </a:r>
            <a:endParaRPr lang="en-US" altLang="zh-CN" sz="2000" dirty="0" smtClean="0"/>
          </a:p>
          <a:p>
            <a:pPr algn="just"/>
            <a:r>
              <a:rPr lang="en-US" altLang="zh-CN" sz="2000" dirty="0" smtClean="0"/>
              <a:t>T</a:t>
            </a:r>
            <a:r>
              <a:rPr lang="en-US" altLang="zh-CN" sz="2000" dirty="0" smtClean="0"/>
              <a:t>he </a:t>
            </a:r>
            <a:r>
              <a:rPr lang="en-US" altLang="zh-CN" sz="2000" dirty="0" smtClean="0"/>
              <a:t>optimal solution is </a:t>
            </a:r>
            <a:r>
              <a:rPr lang="en-US" altLang="zh-CN" sz="2000" dirty="0" smtClean="0"/>
              <a:t>J</a:t>
            </a:r>
            <a:r>
              <a:rPr lang="en-US" altLang="zh-CN" sz="2000" baseline="-25000" dirty="0" smtClean="0"/>
              <a:t>2</a:t>
            </a:r>
            <a:r>
              <a:rPr lang="en-US" altLang="zh-CN" sz="2000" dirty="0" smtClean="0"/>
              <a:t>-J</a:t>
            </a:r>
            <a:r>
              <a:rPr lang="en-US" altLang="zh-CN" sz="2000" baseline="-25000" dirty="0" smtClean="0"/>
              <a:t>3</a:t>
            </a:r>
            <a:r>
              <a:rPr lang="en-US" altLang="zh-CN" sz="2000" dirty="0" smtClean="0"/>
              <a:t>-J</a:t>
            </a:r>
            <a:r>
              <a:rPr lang="en-US" altLang="zh-CN" sz="2000" baseline="-25000" dirty="0" smtClean="0"/>
              <a:t>1</a:t>
            </a:r>
            <a:r>
              <a:rPr lang="en-US" altLang="zh-CN" sz="2000" dirty="0" smtClean="0"/>
              <a:t>, </a:t>
            </a:r>
            <a:r>
              <a:rPr lang="en-US" altLang="zh-CN" sz="2000" dirty="0" smtClean="0"/>
              <a:t>with C* = </a:t>
            </a:r>
            <a:r>
              <a:rPr lang="en-US" altLang="zh-CN" sz="2000" dirty="0" smtClean="0"/>
              <a:t>3k+1+1. </a:t>
            </a:r>
          </a:p>
          <a:p>
            <a:pPr algn="just"/>
            <a:r>
              <a:rPr lang="en-US" altLang="zh-CN" sz="2000" dirty="0" smtClean="0"/>
              <a:t>(</a:t>
            </a:r>
            <a:r>
              <a:rPr lang="en-US" altLang="zh-CN" sz="2000" dirty="0" smtClean="0"/>
              <a:t>C</a:t>
            </a:r>
            <a:r>
              <a:rPr lang="en-US" altLang="zh-CN" sz="2000" baseline="-25000" dirty="0" smtClean="0"/>
              <a:t>H2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– C*)/C* </a:t>
            </a:r>
            <a:r>
              <a:rPr lang="en-US" altLang="zh-CN" sz="2000" dirty="0" smtClean="0"/>
              <a:t>approaches 1/3 </a:t>
            </a:r>
            <a:r>
              <a:rPr lang="en-US" altLang="zh-CN" sz="2000" dirty="0" smtClean="0"/>
              <a:t>as n -&gt; </a:t>
            </a:r>
            <a:r>
              <a:rPr lang="en-US" altLang="zh-CN" sz="2000" dirty="0" smtClean="0"/>
              <a:t>∞</a:t>
            </a:r>
            <a:endParaRPr lang="en-US" altLang="zh-CN" sz="2000" dirty="0" smtClean="0"/>
          </a:p>
          <a:p>
            <a:pPr>
              <a:buNone/>
            </a:pPr>
            <a:endParaRPr lang="en-US" altLang="zh-CN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zh-CN" alt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282000" y="338328"/>
            <a:ext cx="8568952" cy="1252728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8E0861"/>
                </a:solidFill>
              </a:rPr>
              <a:t>Summary of H1 – H4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24000" y="1397000"/>
          <a:ext cx="6096001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792"/>
                <a:gridCol w="648072"/>
                <a:gridCol w="2592288"/>
                <a:gridCol w="167984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Heuristic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r-a()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err="1" smtClean="0"/>
                        <a:t>Makespan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Error Bound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H1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M1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MK1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1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H2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M1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2000" dirty="0" smtClean="0"/>
                        <a:t>min {MK1, MK2, MK3}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1/2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H3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M2</a:t>
                      </a:r>
                      <a:endParaRPr lang="zh-CN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MK1</a:t>
                      </a:r>
                      <a:endParaRPr lang="zh-CN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1/2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H4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M2</a:t>
                      </a:r>
                      <a:endParaRPr lang="zh-CN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2000" dirty="0" smtClean="0"/>
                        <a:t>min {MK1, MK2}</a:t>
                      </a:r>
                      <a:endParaRPr lang="zh-CN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1/3</a:t>
                      </a:r>
                      <a:endParaRPr lang="zh-CN" altLang="en-US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内容占位符 1"/>
          <p:cNvSpPr txBox="1">
            <a:spLocks/>
          </p:cNvSpPr>
          <p:nvPr/>
        </p:nvSpPr>
        <p:spPr>
          <a:xfrm>
            <a:off x="683568" y="3356992"/>
            <a:ext cx="7704749" cy="3653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081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8E0861"/>
                </a:solidFill>
              </a:rPr>
              <a:t>HI</a:t>
            </a:r>
            <a:r>
              <a:rPr lang="en-US" altLang="zh-CN" dirty="0" smtClean="0"/>
              <a:t>—improved version of H2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zh-CN" sz="2800" b="1" dirty="0" smtClean="0">
                <a:solidFill>
                  <a:schemeClr val="tx1"/>
                </a:solidFill>
              </a:rPr>
              <a:t>Reduce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error bound to 1/3 C*</a:t>
            </a:r>
            <a:endParaRPr lang="zh-CN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4282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202</TotalTime>
  <Words>1079</Words>
  <Application>Microsoft Office PowerPoint</Application>
  <PresentationFormat>全屏显示(4:3)</PresentationFormat>
  <Paragraphs>201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波形</vt:lpstr>
      <vt:lpstr>A Study on Two-machine Flowshop Scheduling Problem with an Availability Constraint</vt:lpstr>
      <vt:lpstr>The General Problem</vt:lpstr>
      <vt:lpstr>A.C. on M1 – Johnson’s Rule (H1)</vt:lpstr>
      <vt:lpstr>A.C. on M1 – An Improved Heuristic (H2)</vt:lpstr>
      <vt:lpstr>An Example of H2</vt:lpstr>
      <vt:lpstr>A.C. on M2 – Johnson’s Rule (H3)</vt:lpstr>
      <vt:lpstr>A.C. on M2 –Improved Heuristic (H4)</vt:lpstr>
      <vt:lpstr>Summary of H1 – H4</vt:lpstr>
      <vt:lpstr>HI—improved version of H2</vt:lpstr>
      <vt:lpstr>Where It Has Been Improved</vt:lpstr>
      <vt:lpstr> New σ3</vt:lpstr>
      <vt:lpstr>New σ4</vt:lpstr>
      <vt:lpstr>New σ5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on Two-machine Flowshop Scheduling Problem with an Availability Constraint</dc:title>
  <dc:creator>Tianshu Guo</dc:creator>
  <cp:lastModifiedBy>Jun</cp:lastModifiedBy>
  <cp:revision>31</cp:revision>
  <dcterms:created xsi:type="dcterms:W3CDTF">2013-04-30T04:02:41Z</dcterms:created>
  <dcterms:modified xsi:type="dcterms:W3CDTF">2013-04-30T11:54:17Z</dcterms:modified>
</cp:coreProperties>
</file>