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67" r:id="rId5"/>
    <p:sldId id="259" r:id="rId6"/>
    <p:sldId id="261" r:id="rId7"/>
    <p:sldId id="265" r:id="rId8"/>
    <p:sldId id="266" r:id="rId9"/>
    <p:sldId id="263" r:id="rId10"/>
    <p:sldId id="268" r:id="rId11"/>
    <p:sldId id="269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8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6C5111-21EB-4846-A49B-D2456E6AC68F}" type="datetimeFigureOut">
              <a:rPr lang="en-US" smtClean="0"/>
              <a:t>5/1/13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870E2-198E-8D4D-8CFA-48DDB3CED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8410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8B1C7-84B8-3440-81C4-F152198367AE}" type="datetimeFigureOut">
              <a:rPr lang="en-US" smtClean="0"/>
              <a:t>5/1/13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DFC8A-90F2-134D-BF7B-A12E5B418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041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DFC8A-90F2-134D-BF7B-A12E5B41869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051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5757F-908E-EF47-A389-5D36D04E6C52}" type="datetime2">
              <a:rPr lang="en-US" smtClean="0"/>
              <a:t>Wednesday, May 1, 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E7B01-26F3-DB4B-8A4A-A5986B535B3E}" type="datetime2">
              <a:rPr lang="en-US" smtClean="0"/>
              <a:t>Wednesday, May 1, 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B28AA-3D73-C141-88F4-1D2BD67F1617}" type="datetime2">
              <a:rPr lang="en-US" smtClean="0"/>
              <a:t>Wednesday, May 1, 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454A2-A0D1-244B-A1BC-CF6683A61977}" type="datetime2">
              <a:rPr lang="en-US" smtClean="0"/>
              <a:t>Wednesday, May 1, 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2C12A-103D-D247-A697-3DD87A6FEC35}" type="datetime2">
              <a:rPr lang="en-US" smtClean="0"/>
              <a:t>Wednesday, May 1, 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2AB24-F158-6047-916D-49CEDDF95288}" type="datetime2">
              <a:rPr lang="en-US" smtClean="0"/>
              <a:t>Wednesday, May 1, 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15ACB-73D3-8B4A-AFAC-2BDA7AC5011E}" type="datetime2">
              <a:rPr lang="en-US" smtClean="0"/>
              <a:t>Wednesday, May 1, 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7B781-6C54-1B4F-9EDE-324A4CF0839F}" type="datetime2">
              <a:rPr lang="en-US" smtClean="0"/>
              <a:t>Wednesday, May 1, 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170B9-E0C8-2341-84A3-4801FE7F08D6}" type="datetime2">
              <a:rPr lang="en-US" smtClean="0"/>
              <a:t>Wednesday, May 1, 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E22A-0520-A046-9DE9-7F7DC42757BD}" type="datetime2">
              <a:rPr lang="en-US" smtClean="0"/>
              <a:t>Wednesday, May 1, 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10884-42DA-8240-856C-5DC398A40EC8}" type="datetime2">
              <a:rPr lang="en-US" smtClean="0"/>
              <a:t>Wednesday, May 1, 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10709A9-DBEF-D14E-8F93-7B9FD97C2055}" type="datetime2">
              <a:rPr lang="en-US" smtClean="0"/>
              <a:t>Wednesday, May 1, 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300" dirty="0" smtClean="0"/>
              <a:t>Broadcast Programming</a:t>
            </a:r>
            <a:endParaRPr lang="en-US" sz="4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Paul Parker</a:t>
            </a:r>
          </a:p>
          <a:p>
            <a:r>
              <a:rPr lang="en-US" dirty="0" smtClean="0"/>
              <a:t>Donald McKinnon</a:t>
            </a:r>
          </a:p>
          <a:p>
            <a:r>
              <a:rPr lang="en-US" dirty="0" smtClean="0"/>
              <a:t>Production Scheduling Spring ‘13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410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Algorithmic Extensions Considered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</a:t>
            </a:r>
            <a:r>
              <a:rPr lang="en-US" dirty="0" smtClean="0"/>
              <a:t>erive initial schedule as follows</a:t>
            </a:r>
          </a:p>
          <a:p>
            <a:pPr lvl="1"/>
            <a:r>
              <a:rPr lang="en-US" dirty="0"/>
              <a:t>Schedule the show and its neighbors that will garner the most viewers in the remaining time slot until there are no </a:t>
            </a:r>
            <a:r>
              <a:rPr lang="en-US" dirty="0" smtClean="0"/>
              <a:t>empty time slots remaining.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Expanded search after finding local maximum</a:t>
            </a:r>
          </a:p>
          <a:p>
            <a:pPr lvl="1"/>
            <a:r>
              <a:rPr lang="en-US" dirty="0" smtClean="0"/>
              <a:t>When a maximum objective value is achieved, swap the two jobs in the time slots having the least viewers and resolve this instance, disallowing the algorithm to re-swap these two jobs immediately.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Advertisements</a:t>
            </a:r>
          </a:p>
          <a:p>
            <a:pPr lvl="1"/>
            <a:r>
              <a:rPr lang="en-US" dirty="0" smtClean="0"/>
              <a:t>Model advertisements for shows as shorter jobs and schedule them (not necessarily adjacent to the show they promote) to maximize viewership.</a:t>
            </a:r>
          </a:p>
          <a:p>
            <a:pPr marL="27432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005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Heuristic for Initial </a:t>
            </a:r>
            <a:r>
              <a:rPr lang="en-US" dirty="0"/>
              <a:t>S</a:t>
            </a:r>
            <a:r>
              <a:rPr lang="en-US" dirty="0" smtClean="0"/>
              <a:t>chedule </a:t>
            </a:r>
            <a:r>
              <a:rPr lang="en-US" dirty="0"/>
              <a:t>C</a:t>
            </a:r>
            <a:r>
              <a:rPr lang="en-US" dirty="0" smtClean="0"/>
              <a:t>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Results</a:t>
            </a:r>
          </a:p>
          <a:p>
            <a:pPr lvl="1"/>
            <a:r>
              <a:rPr lang="en-US" dirty="0" smtClean="0"/>
              <a:t>Inconclusive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Possible Implication: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881203"/>
              </p:ext>
            </p:extLst>
          </p:nvPr>
        </p:nvGraphicFramePr>
        <p:xfrm>
          <a:off x="639743" y="3390299"/>
          <a:ext cx="7897336" cy="2734278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948668"/>
                <a:gridCol w="3948668"/>
              </a:tblGrid>
              <a:tr h="911426">
                <a:tc gridSpan="2">
                  <a:txBody>
                    <a:bodyPr/>
                    <a:lstStyle/>
                    <a:p>
                      <a:pPr algn="ctr"/>
                      <a:r>
                        <a:rPr lang="en-US" sz="3000" dirty="0" smtClean="0"/>
                        <a:t>Objective Value</a:t>
                      </a:r>
                      <a:endParaRPr lang="en-US" sz="3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1142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Initial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Final</a:t>
                      </a:r>
                      <a:endParaRPr lang="en-US" sz="2400" dirty="0"/>
                    </a:p>
                  </a:txBody>
                  <a:tcPr/>
                </a:tc>
              </a:tr>
              <a:tr h="91142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Heuristic &lt; Random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Heuristic &gt;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Random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893989" y="6341786"/>
            <a:ext cx="28163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*Simulations done in MATLAB </a:t>
            </a:r>
            <a:r>
              <a:rPr lang="en-US" sz="1200" dirty="0" smtClean="0"/>
              <a:t>or Java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407746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896604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Thank You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234907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 </a:t>
            </a:r>
            <a:r>
              <a:rPr lang="en-US" sz="3800" dirty="0" smtClean="0"/>
              <a:t>Problem Overview</a:t>
            </a:r>
          </a:p>
          <a:p>
            <a:r>
              <a:rPr lang="en-US" sz="3800" dirty="0" smtClean="0"/>
              <a:t> Our Solution</a:t>
            </a:r>
          </a:p>
          <a:p>
            <a:r>
              <a:rPr lang="en-US" sz="3800" dirty="0" smtClean="0"/>
              <a:t> Analysis</a:t>
            </a:r>
          </a:p>
          <a:p>
            <a:r>
              <a:rPr lang="en-US" sz="3800" dirty="0" smtClean="0"/>
              <a:t> </a:t>
            </a:r>
            <a:r>
              <a:rPr lang="en-US" sz="3800" dirty="0" smtClean="0"/>
              <a:t>Conclusion</a:t>
            </a:r>
          </a:p>
          <a:p>
            <a:r>
              <a:rPr lang="en-US" sz="3800" dirty="0" smtClean="0"/>
              <a:t> Extensions</a:t>
            </a:r>
            <a:endParaRPr lang="en-US" sz="3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134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Overview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Description</a:t>
            </a:r>
            <a:r>
              <a:rPr lang="en-US" dirty="0" smtClean="0"/>
              <a:t>: Schedule shows of equal duration such that the sum of the viewers over all periods is greatest.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Given</a:t>
            </a:r>
            <a:r>
              <a:rPr lang="en-US" dirty="0" smtClean="0"/>
              <a:t>: The number of viewers a shows garners is dependent on</a:t>
            </a:r>
            <a:r>
              <a:rPr lang="en-US" dirty="0"/>
              <a:t> </a:t>
            </a:r>
            <a:r>
              <a:rPr lang="en-US" dirty="0" smtClean="0"/>
              <a:t>its time period and neighbors.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Example</a:t>
            </a:r>
            <a:r>
              <a:rPr lang="en-US" dirty="0" smtClean="0"/>
              <a:t>: Schedule 48 different 30 minute shows in a 24 hour period. Maximize the sum of viewers over all periods, where number of viewers of the show in period 35 depends on the 35</a:t>
            </a:r>
            <a:r>
              <a:rPr lang="en-US" baseline="30000" dirty="0" smtClean="0"/>
              <a:t>th</a:t>
            </a:r>
            <a:r>
              <a:rPr lang="en-US" dirty="0" smtClean="0"/>
              <a:t> period and the shows in periods 34 and 36.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907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Overview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Upper Bound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smtClean="0"/>
              <a:t>The sum of the maximum number of viewers any show can have over each time slot (typically </a:t>
            </a:r>
            <a:r>
              <a:rPr lang="en-US" dirty="0" smtClean="0"/>
              <a:t>infeasible to schedule)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NP Hard: </a:t>
            </a:r>
            <a:r>
              <a:rPr lang="en-US" dirty="0" smtClean="0"/>
              <a:t>Broadcast </a:t>
            </a:r>
            <a:r>
              <a:rPr lang="en-US" dirty="0" smtClean="0"/>
              <a:t>Programming reduces </a:t>
            </a:r>
            <a:r>
              <a:rPr lang="en-US" dirty="0" smtClean="0"/>
              <a:t>Knapsack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Assumptions</a:t>
            </a:r>
          </a:p>
          <a:p>
            <a:r>
              <a:rPr lang="en-US" dirty="0" smtClean="0"/>
              <a:t>All jobs (shows) have the same duration.</a:t>
            </a:r>
          </a:p>
          <a:p>
            <a:r>
              <a:rPr lang="en-US" dirty="0" smtClean="0"/>
              <a:t>Unscheduled jobs </a:t>
            </a:r>
            <a:r>
              <a:rPr lang="en-US" dirty="0" smtClean="0"/>
              <a:t>gain no </a:t>
            </a:r>
            <a:r>
              <a:rPr lang="en-US" dirty="0" smtClean="0"/>
              <a:t>viewers.</a:t>
            </a:r>
          </a:p>
          <a:p>
            <a:r>
              <a:rPr lang="en-US" dirty="0" smtClean="0"/>
              <a:t>Jobs can only occur in 1 period in a schedule (no reruns).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505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Solution: Ratio Based </a:t>
            </a:r>
            <a:r>
              <a:rPr lang="en-US" dirty="0"/>
              <a:t>S</a:t>
            </a:r>
            <a:r>
              <a:rPr lang="en-US" dirty="0" smtClean="0"/>
              <a:t>wapping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 smtClean="0"/>
              <a:t>Objective</a:t>
            </a:r>
            <a:r>
              <a:rPr lang="en-US" sz="1800" dirty="0" smtClean="0"/>
              <a:t>: </a:t>
            </a:r>
          </a:p>
          <a:p>
            <a:pPr marL="0" indent="0">
              <a:buNone/>
            </a:pPr>
            <a:r>
              <a:rPr lang="en-US" sz="1800" dirty="0" smtClean="0"/>
              <a:t>Given </a:t>
            </a:r>
            <a:r>
              <a:rPr lang="en-US" sz="1800" i="1" dirty="0" smtClean="0"/>
              <a:t>n</a:t>
            </a:r>
            <a:r>
              <a:rPr lang="en-US" sz="1800" dirty="0" smtClean="0"/>
              <a:t> shows, </a:t>
            </a:r>
            <a:r>
              <a:rPr lang="en-US" sz="1800" i="1" dirty="0" smtClean="0"/>
              <a:t>m</a:t>
            </a:r>
            <a:r>
              <a:rPr lang="en-US" sz="1800" dirty="0" smtClean="0"/>
              <a:t> periods, and </a:t>
            </a:r>
            <a:r>
              <a:rPr lang="en-US" sz="1800" dirty="0" smtClean="0"/>
              <a:t>function</a:t>
            </a:r>
            <a:r>
              <a:rPr lang="en-US" sz="1800" i="1" dirty="0" smtClean="0"/>
              <a:t>(n</a:t>
            </a:r>
            <a:r>
              <a:rPr lang="en-US" sz="1800" i="1" baseline="-25000" dirty="0"/>
              <a:t>i</a:t>
            </a:r>
            <a:r>
              <a:rPr lang="en-US" sz="1800" i="1" baseline="-25000" dirty="0" smtClean="0"/>
              <a:t>-</a:t>
            </a:r>
            <a:r>
              <a:rPr lang="en-US" sz="1800" i="1" baseline="-25000" dirty="0" smtClean="0"/>
              <a:t>1</a:t>
            </a:r>
            <a:r>
              <a:rPr lang="en-US" sz="1800" i="1" dirty="0" smtClean="0"/>
              <a:t>,</a:t>
            </a:r>
            <a:r>
              <a:rPr lang="en-US" sz="1800" i="1" dirty="0" smtClean="0"/>
              <a:t>n</a:t>
            </a:r>
            <a:r>
              <a:rPr lang="en-US" sz="1800" i="1" baseline="-25000" dirty="0"/>
              <a:t>i</a:t>
            </a:r>
            <a:r>
              <a:rPr lang="en-US" sz="1800" i="1" dirty="0" smtClean="0"/>
              <a:t>,n</a:t>
            </a:r>
            <a:r>
              <a:rPr lang="en-US" sz="1800" i="1" baseline="-25000" dirty="0"/>
              <a:t>i</a:t>
            </a:r>
            <a:r>
              <a:rPr lang="en-US" sz="1800" i="1" baseline="-25000" dirty="0" smtClean="0"/>
              <a:t>+1</a:t>
            </a:r>
            <a:r>
              <a:rPr lang="en-US" sz="1800" i="1" dirty="0" smtClean="0"/>
              <a:t>,m</a:t>
            </a:r>
            <a:r>
              <a:rPr lang="en-US" sz="1800" i="1" baseline="-25000" dirty="0" smtClean="0"/>
              <a:t>j</a:t>
            </a:r>
            <a:r>
              <a:rPr lang="en-US" sz="1800" i="1" dirty="0" smtClean="0"/>
              <a:t>)</a:t>
            </a:r>
            <a:r>
              <a:rPr lang="en-US" sz="1800" i="1" dirty="0" smtClean="0"/>
              <a:t> </a:t>
            </a:r>
            <a:r>
              <a:rPr lang="en-US" sz="1800" i="1" dirty="0" smtClean="0"/>
              <a:t>= </a:t>
            </a:r>
            <a:r>
              <a:rPr lang="en-US" sz="1800" i="1" dirty="0" err="1" smtClean="0"/>
              <a:t>v</a:t>
            </a:r>
            <a:r>
              <a:rPr lang="en-US" sz="1800" baseline="-25000" dirty="0" err="1"/>
              <a:t>i</a:t>
            </a:r>
            <a:r>
              <a:rPr lang="en-US" sz="1800" baseline="-25000" dirty="0" err="1" smtClean="0"/>
              <a:t>,</a:t>
            </a:r>
            <a:r>
              <a:rPr lang="en-US" sz="1800" baseline="-25000" dirty="0" err="1"/>
              <a:t>j</a:t>
            </a:r>
            <a:r>
              <a:rPr lang="en-US" sz="1800" dirty="0" smtClean="0"/>
              <a:t>, </a:t>
            </a:r>
            <a:r>
              <a:rPr lang="en-US" sz="1800" dirty="0" smtClean="0"/>
              <a:t>viewers for show </a:t>
            </a:r>
            <a:r>
              <a:rPr lang="en-US" sz="1800" i="1" dirty="0" err="1" smtClean="0"/>
              <a:t>n</a:t>
            </a:r>
            <a:r>
              <a:rPr lang="en-US" sz="1800" i="1" baseline="-25000" dirty="0" err="1"/>
              <a:t>i</a:t>
            </a:r>
            <a:r>
              <a:rPr lang="en-US" sz="1800" dirty="0" smtClean="0"/>
              <a:t> </a:t>
            </a:r>
            <a:r>
              <a:rPr lang="en-US" sz="1800" dirty="0" smtClean="0"/>
              <a:t>in period </a:t>
            </a:r>
            <a:r>
              <a:rPr lang="en-US" sz="1800" i="1" dirty="0" err="1" smtClean="0"/>
              <a:t>m</a:t>
            </a:r>
            <a:r>
              <a:rPr lang="en-US" sz="1800" i="1" baseline="-25000" dirty="0" err="1"/>
              <a:t>j</a:t>
            </a:r>
            <a:r>
              <a:rPr lang="en-US" sz="1800" dirty="0" smtClean="0"/>
              <a:t>, </a:t>
            </a:r>
            <a:r>
              <a:rPr lang="en-US" sz="1800" dirty="0" smtClean="0"/>
              <a:t>max </a:t>
            </a:r>
            <a:r>
              <a:rPr lang="en-US" sz="1800" dirty="0" err="1" smtClean="0"/>
              <a:t>Σ</a:t>
            </a:r>
            <a:r>
              <a:rPr lang="en-US" sz="1800" baseline="-25000" dirty="0" err="1"/>
              <a:t>j</a:t>
            </a:r>
            <a:r>
              <a:rPr lang="en-US" sz="1800" dirty="0" smtClean="0"/>
              <a:t> </a:t>
            </a:r>
            <a:r>
              <a:rPr lang="en-US" sz="1800" dirty="0" smtClean="0"/>
              <a:t>(</a:t>
            </a:r>
            <a:r>
              <a:rPr lang="en-US" sz="1800" dirty="0" err="1" smtClean="0"/>
              <a:t>v</a:t>
            </a:r>
            <a:r>
              <a:rPr lang="en-US" sz="1800" baseline="-25000" dirty="0" err="1"/>
              <a:t>i</a:t>
            </a:r>
            <a:r>
              <a:rPr lang="en-US" sz="1800" baseline="-25000" dirty="0" err="1" smtClean="0"/>
              <a:t>,</a:t>
            </a:r>
            <a:r>
              <a:rPr lang="en-US" sz="1800" baseline="-25000" dirty="0" err="1"/>
              <a:t>j</a:t>
            </a:r>
            <a:r>
              <a:rPr lang="en-US" sz="1800" dirty="0" smtClean="0"/>
              <a:t>)</a:t>
            </a:r>
            <a:r>
              <a:rPr lang="en-US" sz="1800" dirty="0" smtClean="0"/>
              <a:t>, </a:t>
            </a:r>
            <a:r>
              <a:rPr lang="en-US" sz="1800" dirty="0" smtClean="0"/>
              <a:t>where </a:t>
            </a:r>
            <a:r>
              <a:rPr lang="en-US" sz="1800" i="1" dirty="0" err="1"/>
              <a:t>i</a:t>
            </a:r>
            <a:r>
              <a:rPr lang="en-US" sz="1800" i="1" dirty="0" smtClean="0"/>
              <a:t>=1…</a:t>
            </a:r>
            <a:r>
              <a:rPr lang="en-US" sz="1800" i="1" dirty="0" smtClean="0"/>
              <a:t>n</a:t>
            </a:r>
            <a:r>
              <a:rPr lang="en-US" sz="1800" dirty="0" smtClean="0"/>
              <a:t>, and </a:t>
            </a:r>
            <a:r>
              <a:rPr lang="en-US" sz="1800" i="1" dirty="0" smtClean="0"/>
              <a:t>j=1…m</a:t>
            </a:r>
            <a:r>
              <a:rPr lang="en-US" sz="1800" dirty="0" smtClean="0"/>
              <a:t>.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 smtClean="0"/>
              <a:t>Algorithm</a:t>
            </a:r>
            <a:r>
              <a:rPr lang="en-US" sz="1800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Randomly schedule shows until all </a:t>
            </a:r>
            <a:r>
              <a:rPr lang="en-US" sz="1800" i="1" dirty="0" smtClean="0"/>
              <a:t>m</a:t>
            </a:r>
            <a:r>
              <a:rPr lang="en-US" sz="1800" dirty="0" smtClean="0"/>
              <a:t> </a:t>
            </a:r>
            <a:r>
              <a:rPr lang="en-US" sz="1800" dirty="0" smtClean="0"/>
              <a:t>time slots have </a:t>
            </a:r>
            <a:r>
              <a:rPr lang="en-US" sz="1800" dirty="0" smtClean="0"/>
              <a:t>a distinct show, or all shows are scheduled.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Determine the show </a:t>
            </a:r>
            <a:r>
              <a:rPr lang="en-US" sz="1800" i="1" dirty="0" smtClean="0"/>
              <a:t>S</a:t>
            </a:r>
            <a:r>
              <a:rPr lang="en-US" sz="1800" dirty="0" smtClean="0"/>
              <a:t> with the smallest ratio of its viewers in its current </a:t>
            </a:r>
            <a:r>
              <a:rPr lang="en-US" sz="1800" dirty="0" smtClean="0"/>
              <a:t>period, P, </a:t>
            </a:r>
            <a:r>
              <a:rPr lang="en-US" sz="1800" dirty="0" smtClean="0"/>
              <a:t>to its average viewers in all periods of the current schedule: 	</a:t>
            </a:r>
            <a:r>
              <a:rPr lang="en-US" sz="1800" i="1" dirty="0" err="1" smtClean="0"/>
              <a:t>v</a:t>
            </a:r>
            <a:r>
              <a:rPr lang="en-US" sz="1800" i="1" baseline="-25000" dirty="0" err="1" smtClean="0"/>
              <a:t>S</a:t>
            </a:r>
            <a:r>
              <a:rPr lang="en-US" sz="1800" i="1" dirty="0" err="1" smtClean="0"/>
              <a:t>,</a:t>
            </a:r>
            <a:r>
              <a:rPr lang="en-US" sz="1800" i="1" baseline="-25000" dirty="0" err="1" smtClean="0"/>
              <a:t>P</a:t>
            </a:r>
            <a:r>
              <a:rPr lang="en-US" sz="1800" i="1" baseline="-25000" dirty="0" smtClean="0"/>
              <a:t> </a:t>
            </a:r>
            <a:r>
              <a:rPr lang="en-US" sz="1800" i="1" dirty="0" smtClean="0"/>
              <a:t>÷ AVG(all </a:t>
            </a:r>
            <a:r>
              <a:rPr lang="en-US" sz="1800" i="1" dirty="0" err="1" smtClean="0"/>
              <a:t>v</a:t>
            </a:r>
            <a:r>
              <a:rPr lang="en-US" sz="1800" i="1" baseline="-25000" dirty="0" err="1"/>
              <a:t>S</a:t>
            </a:r>
            <a:r>
              <a:rPr lang="en-US" sz="1800" i="1" baseline="-25000" dirty="0" err="1" smtClean="0"/>
              <a:t>,j</a:t>
            </a:r>
            <a:r>
              <a:rPr lang="en-US" sz="1800" i="1" dirty="0" smtClean="0"/>
              <a:t>)</a:t>
            </a:r>
            <a:r>
              <a:rPr lang="en-US" sz="1800" dirty="0" smtClean="0"/>
              <a:t> </a:t>
            </a:r>
            <a:r>
              <a:rPr lang="en-US" sz="1800" dirty="0" smtClean="0"/>
              <a:t>where </a:t>
            </a:r>
            <a:r>
              <a:rPr lang="en-US" sz="1800" i="1" dirty="0"/>
              <a:t>j</a:t>
            </a:r>
            <a:r>
              <a:rPr lang="en-US" sz="1800" i="1" dirty="0" smtClean="0"/>
              <a:t>=1…</a:t>
            </a:r>
            <a:r>
              <a:rPr lang="en-US" sz="1800" i="1" dirty="0" smtClean="0"/>
              <a:t>m</a:t>
            </a:r>
            <a:r>
              <a:rPr lang="en-US" sz="1800" dirty="0" smtClean="0"/>
              <a:t>. </a:t>
            </a:r>
            <a:endParaRPr lang="en-US" sz="1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If </a:t>
            </a:r>
            <a:r>
              <a:rPr lang="en-US" sz="1800" i="1" dirty="0" smtClean="0"/>
              <a:t>S</a:t>
            </a:r>
            <a:r>
              <a:rPr lang="en-US" sz="1800" dirty="0" smtClean="0"/>
              <a:t> can be swapped with another period such that the sum of the viewers over all periods </a:t>
            </a:r>
            <a:r>
              <a:rPr lang="en-US" sz="1800" u="sng" dirty="0" smtClean="0"/>
              <a:t>increases</a:t>
            </a:r>
            <a:r>
              <a:rPr lang="en-US" sz="1800" dirty="0" smtClean="0"/>
              <a:t>, then swap </a:t>
            </a:r>
            <a:r>
              <a:rPr lang="en-US" sz="1800" i="1" dirty="0" smtClean="0"/>
              <a:t>S</a:t>
            </a:r>
            <a:r>
              <a:rPr lang="en-US" sz="1800" dirty="0" smtClean="0"/>
              <a:t> </a:t>
            </a:r>
            <a:r>
              <a:rPr lang="en-US" sz="1800" dirty="0" smtClean="0"/>
              <a:t>such that the greatest increase in viewers results and </a:t>
            </a:r>
            <a:r>
              <a:rPr lang="en-US" sz="1800" dirty="0" smtClean="0"/>
              <a:t>go to Step 2. </a:t>
            </a:r>
            <a:r>
              <a:rPr lang="en-US" sz="1800" dirty="0" smtClean="0"/>
              <a:t>Otherwise, </a:t>
            </a:r>
            <a:r>
              <a:rPr lang="en-US" sz="1800" dirty="0" smtClean="0"/>
              <a:t>STOP and output the objective value of the current schedule.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907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– Function 1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3161861"/>
              </p:ext>
            </p:extLst>
          </p:nvPr>
        </p:nvGraphicFramePr>
        <p:xfrm>
          <a:off x="457200" y="2425132"/>
          <a:ext cx="8253112" cy="3747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3278"/>
                <a:gridCol w="2063278"/>
                <a:gridCol w="2063278"/>
                <a:gridCol w="2063278"/>
              </a:tblGrid>
              <a:tr h="124922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Max Objective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Average Objective</a:t>
                      </a:r>
                      <a:r>
                        <a:rPr lang="en-US" baseline="0" dirty="0" smtClean="0"/>
                        <a:t>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Average Number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of Swaps</a:t>
                      </a:r>
                      <a:endParaRPr lang="en-US" dirty="0"/>
                    </a:p>
                  </a:txBody>
                  <a:tcPr/>
                </a:tc>
              </a:tr>
              <a:tr h="124922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Heuristic </a:t>
                      </a:r>
                      <a:endParaRPr lang="en-US" baseline="0" dirty="0" smtClean="0"/>
                    </a:p>
                    <a:p>
                      <a:pPr algn="ctr"/>
                      <a:r>
                        <a:rPr lang="en-US" baseline="0" dirty="0" smtClean="0"/>
                        <a:t>(5 trials)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8677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8322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</a:tr>
              <a:tr h="124922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Random Scheduling (1,000,000 trials)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893989" y="6341786"/>
            <a:ext cx="28163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*Simulations done in MATLAB </a:t>
            </a:r>
            <a:r>
              <a:rPr lang="en-US" sz="1200" dirty="0" smtClean="0"/>
              <a:t>or Java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610940" y="1736101"/>
            <a:ext cx="6779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</a:t>
            </a:r>
            <a:r>
              <a:rPr lang="en-US" baseline="-25000" dirty="0" err="1" smtClean="0"/>
              <a:t>i,j</a:t>
            </a:r>
            <a:r>
              <a:rPr lang="en-US" dirty="0" smtClean="0"/>
              <a:t> = 100 * [1 </a:t>
            </a:r>
            <a:r>
              <a:rPr lang="en-US" dirty="0"/>
              <a:t>+ </a:t>
            </a:r>
            <a:r>
              <a:rPr lang="en-US" dirty="0" smtClean="0"/>
              <a:t>sine(S</a:t>
            </a:r>
            <a:r>
              <a:rPr lang="en-US" baseline="-25000" dirty="0" smtClean="0"/>
              <a:t>i,j-1</a:t>
            </a:r>
            <a:r>
              <a:rPr lang="en-US" dirty="0" smtClean="0"/>
              <a:t> </a:t>
            </a:r>
            <a:r>
              <a:rPr lang="en-US" dirty="0"/>
              <a:t>* </a:t>
            </a:r>
            <a:r>
              <a:rPr lang="en-US" dirty="0" err="1" smtClean="0"/>
              <a:t>S</a:t>
            </a:r>
            <a:r>
              <a:rPr lang="en-US" baseline="-25000" dirty="0" err="1" smtClean="0"/>
              <a:t>i,j</a:t>
            </a:r>
            <a:r>
              <a:rPr lang="en-US" dirty="0" smtClean="0"/>
              <a:t> </a:t>
            </a:r>
            <a:r>
              <a:rPr lang="en-US" dirty="0"/>
              <a:t>* </a:t>
            </a:r>
            <a:r>
              <a:rPr lang="en-US" dirty="0" smtClean="0"/>
              <a:t>S</a:t>
            </a:r>
            <a:r>
              <a:rPr lang="en-US" baseline="-25000" dirty="0" smtClean="0"/>
              <a:t>i,j+1</a:t>
            </a:r>
            <a:r>
              <a:rPr lang="en-US" dirty="0" smtClean="0"/>
              <a:t>)], where </a:t>
            </a:r>
            <a:r>
              <a:rPr lang="en-US" i="1" dirty="0" err="1" smtClean="0"/>
              <a:t>i</a:t>
            </a:r>
            <a:r>
              <a:rPr lang="en-US" i="1" dirty="0" smtClean="0"/>
              <a:t>=1…n</a:t>
            </a:r>
            <a:r>
              <a:rPr lang="en-US" dirty="0" smtClean="0"/>
              <a:t>, and </a:t>
            </a:r>
            <a:r>
              <a:rPr lang="en-US" i="1" dirty="0" smtClean="0"/>
              <a:t>j=1…m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907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</a:t>
            </a:r>
            <a:r>
              <a:rPr lang="en-US" dirty="0"/>
              <a:t>– Function </a:t>
            </a:r>
            <a:r>
              <a:rPr lang="en-US" dirty="0" smtClean="0"/>
              <a:t>2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7834480"/>
              </p:ext>
            </p:extLst>
          </p:nvPr>
        </p:nvGraphicFramePr>
        <p:xfrm>
          <a:off x="457200" y="2427326"/>
          <a:ext cx="8229600" cy="3745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24849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Max Objective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Average Objective</a:t>
                      </a:r>
                      <a:r>
                        <a:rPr lang="en-US" baseline="0" dirty="0" smtClean="0"/>
                        <a:t>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Average Number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of Swaps</a:t>
                      </a:r>
                      <a:endParaRPr lang="en-US" dirty="0"/>
                    </a:p>
                  </a:txBody>
                  <a:tcPr/>
                </a:tc>
              </a:tr>
              <a:tr h="124849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Heuristic </a:t>
                      </a:r>
                      <a:endParaRPr lang="en-US" baseline="0" dirty="0" smtClean="0"/>
                    </a:p>
                    <a:p>
                      <a:pPr algn="ctr"/>
                      <a:r>
                        <a:rPr lang="en-US" baseline="0" dirty="0" smtClean="0"/>
                        <a:t>(10,000 trials)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124849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Random Scheduling (10,000 trials)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893989" y="6341786"/>
            <a:ext cx="28163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*Simulations done in MATLAB </a:t>
            </a:r>
            <a:r>
              <a:rPr lang="en-US" sz="1200" dirty="0" smtClean="0"/>
              <a:t>or Java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627017" y="1736101"/>
            <a:ext cx="5083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i,j</a:t>
            </a:r>
            <a:r>
              <a:rPr lang="en-US" dirty="0"/>
              <a:t> = </a:t>
            </a:r>
            <a:r>
              <a:rPr lang="en-US" dirty="0" smtClean="0"/>
              <a:t>S</a:t>
            </a:r>
            <a:r>
              <a:rPr lang="en-US" baseline="-25000" dirty="0" smtClean="0"/>
              <a:t>i</a:t>
            </a:r>
            <a:r>
              <a:rPr lang="en-US" baseline="-25000" dirty="0"/>
              <a:t>,j-1</a:t>
            </a:r>
            <a:r>
              <a:rPr lang="en-US" dirty="0"/>
              <a:t> * </a:t>
            </a:r>
            <a:r>
              <a:rPr lang="en-US" dirty="0" err="1"/>
              <a:t>S</a:t>
            </a:r>
            <a:r>
              <a:rPr lang="en-US" baseline="-25000" dirty="0" err="1"/>
              <a:t>i,j</a:t>
            </a:r>
            <a:r>
              <a:rPr lang="en-US" dirty="0"/>
              <a:t> * S</a:t>
            </a:r>
            <a:r>
              <a:rPr lang="en-US" baseline="-25000" dirty="0"/>
              <a:t>i,j+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r>
              <a:rPr lang="en-US" dirty="0"/>
              <a:t>where </a:t>
            </a:r>
            <a:r>
              <a:rPr lang="en-US" i="1" dirty="0" err="1"/>
              <a:t>i</a:t>
            </a:r>
            <a:r>
              <a:rPr lang="en-US" i="1" dirty="0"/>
              <a:t>=1…n</a:t>
            </a:r>
            <a:r>
              <a:rPr lang="en-US" dirty="0"/>
              <a:t>, and </a:t>
            </a:r>
            <a:r>
              <a:rPr lang="en-US" i="1" dirty="0"/>
              <a:t>j=1…</a:t>
            </a:r>
            <a:r>
              <a:rPr lang="en-US" i="1" dirty="0" smtClean="0"/>
              <a:t>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839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</a:t>
            </a:r>
            <a:r>
              <a:rPr lang="en-US" dirty="0"/>
              <a:t>– Function </a:t>
            </a:r>
            <a:r>
              <a:rPr lang="en-US" dirty="0" smtClean="0"/>
              <a:t>3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5783673"/>
              </p:ext>
            </p:extLst>
          </p:nvPr>
        </p:nvGraphicFramePr>
        <p:xfrm>
          <a:off x="457200" y="2427327"/>
          <a:ext cx="8229600" cy="3745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24849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Max Objective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Average Objective</a:t>
                      </a:r>
                      <a:r>
                        <a:rPr lang="en-US" baseline="0" dirty="0" smtClean="0"/>
                        <a:t>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Average Number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of Swaps</a:t>
                      </a:r>
                      <a:endParaRPr lang="en-US" dirty="0"/>
                    </a:p>
                  </a:txBody>
                  <a:tcPr/>
                </a:tc>
              </a:tr>
              <a:tr h="124849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Heuristic </a:t>
                      </a:r>
                      <a:endParaRPr lang="en-US" baseline="0" dirty="0" smtClean="0"/>
                    </a:p>
                    <a:p>
                      <a:pPr algn="ctr"/>
                      <a:r>
                        <a:rPr lang="en-US" baseline="0" dirty="0" smtClean="0"/>
                        <a:t>(1,000 trials)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124849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Random Scheduling (10,000 trials)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893989" y="6341786"/>
            <a:ext cx="28163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*Simulations done in MATLAB </a:t>
            </a:r>
            <a:r>
              <a:rPr lang="en-US" sz="1200" dirty="0" smtClean="0"/>
              <a:t>or Java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627017" y="1736101"/>
            <a:ext cx="5545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i,j</a:t>
            </a:r>
            <a:r>
              <a:rPr lang="en-US" dirty="0"/>
              <a:t> = </a:t>
            </a:r>
            <a:r>
              <a:rPr lang="en-US" i="1" dirty="0" smtClean="0"/>
              <a:t>j * (</a:t>
            </a:r>
            <a:r>
              <a:rPr lang="en-US" dirty="0" smtClean="0"/>
              <a:t>S</a:t>
            </a:r>
            <a:r>
              <a:rPr lang="en-US" baseline="-25000" dirty="0" smtClean="0"/>
              <a:t>i</a:t>
            </a:r>
            <a:r>
              <a:rPr lang="en-US" baseline="-25000" dirty="0"/>
              <a:t>,j-1</a:t>
            </a:r>
            <a:r>
              <a:rPr lang="en-US" dirty="0"/>
              <a:t> * </a:t>
            </a:r>
            <a:r>
              <a:rPr lang="en-US" dirty="0" err="1"/>
              <a:t>S</a:t>
            </a:r>
            <a:r>
              <a:rPr lang="en-US" baseline="-25000" dirty="0" err="1"/>
              <a:t>i,j</a:t>
            </a:r>
            <a:r>
              <a:rPr lang="en-US" dirty="0"/>
              <a:t> * S</a:t>
            </a:r>
            <a:r>
              <a:rPr lang="en-US" baseline="-25000" dirty="0"/>
              <a:t>i,j+</a:t>
            </a:r>
            <a:r>
              <a:rPr lang="en-US" baseline="-25000" dirty="0" smtClean="0"/>
              <a:t>1</a:t>
            </a:r>
            <a:r>
              <a:rPr lang="en-US" dirty="0" smtClean="0"/>
              <a:t>), </a:t>
            </a:r>
            <a:r>
              <a:rPr lang="en-US" dirty="0"/>
              <a:t>where </a:t>
            </a:r>
            <a:r>
              <a:rPr lang="en-US" i="1" dirty="0" err="1"/>
              <a:t>i</a:t>
            </a:r>
            <a:r>
              <a:rPr lang="en-US" i="1" dirty="0"/>
              <a:t>=1…n</a:t>
            </a:r>
            <a:r>
              <a:rPr lang="en-US" dirty="0"/>
              <a:t>, and </a:t>
            </a:r>
            <a:r>
              <a:rPr lang="en-US" i="1" dirty="0"/>
              <a:t>j=1…</a:t>
            </a:r>
            <a:r>
              <a:rPr lang="en-US" i="1" dirty="0" smtClean="0"/>
              <a:t>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442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Our Heuristic:</a:t>
            </a:r>
          </a:p>
          <a:p>
            <a:pPr>
              <a:buFont typeface="Wingdings" charset="2"/>
              <a:buChar char="ü"/>
            </a:pPr>
            <a:r>
              <a:rPr lang="en-US" dirty="0"/>
              <a:t> </a:t>
            </a:r>
            <a:r>
              <a:rPr lang="en-US" dirty="0" smtClean="0"/>
              <a:t>Consistency</a:t>
            </a:r>
          </a:p>
          <a:p>
            <a:pPr marL="274320" lvl="1" indent="0">
              <a:buNone/>
            </a:pPr>
            <a:r>
              <a:rPr lang="en-US" dirty="0" smtClean="0"/>
              <a:t> 	Average </a:t>
            </a:r>
            <a:r>
              <a:rPr lang="en-US" dirty="0"/>
              <a:t>o</a:t>
            </a:r>
            <a:r>
              <a:rPr lang="en-US" dirty="0" smtClean="0"/>
              <a:t>bjective value is </a:t>
            </a:r>
            <a:r>
              <a:rPr lang="en-US" dirty="0" smtClean="0"/>
              <a:t>good (above average)</a:t>
            </a:r>
            <a:endParaRPr lang="en-US" dirty="0" smtClean="0"/>
          </a:p>
          <a:p>
            <a:pPr>
              <a:buFont typeface="Wingdings" charset="2"/>
              <a:buChar char="ü"/>
            </a:pPr>
            <a:r>
              <a:rPr lang="en-US" dirty="0"/>
              <a:t> </a:t>
            </a:r>
            <a:r>
              <a:rPr lang="en-US" dirty="0" smtClean="0"/>
              <a:t>Efficiency</a:t>
            </a:r>
          </a:p>
          <a:p>
            <a:pPr marL="274320" lvl="1" indent="0">
              <a:buNone/>
            </a:pPr>
            <a:r>
              <a:rPr lang="en-US" dirty="0" smtClean="0"/>
              <a:t>	Good </a:t>
            </a:r>
            <a:r>
              <a:rPr lang="en-US" dirty="0"/>
              <a:t>objective values result after few </a:t>
            </a:r>
            <a:r>
              <a:rPr lang="en-US" dirty="0" smtClean="0"/>
              <a:t>swaps</a:t>
            </a:r>
          </a:p>
          <a:p>
            <a:pPr>
              <a:buFont typeface="Wingdings" charset="2"/>
              <a:buChar char="ü"/>
            </a:pPr>
            <a:r>
              <a:rPr lang="en-US" dirty="0"/>
              <a:t> </a:t>
            </a:r>
            <a:r>
              <a:rPr lang="en-US" dirty="0" smtClean="0"/>
              <a:t>Scalability</a:t>
            </a:r>
          </a:p>
          <a:p>
            <a:pPr marL="274320" lvl="1" indent="0">
              <a:buNone/>
            </a:pPr>
            <a:r>
              <a:rPr lang="en-US" dirty="0" smtClean="0"/>
              <a:t> 	Yields high objective values given different viewership functions</a:t>
            </a:r>
          </a:p>
          <a:p>
            <a:pPr marL="27432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34907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664</TotalTime>
  <Words>677</Words>
  <Application>Microsoft Macintosh PowerPoint</Application>
  <PresentationFormat>On-screen Show (4:3)</PresentationFormat>
  <Paragraphs>118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Clarity</vt:lpstr>
      <vt:lpstr>Broadcast Programming</vt:lpstr>
      <vt:lpstr>Agenda</vt:lpstr>
      <vt:lpstr>Problem Overview (1)</vt:lpstr>
      <vt:lpstr>Problem Overview (2)</vt:lpstr>
      <vt:lpstr>Our Solution: Ratio Based Swapping</vt:lpstr>
      <vt:lpstr>Analysis – Function 1</vt:lpstr>
      <vt:lpstr>Analysis – Function 2</vt:lpstr>
      <vt:lpstr>Analysis – Function 3</vt:lpstr>
      <vt:lpstr>Conclusion</vt:lpstr>
      <vt:lpstr>Algorithmic Extensions Considered</vt:lpstr>
      <vt:lpstr>Heuristic for Initial Schedule Configuration</vt:lpstr>
      <vt:lpstr>Thank You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BROADCAST PROGRAMMING</dc:title>
  <dc:creator>Donald McKinnon</dc:creator>
  <cp:lastModifiedBy>Donald McKinnon</cp:lastModifiedBy>
  <cp:revision>176</cp:revision>
  <dcterms:created xsi:type="dcterms:W3CDTF">2013-04-29T14:02:28Z</dcterms:created>
  <dcterms:modified xsi:type="dcterms:W3CDTF">2013-05-02T00:04:06Z</dcterms:modified>
</cp:coreProperties>
</file>