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6" r:id="rId3"/>
    <p:sldId id="261" r:id="rId4"/>
    <p:sldId id="264" r:id="rId5"/>
    <p:sldId id="265" r:id="rId6"/>
    <p:sldId id="266" r:id="rId7"/>
    <p:sldId id="262" r:id="rId8"/>
    <p:sldId id="277" r:id="rId9"/>
    <p:sldId id="267" r:id="rId10"/>
    <p:sldId id="269" r:id="rId11"/>
    <p:sldId id="271" r:id="rId12"/>
    <p:sldId id="272" r:id="rId13"/>
    <p:sldId id="273" r:id="rId14"/>
    <p:sldId id="270" r:id="rId15"/>
    <p:sldId id="274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574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k\Desktop\4405\Project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/>
            </a:pPr>
            <a:r>
              <a:rPr lang="en-US" sz="1100"/>
              <a:t>NYY 2011 - Realization</a:t>
            </a:r>
            <a:r>
              <a:rPr lang="en-US" sz="1100" baseline="0"/>
              <a:t> Value vs. Potential Value (Difference from Team Average)</a:t>
            </a:r>
            <a:endParaRPr lang="en-US" sz="110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5460603447624071E-4"/>
          <c:y val="0.1653174591623367"/>
          <c:w val="0.99984539396552374"/>
          <c:h val="0.83417720659224437"/>
        </c:manualLayout>
      </c:layout>
      <c:scatterChart>
        <c:scatterStyle val="lineMarker"/>
        <c:varyColors val="0"/>
        <c:ser>
          <c:idx val="0"/>
          <c:order val="0"/>
          <c:tx>
            <c:strRef>
              <c:f>'NYY Rankings by RV, PV, TV'!$P$4:$P$18</c:f>
              <c:strCache>
                <c:ptCount val="1"/>
                <c:pt idx="0">
                  <c:v>Jesus Montero Curtis Granderson Robinson Cano Andruw Jones Mark Teixeira Alex Rodriguez Nick Swisher Russel Martin Jorge Posada Francisco Cervelli Eduardo Nunez Chris Dickerson Derek Jeter Brett Gardner Eric Chavez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13"/>
            <c:spPr>
              <a:solidFill>
                <a:srgbClr val="2D343B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0.11578256112632036"/>
                  <c:y val="-2.4761325334619257E-2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Jesus Montero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2876675718128898E-4"/>
                  <c:y val="-2.464571780653111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Curtis</a:t>
                    </a:r>
                    <a:r>
                      <a:rPr lang="en-US" sz="800" b="0" baseline="0">
                        <a:solidFill>
                          <a:sysClr val="windowText" lastClr="000000"/>
                        </a:solidFill>
                      </a:rPr>
                      <a:t> Granderson</a:t>
                    </a:r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3552862808575437E-3"/>
                  <c:y val="1.9716574245224893E-2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Andruw Jones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1424581551782356"/>
                  <c:y val="-2.4648265626600638E-3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Mark</a:t>
                    </a:r>
                    <a:r>
                      <a:rPr lang="en-US" sz="800" b="0" baseline="0">
                        <a:solidFill>
                          <a:sysClr val="windowText" lastClr="000000"/>
                        </a:solidFill>
                      </a:rPr>
                      <a:t> Teixeria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Robinson Cano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4736965516198085E-3"/>
                  <c:y val="-2.464571780653111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Alex Rodriguez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10118475824527698"/>
                  <c:y val="-2.4645717806531116E-3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Nick Swisher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8398952545794296E-4"/>
                  <c:y val="-7.3938550487093703E-3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Russel</a:t>
                    </a:r>
                    <a:r>
                      <a:rPr lang="en-US" sz="800" b="0" baseline="0">
                        <a:solidFill>
                          <a:sysClr val="windowText" lastClr="000000"/>
                        </a:solidFill>
                      </a:rPr>
                      <a:t> Martin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0.10633662812816642"/>
                  <c:y val="1.7136353755706081E-2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Jorge Posada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305512376051493E-3"/>
                  <c:y val="-2.1642189135774089E-2"/>
                </c:manualLayout>
              </c:layout>
              <c:tx>
                <c:rich>
                  <a:bodyPr/>
                  <a:lstStyle/>
                  <a:p>
                    <a:r>
                      <a:rPr lang="en-US" sz="800" b="0" dirty="0">
                        <a:solidFill>
                          <a:sysClr val="windowText" lastClr="000000"/>
                        </a:solidFill>
                      </a:rPr>
                      <a:t>Francisco </a:t>
                    </a:r>
                    <a:r>
                      <a:rPr lang="en-US" sz="800" b="0" dirty="0" err="1">
                        <a:solidFill>
                          <a:sysClr val="windowText" lastClr="000000"/>
                        </a:solidFill>
                      </a:rPr>
                      <a:t>Cervelli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2808197246237591E-3"/>
                  <c:y val="-1.4787430683918669E-2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Eduardo Nunez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0.12553636818062575"/>
                  <c:y val="5.4684044964033269E-3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Chris Dickerson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3.8424591738712775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Brett Gardner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5.123278898495036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Derek Jeter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3.3992148675940003E-3"/>
                  <c:y val="-2.4645717806530665E-3"/>
                </c:manualLayout>
              </c:layout>
              <c:tx>
                <c:rich>
                  <a:bodyPr/>
                  <a:lstStyle/>
                  <a:p>
                    <a:r>
                      <a:rPr lang="en-US" sz="800" b="0">
                        <a:solidFill>
                          <a:sysClr val="windowText" lastClr="000000"/>
                        </a:solidFill>
                      </a:rPr>
                      <a:t>Eric Chavez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 b="0">
                    <a:solidFill>
                      <a:sysClr val="windowText" lastClr="0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'NYY Rankings by RV, PV, TV'!$Q$4:$Q$18</c:f>
              <c:numCache>
                <c:formatCode>General</c:formatCode>
                <c:ptCount val="15"/>
                <c:pt idx="0">
                  <c:v>5.4457389048571919E-2</c:v>
                </c:pt>
                <c:pt idx="1">
                  <c:v>3.8405610016763042E-2</c:v>
                </c:pt>
                <c:pt idx="2">
                  <c:v>2.8762794000879416E-2</c:v>
                </c:pt>
                <c:pt idx="3">
                  <c:v>2.6818593270196839E-2</c:v>
                </c:pt>
                <c:pt idx="4">
                  <c:v>2.6752501509770876E-2</c:v>
                </c:pt>
                <c:pt idx="5">
                  <c:v>5.1211422404770501E-3</c:v>
                </c:pt>
                <c:pt idx="6">
                  <c:v>-1.7513854088271608E-3</c:v>
                </c:pt>
                <c:pt idx="7">
                  <c:v>-5.0771171927586484E-3</c:v>
                </c:pt>
                <c:pt idx="8">
                  <c:v>-6.8552132166671831E-3</c:v>
                </c:pt>
                <c:pt idx="9">
                  <c:v>-1.2226656375602038E-2</c:v>
                </c:pt>
                <c:pt idx="10">
                  <c:v>-2.6455834699734712E-2</c:v>
                </c:pt>
                <c:pt idx="11">
                  <c:v>-2.7633529761198941E-2</c:v>
                </c:pt>
                <c:pt idx="12">
                  <c:v>-3.0101320741535459E-2</c:v>
                </c:pt>
                <c:pt idx="13">
                  <c:v>-3.4977198803038054E-2</c:v>
                </c:pt>
                <c:pt idx="14">
                  <c:v>-3.5239773887297057E-2</c:v>
                </c:pt>
              </c:numCache>
            </c:numRef>
          </c:xVal>
          <c:yVal>
            <c:numRef>
              <c:f>'NYY Rankings by RV, PV, TV'!$R$4:$R$18</c:f>
              <c:numCache>
                <c:formatCode>General</c:formatCode>
                <c:ptCount val="15"/>
                <c:pt idx="0">
                  <c:v>3.5808603752089385E-3</c:v>
                </c:pt>
                <c:pt idx="1">
                  <c:v>-7.2851050335189516E-3</c:v>
                </c:pt>
                <c:pt idx="2">
                  <c:v>-3.037510407557148E-3</c:v>
                </c:pt>
                <c:pt idx="3">
                  <c:v>-9.2293449210455458E-3</c:v>
                </c:pt>
                <c:pt idx="4">
                  <c:v>-1.2364488008538732E-2</c:v>
                </c:pt>
                <c:pt idx="5">
                  <c:v>3.5290607889990333E-3</c:v>
                </c:pt>
                <c:pt idx="6">
                  <c:v>8.8860622648218313E-3</c:v>
                </c:pt>
                <c:pt idx="7">
                  <c:v>-5.9990094823049733E-3</c:v>
                </c:pt>
                <c:pt idx="8">
                  <c:v>-7.2674757372729326E-3</c:v>
                </c:pt>
                <c:pt idx="9">
                  <c:v>-3.0140584019186234E-3</c:v>
                </c:pt>
                <c:pt idx="10">
                  <c:v>7.0106790428833832E-4</c:v>
                </c:pt>
                <c:pt idx="11">
                  <c:v>-4.3259034062525792E-3</c:v>
                </c:pt>
                <c:pt idx="12">
                  <c:v>1.5964890778755403E-2</c:v>
                </c:pt>
                <c:pt idx="13">
                  <c:v>1.3476755494552073E-2</c:v>
                </c:pt>
                <c:pt idx="14">
                  <c:v>6.3841977917839798E-3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9157760"/>
        <c:axId val="169159680"/>
      </c:scatterChart>
      <c:valAx>
        <c:axId val="169157760"/>
        <c:scaling>
          <c:orientation val="minMax"/>
          <c:max val="7.0000000000000007E-2"/>
          <c:min val="-6.0000000000000012E-2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en-US" sz="1100"/>
                  <a:t>Realization Value (RV)</a:t>
                </a:r>
              </a:p>
            </c:rich>
          </c:tx>
          <c:layout>
            <c:manualLayout>
              <c:xMode val="edge"/>
              <c:yMode val="edge"/>
              <c:x val="0.82660494527521233"/>
              <c:y val="0.52876145564983679"/>
            </c:manualLayout>
          </c:layout>
          <c:overlay val="0"/>
        </c:title>
        <c:numFmt formatCode="0.00" sourceLinked="0"/>
        <c:majorTickMark val="out"/>
        <c:minorTickMark val="none"/>
        <c:tickLblPos val="none"/>
        <c:spPr>
          <a:solidFill>
            <a:schemeClr val="tx1"/>
          </a:solidFill>
          <a:ln>
            <a:solidFill>
              <a:sysClr val="windowText" lastClr="000000"/>
            </a:solidFill>
          </a:ln>
        </c:spPr>
        <c:crossAx val="169159680"/>
        <c:crosses val="autoZero"/>
        <c:crossBetween val="midCat"/>
        <c:majorUnit val="1.0000000000000002E-2"/>
      </c:valAx>
      <c:valAx>
        <c:axId val="169159680"/>
        <c:scaling>
          <c:orientation val="minMax"/>
          <c:min val="-2.0000000000000004E-2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100"/>
                </a:pPr>
                <a:r>
                  <a:rPr lang="en-US" sz="1100"/>
                  <a:t>Potential Value (PV)</a:t>
                </a:r>
              </a:p>
            </c:rich>
          </c:tx>
          <c:layout>
            <c:manualLayout>
              <c:xMode val="edge"/>
              <c:yMode val="edge"/>
              <c:x val="0.3866259224801511"/>
              <c:y val="0.1109827722551317"/>
            </c:manualLayout>
          </c:layout>
          <c:overlay val="0"/>
        </c:title>
        <c:numFmt formatCode="0.00" sourceLinked="0"/>
        <c:majorTickMark val="out"/>
        <c:minorTickMark val="none"/>
        <c:tickLblPos val="none"/>
        <c:spPr>
          <a:solidFill>
            <a:schemeClr val="tx1"/>
          </a:solidFill>
          <a:ln>
            <a:solidFill>
              <a:sysClr val="windowText" lastClr="000000"/>
            </a:solidFill>
          </a:ln>
        </c:spPr>
        <c:crossAx val="169157760"/>
        <c:crosses val="autoZero"/>
        <c:crossBetween val="midCat"/>
      </c:valAx>
      <c:spPr>
        <a:noFill/>
      </c:spPr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8EB7-3AC5-4416-906B-1084F0CE488B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EB10-902C-4770-BBD0-3B6ADAA4D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4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8EB7-3AC5-4416-906B-1084F0CE488B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EB10-902C-4770-BBD0-3B6ADAA4D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61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8EB7-3AC5-4416-906B-1084F0CE488B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EB10-902C-4770-BBD0-3B6ADAA4D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03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8EB7-3AC5-4416-906B-1084F0CE488B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EB10-902C-4770-BBD0-3B6ADAA4D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0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8EB7-3AC5-4416-906B-1084F0CE488B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EB10-902C-4770-BBD0-3B6ADAA4D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8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8EB7-3AC5-4416-906B-1084F0CE488B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EB10-902C-4770-BBD0-3B6ADAA4D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848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8EB7-3AC5-4416-906B-1084F0CE488B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EB10-902C-4770-BBD0-3B6ADAA4D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6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8EB7-3AC5-4416-906B-1084F0CE488B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EB10-902C-4770-BBD0-3B6ADAA4D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4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8EB7-3AC5-4416-906B-1084F0CE488B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EB10-902C-4770-BBD0-3B6ADAA4D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13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8EB7-3AC5-4416-906B-1084F0CE488B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EB10-902C-4770-BBD0-3B6ADAA4D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1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98EB7-3AC5-4416-906B-1084F0CE488B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5EB10-902C-4770-BBD0-3B6ADAA4D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12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98EB7-3AC5-4416-906B-1084F0CE488B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5EB10-902C-4770-BBD0-3B6ADAA4DB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197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58889" y="2514600"/>
            <a:ext cx="7776120" cy="53340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4800" b="1" dirty="0" smtClean="0">
                <a:solidFill>
                  <a:srgbClr val="191D21"/>
                </a:solidFill>
              </a:rPr>
              <a:t>Optimization of Batting Order</a:t>
            </a:r>
            <a:endParaRPr lang="en-US" sz="4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3886200"/>
            <a:ext cx="7776120" cy="224790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noAutofit/>
          </a:bodyPr>
          <a:lstStyle/>
          <a:p>
            <a:pPr algn="ctr"/>
            <a:r>
              <a:rPr lang="en-US" sz="2000" b="1" dirty="0" smtClean="0">
                <a:solidFill>
                  <a:srgbClr val="191D21"/>
                </a:solidFill>
              </a:rPr>
              <a:t>Frank R. </a:t>
            </a:r>
            <a:r>
              <a:rPr lang="en-US" sz="2000" b="1" dirty="0" err="1" smtClean="0">
                <a:solidFill>
                  <a:srgbClr val="191D21"/>
                </a:solidFill>
              </a:rPr>
              <a:t>Zheng</a:t>
            </a:r>
            <a:endParaRPr lang="en-US" sz="2000" b="1" dirty="0" smtClean="0">
              <a:solidFill>
                <a:srgbClr val="191D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68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Differentiating Players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82575" indent="-282575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By comparing each individual’s realization value and potential value to the team’s overall averages, we can group players into one of four categories</a:t>
            </a:r>
            <a:r>
              <a:rPr lang="en-US" sz="2000" dirty="0" smtClean="0">
                <a:solidFill>
                  <a:srgbClr val="191D21"/>
                </a:solidFill>
                <a:sym typeface="Symbol"/>
              </a:rPr>
              <a:t></a:t>
            </a:r>
            <a:endParaRPr lang="en-US" sz="2000" dirty="0" smtClean="0">
              <a:solidFill>
                <a:srgbClr val="191D21"/>
              </a:solidFill>
            </a:endParaRPr>
          </a:p>
          <a:p>
            <a:pPr marL="687388" lvl="1" indent="-230188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191D21"/>
                </a:solidFill>
              </a:rPr>
              <a:t>(R+, P+) Strong Hitters </a:t>
            </a:r>
            <a:r>
              <a:rPr lang="en-US" dirty="0" smtClean="0">
                <a:solidFill>
                  <a:srgbClr val="191D21"/>
                </a:solidFill>
              </a:rPr>
              <a:t>– players who bat in a lot of runs but also create the potential for more runs </a:t>
            </a:r>
          </a:p>
          <a:p>
            <a:pPr marL="687388" lvl="1" indent="-230188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191D21"/>
                </a:solidFill>
              </a:rPr>
              <a:t>(R+, P-) Run Producers </a:t>
            </a:r>
            <a:r>
              <a:rPr lang="en-US" dirty="0" smtClean="0">
                <a:solidFill>
                  <a:srgbClr val="191D21"/>
                </a:solidFill>
              </a:rPr>
              <a:t>– players who bat in a lot of runs</a:t>
            </a:r>
          </a:p>
          <a:p>
            <a:pPr marL="687388" lvl="1" indent="-230188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191D21"/>
                </a:solidFill>
              </a:rPr>
              <a:t>(R-, P+) Table Setters </a:t>
            </a:r>
            <a:r>
              <a:rPr lang="en-US" dirty="0" smtClean="0">
                <a:solidFill>
                  <a:srgbClr val="191D21"/>
                </a:solidFill>
              </a:rPr>
              <a:t>– players who create a lot of potential for more runs</a:t>
            </a:r>
          </a:p>
          <a:p>
            <a:pPr marL="687388" lvl="1" indent="-230188"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191D21"/>
                </a:solidFill>
              </a:rPr>
              <a:t>(R-, P-) Weak Hitters </a:t>
            </a:r>
            <a:r>
              <a:rPr lang="en-US" dirty="0" smtClean="0">
                <a:solidFill>
                  <a:srgbClr val="191D21"/>
                </a:solidFill>
              </a:rPr>
              <a:t>– the team’s worst players</a:t>
            </a:r>
          </a:p>
          <a:p>
            <a:pPr marL="687388" lvl="1" indent="-230188">
              <a:buFont typeface="Wingdings" pitchFamily="2" charset="2"/>
              <a:buChar char="§"/>
            </a:pPr>
            <a:endParaRPr lang="en-US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dirty="0" smtClean="0">
                <a:solidFill>
                  <a:srgbClr val="191D21"/>
                </a:solidFill>
              </a:rPr>
              <a:t>This gives us the quantitative data we need to apply the conventional wisdom discussed earlier</a:t>
            </a:r>
          </a:p>
        </p:txBody>
      </p:sp>
    </p:spTree>
    <p:extLst>
      <p:ext uri="{BB962C8B-B14F-4D97-AF65-F5344CB8AC3E}">
        <p14:creationId xmlns:p14="http://schemas.microsoft.com/office/powerpoint/2010/main" val="359568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Overview of Heuristic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82575" indent="-282575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Now we have the tools we need to combine the holistic conventional wisdom with quantitative data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191D21"/>
                </a:solidFill>
              </a:rPr>
              <a:t>We adapted this heuristic from the work of </a:t>
            </a:r>
            <a:r>
              <a:rPr lang="en-US" sz="2000" b="1" dirty="0" err="1" smtClean="0">
                <a:solidFill>
                  <a:srgbClr val="191D21"/>
                </a:solidFill>
              </a:rPr>
              <a:t>Sokol</a:t>
            </a:r>
            <a:endParaRPr lang="en-US" sz="2000" b="1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After determining which players fall into which set, we attempt to follow the conventional wisdom of placing batters with high realization values after a group of batters with high potential values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191D21"/>
                </a:solidFill>
              </a:rPr>
              <a:t>We want to build up potential value and then release it with realization value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The optimal order of the four sets is</a:t>
            </a:r>
            <a:r>
              <a:rPr lang="en-US" sz="2000" dirty="0" smtClean="0">
                <a:solidFill>
                  <a:srgbClr val="191D21"/>
                </a:solidFill>
                <a:sym typeface="Symbol"/>
              </a:rPr>
              <a:t></a:t>
            </a:r>
            <a:r>
              <a:rPr lang="en-US" sz="2000" dirty="0" smtClean="0">
                <a:solidFill>
                  <a:srgbClr val="191D21"/>
                </a:solidFill>
              </a:rPr>
              <a:t> </a:t>
            </a:r>
          </a:p>
          <a:p>
            <a:pPr marL="687388" lvl="1" indent="-230188">
              <a:buFont typeface="Wingdings" pitchFamily="2" charset="2"/>
              <a:buChar char="§"/>
            </a:pPr>
            <a:r>
              <a:rPr lang="en-US" dirty="0" smtClean="0">
                <a:solidFill>
                  <a:srgbClr val="191D21"/>
                </a:solidFill>
              </a:rPr>
              <a:t>(R-, P+) </a:t>
            </a:r>
            <a:r>
              <a:rPr lang="en-US" dirty="0" smtClean="0">
                <a:solidFill>
                  <a:srgbClr val="191D21"/>
                </a:solidFill>
                <a:sym typeface="Symbol"/>
              </a:rPr>
              <a:t></a:t>
            </a:r>
            <a:r>
              <a:rPr lang="en-US" dirty="0" smtClean="0">
                <a:solidFill>
                  <a:srgbClr val="191D21"/>
                </a:solidFill>
              </a:rPr>
              <a:t> (R+, P+) </a:t>
            </a:r>
            <a:r>
              <a:rPr lang="en-US" dirty="0" smtClean="0">
                <a:solidFill>
                  <a:srgbClr val="191D21"/>
                </a:solidFill>
                <a:sym typeface="Symbol"/>
              </a:rPr>
              <a:t></a:t>
            </a:r>
            <a:r>
              <a:rPr lang="en-US" dirty="0" smtClean="0">
                <a:solidFill>
                  <a:srgbClr val="191D21"/>
                </a:solidFill>
              </a:rPr>
              <a:t> (R+, P-) </a:t>
            </a:r>
            <a:r>
              <a:rPr lang="en-US" dirty="0" smtClean="0">
                <a:solidFill>
                  <a:srgbClr val="191D21"/>
                </a:solidFill>
                <a:sym typeface="Symbol"/>
              </a:rPr>
              <a:t></a:t>
            </a:r>
            <a:r>
              <a:rPr lang="en-US" dirty="0" smtClean="0">
                <a:solidFill>
                  <a:srgbClr val="191D21"/>
                </a:solidFill>
              </a:rPr>
              <a:t> (R-, P-)</a:t>
            </a:r>
          </a:p>
        </p:txBody>
      </p:sp>
    </p:spTree>
    <p:extLst>
      <p:ext uri="{BB962C8B-B14F-4D97-AF65-F5344CB8AC3E}">
        <p14:creationId xmlns:p14="http://schemas.microsoft.com/office/powerpoint/2010/main" val="44503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Heuristic Steps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82575" indent="-282575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Select the two batters with the highest P in the (R-, P+) set and assign them to the top two slots in the batting order, by order of increasing P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Place all batters in the (R+, P+) group in the next slots, ordered by decreasing P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Fill as many remaining slots as possible with batters from the (R+, P-) group, ordered by decreasing P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If there are any remaining slots, fill them with batters in the (R-, P-) group, ordered by increasing P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For each player left in the (R-, P+) group, replace a (R-, P-) player if possible, ordering the new (R-, P+) players by increasing P</a:t>
            </a:r>
            <a:endParaRPr lang="en-US" dirty="0" smtClean="0">
              <a:solidFill>
                <a:srgbClr val="191D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8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Application to 2011 New York Yankees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82575" indent="-282575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In order to see the effects of our heuristic, we applied it to the 2011 New York Yankees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First, we placed each player into the appropriate category</a:t>
            </a:r>
            <a:endParaRPr lang="en-US" dirty="0" smtClean="0">
              <a:solidFill>
                <a:srgbClr val="191D2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62000" y="2869337"/>
            <a:ext cx="7620000" cy="3207766"/>
            <a:chOff x="-1" y="0"/>
            <a:chExt cx="9915526" cy="5162549"/>
          </a:xfrm>
        </p:grpSpPr>
        <p:sp>
          <p:nvSpPr>
            <p:cNvPr id="5" name="TextBox 9"/>
            <p:cNvSpPr txBox="1"/>
            <p:nvPr/>
          </p:nvSpPr>
          <p:spPr>
            <a:xfrm>
              <a:off x="0" y="0"/>
              <a:ext cx="9915525" cy="5162548"/>
            </a:xfrm>
            <a:prstGeom prst="rect">
              <a:avLst/>
            </a:prstGeom>
            <a:solidFill>
              <a:schemeClr val="bg1"/>
            </a:solidFill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400" b="1">
                <a:solidFill>
                  <a:srgbClr val="2D343B"/>
                </a:solidFill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-1" y="9524"/>
              <a:ext cx="9915526" cy="5153025"/>
              <a:chOff x="-1" y="9524"/>
              <a:chExt cx="9915526" cy="5153025"/>
            </a:xfrm>
            <a:noFill/>
          </p:grpSpPr>
          <p:sp>
            <p:nvSpPr>
              <p:cNvPr id="7" name="TextBox 6"/>
              <p:cNvSpPr txBox="1"/>
              <p:nvPr/>
            </p:nvSpPr>
            <p:spPr>
              <a:xfrm>
                <a:off x="4514851" y="2600325"/>
                <a:ext cx="5400674" cy="2562224"/>
              </a:xfrm>
              <a:prstGeom prst="rect">
                <a:avLst/>
              </a:prstGeom>
              <a:solidFill>
                <a:srgbClr val="F8CA00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endParaRPr lang="en-US" sz="1400" b="1">
                  <a:solidFill>
                    <a:srgbClr val="2D343B"/>
                  </a:solidFill>
                </a:endParaRPr>
              </a:p>
              <a:p>
                <a:pPr algn="r"/>
                <a:endParaRPr lang="en-US" sz="1400" b="1">
                  <a:solidFill>
                    <a:srgbClr val="2D343B"/>
                  </a:solidFill>
                </a:endParaRPr>
              </a:p>
              <a:p>
                <a:pPr algn="r"/>
                <a:r>
                  <a:rPr lang="en-US" sz="1400" b="1">
                    <a:solidFill>
                      <a:srgbClr val="2D343B"/>
                    </a:solidFill>
                  </a:rPr>
                  <a:t>(R+, P-)</a:t>
                </a:r>
              </a:p>
              <a:p>
                <a:pPr algn="r"/>
                <a:r>
                  <a:rPr lang="en-US" sz="1400" b="1" baseline="0">
                    <a:solidFill>
                      <a:srgbClr val="2D343B"/>
                    </a:solidFill>
                  </a:rPr>
                  <a:t>Run Producers</a:t>
                </a:r>
              </a:p>
            </p:txBody>
          </p:sp>
          <p:sp>
            <p:nvSpPr>
              <p:cNvPr id="8" name="TextBox 5"/>
              <p:cNvSpPr txBox="1"/>
              <p:nvPr/>
            </p:nvSpPr>
            <p:spPr>
              <a:xfrm>
                <a:off x="1" y="2981325"/>
                <a:ext cx="4591050" cy="2181223"/>
              </a:xfrm>
              <a:prstGeom prst="rect">
                <a:avLst/>
              </a:prstGeom>
              <a:solidFill>
                <a:srgbClr val="FF6B6B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n-US" sz="1400" b="1">
                    <a:solidFill>
                      <a:srgbClr val="2D343B"/>
                    </a:solidFill>
                  </a:rPr>
                  <a:t>(R-, P-)</a:t>
                </a:r>
                <a:endParaRPr lang="en-US" sz="1400" b="1" baseline="0">
                  <a:solidFill>
                    <a:srgbClr val="2D343B"/>
                  </a:solidFill>
                </a:endParaRPr>
              </a:p>
              <a:p>
                <a:pPr algn="l"/>
                <a:r>
                  <a:rPr lang="en-US" sz="1400" b="1" baseline="0">
                    <a:solidFill>
                      <a:srgbClr val="2D343B"/>
                    </a:solidFill>
                  </a:rPr>
                  <a:t>Weak Hitters</a:t>
                </a:r>
              </a:p>
            </p:txBody>
          </p:sp>
          <p:sp>
            <p:nvSpPr>
              <p:cNvPr id="9" name="TextBox 4"/>
              <p:cNvSpPr txBox="1"/>
              <p:nvPr/>
            </p:nvSpPr>
            <p:spPr>
              <a:xfrm>
                <a:off x="1" y="857251"/>
                <a:ext cx="4581526" cy="2152650"/>
              </a:xfrm>
              <a:prstGeom prst="rect">
                <a:avLst/>
              </a:prstGeom>
              <a:solidFill>
                <a:srgbClr val="92A1B0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r>
                  <a:rPr lang="en-US" sz="1400" b="1">
                    <a:solidFill>
                      <a:srgbClr val="2D343B"/>
                    </a:solidFill>
                  </a:rPr>
                  <a:t>(R-, P+)</a:t>
                </a:r>
              </a:p>
              <a:p>
                <a:pPr algn="l"/>
                <a:r>
                  <a:rPr lang="en-US" sz="1400" b="1">
                    <a:solidFill>
                      <a:srgbClr val="2D343B"/>
                    </a:solidFill>
                  </a:rPr>
                  <a:t>Table Setters</a:t>
                </a:r>
              </a:p>
            </p:txBody>
          </p:sp>
          <p:sp>
            <p:nvSpPr>
              <p:cNvPr id="11" name="TextBox 3"/>
              <p:cNvSpPr txBox="1"/>
              <p:nvPr/>
            </p:nvSpPr>
            <p:spPr>
              <a:xfrm>
                <a:off x="4572001" y="857249"/>
                <a:ext cx="5343524" cy="2152651"/>
              </a:xfrm>
              <a:prstGeom prst="rect">
                <a:avLst/>
              </a:prstGeom>
              <a:solidFill>
                <a:srgbClr val="C7F464"/>
              </a:solidFill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r"/>
                <a:r>
                  <a:rPr lang="en-US" sz="1400" b="1">
                    <a:solidFill>
                      <a:srgbClr val="2D343B"/>
                    </a:solidFill>
                  </a:rPr>
                  <a:t>(R+, P+)</a:t>
                </a:r>
              </a:p>
              <a:p>
                <a:pPr algn="r"/>
                <a:r>
                  <a:rPr lang="en-US" sz="1400" b="1" baseline="0">
                    <a:solidFill>
                      <a:srgbClr val="2D343B"/>
                    </a:solidFill>
                  </a:rPr>
                  <a:t>Strong Hitters</a:t>
                </a:r>
                <a:endParaRPr lang="en-US" sz="1400" b="1">
                  <a:solidFill>
                    <a:srgbClr val="2D343B"/>
                  </a:solidFill>
                </a:endParaRPr>
              </a:p>
            </p:txBody>
          </p:sp>
          <p:graphicFrame>
            <p:nvGraphicFramePr>
              <p:cNvPr id="13" name="Chart 12"/>
              <p:cNvGraphicFramePr/>
              <p:nvPr>
                <p:extLst>
                  <p:ext uri="{D42A27DB-BD31-4B8C-83A1-F6EECF244321}">
                    <p14:modId xmlns:p14="http://schemas.microsoft.com/office/powerpoint/2010/main" val="1061044851"/>
                  </p:ext>
                </p:extLst>
              </p:nvPr>
            </p:nvGraphicFramePr>
            <p:xfrm>
              <a:off x="-1" y="9524"/>
              <a:ext cx="9915525" cy="5153025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37819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Simulation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82575" indent="-282575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In order to determine the value of our objective function (the expected number of runs scored per game) we need to simulate a game of baseball using the designated lineup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Our simulation follows the structure of a normal game of baseball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At each point in time, the next batter steps up to the plate and either generates a RPE or gets out, depending on that player’s distribution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RPEs advance runners according to the rules of baseball or by probabilistic outcomes determined using data from the 2011 season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The number of outs and runs is recorded for each of 16,200 games</a:t>
            </a:r>
            <a:endParaRPr lang="en-US" dirty="0" smtClean="0">
              <a:solidFill>
                <a:srgbClr val="191D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08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Results of Analysis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388806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algn="ctr"/>
            <a:r>
              <a:rPr lang="en-US" sz="2000" b="1" dirty="0" smtClean="0">
                <a:solidFill>
                  <a:srgbClr val="191D21"/>
                </a:solidFill>
              </a:rPr>
              <a:t>Standard Lineup</a:t>
            </a:r>
          </a:p>
          <a:p>
            <a:pPr algn="ctr"/>
            <a:endParaRPr lang="en-US" sz="2000" b="1" dirty="0">
              <a:solidFill>
                <a:srgbClr val="191D21"/>
              </a:solidFill>
            </a:endParaRPr>
          </a:p>
          <a:p>
            <a:pPr algn="ctr"/>
            <a:endParaRPr lang="en-US" sz="2000" b="1" dirty="0" smtClean="0">
              <a:solidFill>
                <a:srgbClr val="191D21"/>
              </a:solidFill>
            </a:endParaRPr>
          </a:p>
          <a:p>
            <a:pPr algn="ctr"/>
            <a:endParaRPr lang="en-US" sz="2000" b="1" dirty="0">
              <a:solidFill>
                <a:srgbClr val="191D21"/>
              </a:solidFill>
            </a:endParaRPr>
          </a:p>
          <a:p>
            <a:pPr algn="ctr"/>
            <a:endParaRPr lang="en-US" sz="2000" b="1" dirty="0" smtClean="0">
              <a:solidFill>
                <a:srgbClr val="191D21"/>
              </a:solidFill>
            </a:endParaRPr>
          </a:p>
          <a:p>
            <a:pPr algn="ctr"/>
            <a:endParaRPr lang="en-US" sz="2000" b="1" dirty="0">
              <a:solidFill>
                <a:srgbClr val="191D21"/>
              </a:solidFill>
            </a:endParaRPr>
          </a:p>
          <a:p>
            <a:pPr algn="ctr"/>
            <a:endParaRPr lang="en-US" sz="2000" b="1" dirty="0" smtClean="0">
              <a:solidFill>
                <a:srgbClr val="191D21"/>
              </a:solidFill>
            </a:endParaRPr>
          </a:p>
          <a:p>
            <a:pPr algn="ctr"/>
            <a:endParaRPr lang="en-US" sz="2000" b="1" dirty="0">
              <a:solidFill>
                <a:srgbClr val="191D21"/>
              </a:solidFill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This lineup generated an average of 5.68 runs, and is expected to have a 61.3% chance of winning a 5-game series against the </a:t>
            </a:r>
            <a:r>
              <a:rPr lang="en-US" sz="2000" dirty="0" smtClean="0">
                <a:solidFill>
                  <a:srgbClr val="191D21"/>
                </a:solidFill>
              </a:rPr>
              <a:t>Detroit </a:t>
            </a:r>
            <a:r>
              <a:rPr lang="en-US" sz="2000" dirty="0" smtClean="0">
                <a:solidFill>
                  <a:srgbClr val="191D21"/>
                </a:solidFill>
              </a:rPr>
              <a:t>Tigers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0140" y="1104900"/>
            <a:ext cx="388806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algn="ctr"/>
            <a:r>
              <a:rPr lang="en-US" sz="2000" b="1" dirty="0" smtClean="0">
                <a:solidFill>
                  <a:srgbClr val="191D21"/>
                </a:solidFill>
              </a:rPr>
              <a:t>Heuristic Lineup</a:t>
            </a:r>
          </a:p>
          <a:p>
            <a:pPr algn="ctr"/>
            <a:endParaRPr lang="en-US" sz="2000" b="1" dirty="0">
              <a:solidFill>
                <a:srgbClr val="191D21"/>
              </a:solidFill>
            </a:endParaRPr>
          </a:p>
          <a:p>
            <a:pPr algn="ctr"/>
            <a:endParaRPr lang="en-US" sz="2000" b="1" dirty="0" smtClean="0">
              <a:solidFill>
                <a:srgbClr val="191D21"/>
              </a:solidFill>
            </a:endParaRPr>
          </a:p>
          <a:p>
            <a:pPr algn="ctr"/>
            <a:endParaRPr lang="en-US" sz="2000" b="1" dirty="0">
              <a:solidFill>
                <a:srgbClr val="191D21"/>
              </a:solidFill>
            </a:endParaRPr>
          </a:p>
          <a:p>
            <a:pPr algn="ctr"/>
            <a:endParaRPr lang="en-US" sz="2000" b="1" dirty="0" smtClean="0">
              <a:solidFill>
                <a:srgbClr val="191D21"/>
              </a:solidFill>
            </a:endParaRPr>
          </a:p>
          <a:p>
            <a:pPr algn="ctr"/>
            <a:endParaRPr lang="en-US" sz="2000" b="1" dirty="0">
              <a:solidFill>
                <a:srgbClr val="191D21"/>
              </a:solidFill>
            </a:endParaRPr>
          </a:p>
          <a:p>
            <a:pPr algn="ctr"/>
            <a:endParaRPr lang="en-US" sz="2000" b="1" dirty="0" smtClean="0">
              <a:solidFill>
                <a:srgbClr val="191D21"/>
              </a:solidFill>
            </a:endParaRPr>
          </a:p>
          <a:p>
            <a:pPr algn="ctr"/>
            <a:endParaRPr lang="en-US" sz="2000" b="1" dirty="0">
              <a:solidFill>
                <a:srgbClr val="191D21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This lineup generated an average of 5.84 runs, with a 64.7% chance of winning a 5-game series against the </a:t>
            </a:r>
            <a:r>
              <a:rPr lang="en-US" sz="2000" dirty="0" smtClean="0">
                <a:solidFill>
                  <a:srgbClr val="191D21"/>
                </a:solidFill>
              </a:rPr>
              <a:t>Detroit </a:t>
            </a:r>
            <a:r>
              <a:rPr lang="en-US" sz="2000" dirty="0" smtClean="0">
                <a:solidFill>
                  <a:srgbClr val="191D21"/>
                </a:solidFill>
              </a:rPr>
              <a:t>Tigers</a:t>
            </a:r>
            <a:endParaRPr lang="en-US" dirty="0" smtClean="0">
              <a:solidFill>
                <a:srgbClr val="191D2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849142"/>
              </p:ext>
            </p:extLst>
          </p:nvPr>
        </p:nvGraphicFramePr>
        <p:xfrm>
          <a:off x="930660" y="1524000"/>
          <a:ext cx="3390900" cy="1905000"/>
        </p:xfrm>
        <a:graphic>
          <a:graphicData uri="http://schemas.openxmlformats.org/drawingml/2006/table">
            <a:tbl>
              <a:tblPr/>
              <a:tblGrid>
                <a:gridCol w="1130300"/>
                <a:gridCol w="1130300"/>
                <a:gridCol w="1130300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Batting 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34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Player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34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343B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Derek Jeter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R-, P+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Curtis Granderson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R+, P-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Robinson Cano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R+, P-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Alex Rodriguez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R+, P+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Mark Teixeira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R+, P-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Nick Swisher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R-, P+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Jorge Posada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R-, P-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B6B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Russel Martin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R-, P-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B6B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Brett Gardner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R-, P+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638694"/>
              </p:ext>
            </p:extLst>
          </p:nvPr>
        </p:nvGraphicFramePr>
        <p:xfrm>
          <a:off x="4799670" y="1524000"/>
          <a:ext cx="3429000" cy="1905000"/>
        </p:xfrm>
        <a:graphic>
          <a:graphicData uri="http://schemas.openxmlformats.org/drawingml/2006/table">
            <a:tbl>
              <a:tblPr/>
              <a:tblGrid>
                <a:gridCol w="1130335"/>
                <a:gridCol w="1130335"/>
                <a:gridCol w="1168330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Batting Order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34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Player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34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343B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Brett Gardner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R-, P+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Derek Jeter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R-, P+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Alex Rodriguez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R+,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P+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Robinson Cano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R+,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Curtis Granderson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R+, P-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Andruw Jones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R+, P-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Mark Teixeira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R+, P-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A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Russel Martin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R-, P-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B6B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Nick Swisher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R-, P+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A1B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92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Conclusions and Other Applications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82575" indent="-282575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191D21"/>
                </a:solidFill>
              </a:rPr>
              <a:t>The heuristic was only able to generate a lineup with a 3% increase in the amount of expected runs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Since statistical analysis in baseball is a known quantity, it may be the case that the NYY have already studied this problem in great detail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191D21"/>
                </a:solidFill>
              </a:rPr>
              <a:t>Even if the gains in expected run production were minimal, there are other applications for our methodology</a:t>
            </a:r>
            <a:r>
              <a:rPr lang="en-US" b="1" dirty="0" smtClean="0">
                <a:solidFill>
                  <a:srgbClr val="191D21"/>
                </a:solidFill>
                <a:sym typeface="Symbol"/>
              </a:rPr>
              <a:t></a:t>
            </a:r>
          </a:p>
          <a:p>
            <a:pPr marL="687388" lvl="1" indent="-230188">
              <a:buFont typeface="Wingdings" pitchFamily="2" charset="2"/>
              <a:buChar char="§"/>
            </a:pPr>
            <a:r>
              <a:rPr lang="en-US" dirty="0" smtClean="0">
                <a:solidFill>
                  <a:srgbClr val="191D21"/>
                </a:solidFill>
                <a:sym typeface="Symbol"/>
              </a:rPr>
              <a:t>Potential trades or acquisitions of new players can be evaluated by what effect they would have on the team’s expected run production</a:t>
            </a:r>
          </a:p>
          <a:p>
            <a:pPr marL="687388" lvl="1" indent="-230188">
              <a:buFont typeface="Wingdings" pitchFamily="2" charset="2"/>
              <a:buChar char="§"/>
            </a:pPr>
            <a:r>
              <a:rPr lang="en-US" dirty="0" smtClean="0">
                <a:solidFill>
                  <a:srgbClr val="191D21"/>
                </a:solidFill>
                <a:sym typeface="Symbol"/>
              </a:rPr>
              <a:t>Can apply a game-theoretic approach to maximize your expected win rate by adjusting the distribution of your team’s run production to maximize the potential of winning a game against a specific team</a:t>
            </a:r>
            <a:endParaRPr lang="en-US" dirty="0" smtClean="0">
              <a:solidFill>
                <a:srgbClr val="191D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89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A Quick Introduction to Baseball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30188" indent="-230188"/>
            <a:endParaRPr lang="en-US" sz="2000" dirty="0" smtClean="0">
              <a:solidFill>
                <a:srgbClr val="191D21"/>
              </a:solidFill>
              <a:latin typeface="+mj-lt"/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latin typeface="+mj-lt"/>
              </a:rPr>
              <a:t>Two </a:t>
            </a:r>
            <a:r>
              <a:rPr lang="en-US" sz="2000" dirty="0">
                <a:latin typeface="+mj-lt"/>
              </a:rPr>
              <a:t>teams alternate batting and fielding. </a:t>
            </a:r>
          </a:p>
          <a:p>
            <a:endParaRPr lang="en-US" sz="2000" dirty="0" smtClean="0">
              <a:solidFill>
                <a:srgbClr val="191D21"/>
              </a:solidFill>
              <a:latin typeface="+mj-lt"/>
            </a:endParaRPr>
          </a:p>
          <a:p>
            <a:pPr marL="230188" lvl="1" indent="-230188">
              <a:buFont typeface="Wingdings" pitchFamily="2" charset="2"/>
              <a:buChar char="§"/>
            </a:pPr>
            <a:r>
              <a:rPr lang="en-US" sz="2000" dirty="0">
                <a:latin typeface="+mj-lt"/>
              </a:rPr>
              <a:t>Batting team tries to score runs. </a:t>
            </a:r>
            <a:endParaRPr lang="en-US" sz="2000" dirty="0" smtClean="0">
              <a:latin typeface="+mj-lt"/>
            </a:endParaRPr>
          </a:p>
          <a:p>
            <a:pPr marL="230188" lvl="1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  <a:latin typeface="+mj-lt"/>
            </a:endParaRPr>
          </a:p>
          <a:p>
            <a:pPr marL="230188" lvl="1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  <a:latin typeface="+mj-lt"/>
              </a:rPr>
              <a:t>Runners </a:t>
            </a:r>
            <a:r>
              <a:rPr lang="en-US" sz="2000" dirty="0">
                <a:solidFill>
                  <a:srgbClr val="191D21"/>
                </a:solidFill>
                <a:latin typeface="+mj-lt"/>
              </a:rPr>
              <a:t>must advance through first, second and third base in order to reach </a:t>
            </a:r>
            <a:r>
              <a:rPr lang="en-US" sz="2000" dirty="0" smtClean="0">
                <a:solidFill>
                  <a:srgbClr val="191D21"/>
                </a:solidFill>
                <a:latin typeface="+mj-lt"/>
              </a:rPr>
              <a:t>home</a:t>
            </a:r>
            <a:endParaRPr lang="en-US" sz="2000" dirty="0" smtClean="0">
              <a:solidFill>
                <a:srgbClr val="191D21"/>
              </a:solidFill>
              <a:latin typeface="+mj-lt"/>
            </a:endParaRPr>
          </a:p>
          <a:p>
            <a:pPr marL="230188" indent="-230188"/>
            <a:endParaRPr lang="en-US" sz="2000" dirty="0" smtClean="0">
              <a:solidFill>
                <a:srgbClr val="191D21"/>
              </a:solidFill>
              <a:latin typeface="+mj-lt"/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  <a:latin typeface="+mj-lt"/>
              </a:rPr>
              <a:t>Runners are advanced by players getting hits, drawing walks, stealing bases, or errors by the opposing team’s defense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  <a:latin typeface="+mj-lt"/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  <a:latin typeface="+mj-lt"/>
              </a:rPr>
              <a:t>The team with the most runs at the end of the game wins</a:t>
            </a:r>
          </a:p>
        </p:txBody>
      </p:sp>
    </p:spTree>
    <p:extLst>
      <p:ext uri="{BB962C8B-B14F-4D97-AF65-F5344CB8AC3E}">
        <p14:creationId xmlns:p14="http://schemas.microsoft.com/office/powerpoint/2010/main" val="388211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Batting Order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Before each game, the team’s coach must submit the batting order of the team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The batting order dictates the order in which players step up to the plate</a:t>
            </a:r>
          </a:p>
          <a:p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Substitutions such as pitch hitters or pitch runners are allowed, but are relatively rare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191D21"/>
                </a:solidFill>
              </a:rPr>
              <a:t>The optimal batting order maximizes the expected run production</a:t>
            </a:r>
          </a:p>
        </p:txBody>
      </p:sp>
    </p:spTree>
    <p:extLst>
      <p:ext uri="{BB962C8B-B14F-4D97-AF65-F5344CB8AC3E}">
        <p14:creationId xmlns:p14="http://schemas.microsoft.com/office/powerpoint/2010/main" val="198970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400" b="1" dirty="0" smtClean="0">
                <a:solidFill>
                  <a:srgbClr val="191D21"/>
                </a:solidFill>
              </a:rPr>
              <a:t>Batting Order Optimization as a Scheduling Problem</a:t>
            </a:r>
            <a:endParaRPr lang="en-US" sz="24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/>
              <a:t>Finding the optimal batting order for a team can be thought of as a single-machine scheduling problem</a:t>
            </a:r>
          </a:p>
          <a:p>
            <a:endParaRPr lang="en-US" sz="2000" dirty="0" smtClean="0"/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/>
              <a:t>Each batter is modeled as a job, and the batting order is a set of 9 such jobs</a:t>
            </a:r>
          </a:p>
          <a:p>
            <a:endParaRPr lang="en-US" sz="2000" dirty="0"/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/>
              <a:t>The objective </a:t>
            </a:r>
            <a:r>
              <a:rPr lang="en-US" sz="2000" dirty="0" smtClean="0"/>
              <a:t>function is to maximize the run production of the lineup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191D21"/>
                </a:solidFill>
              </a:rPr>
              <a:t>This is a </a:t>
            </a:r>
            <a:r>
              <a:rPr lang="en-US" sz="2000" b="1" dirty="0" smtClean="0">
                <a:solidFill>
                  <a:srgbClr val="191D21"/>
                </a:solidFill>
              </a:rPr>
              <a:t>complicated function </a:t>
            </a:r>
            <a:r>
              <a:rPr lang="en-US" sz="2000" b="1" dirty="0" smtClean="0">
                <a:solidFill>
                  <a:srgbClr val="191D21"/>
                </a:solidFill>
              </a:rPr>
              <a:t>that requires simulation to analyze</a:t>
            </a:r>
          </a:p>
        </p:txBody>
      </p:sp>
    </p:spTree>
    <p:extLst>
      <p:ext uri="{BB962C8B-B14F-4D97-AF65-F5344CB8AC3E}">
        <p14:creationId xmlns:p14="http://schemas.microsoft.com/office/powerpoint/2010/main" val="132280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Approach to Optimize Batting Order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/>
              <a:t>Each baseball team has a roster of ~15 batters, of which </a:t>
            </a:r>
            <a:r>
              <a:rPr lang="en-US" sz="2000" dirty="0" smtClean="0"/>
              <a:t>only </a:t>
            </a:r>
            <a:r>
              <a:rPr lang="en-US" sz="2000" dirty="0" smtClean="0"/>
              <a:t>9 compose the batting order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Brute forcing all the possible lineups is </a:t>
            </a:r>
            <a:r>
              <a:rPr lang="en-US" sz="2000" dirty="0" smtClean="0">
                <a:solidFill>
                  <a:srgbClr val="191D21"/>
                </a:solidFill>
              </a:rPr>
              <a:t>somewhat impractical – </a:t>
            </a:r>
            <a:r>
              <a:rPr lang="en-US" sz="2000" dirty="0" smtClean="0">
                <a:solidFill>
                  <a:srgbClr val="191D21"/>
                </a:solidFill>
              </a:rPr>
              <a:t>need to calculate 15</a:t>
            </a:r>
            <a:r>
              <a:rPr lang="en-US" sz="2000" dirty="0" smtClean="0">
                <a:solidFill>
                  <a:srgbClr val="191D21"/>
                </a:solidFill>
              </a:rPr>
              <a:t>!/6! </a:t>
            </a:r>
            <a:r>
              <a:rPr lang="en-US" sz="2000" dirty="0">
                <a:solidFill>
                  <a:srgbClr val="191D21"/>
                </a:solidFill>
              </a:rPr>
              <a:t>c</a:t>
            </a:r>
            <a:r>
              <a:rPr lang="en-US" sz="2000" dirty="0" smtClean="0">
                <a:solidFill>
                  <a:srgbClr val="191D21"/>
                </a:solidFill>
              </a:rPr>
              <a:t>ombinations (</a:t>
            </a:r>
            <a:r>
              <a:rPr lang="en-US" sz="2000" b="1" dirty="0" smtClean="0">
                <a:solidFill>
                  <a:srgbClr val="191D21"/>
                </a:solidFill>
              </a:rPr>
              <a:t>over </a:t>
            </a:r>
            <a:r>
              <a:rPr lang="en-US" sz="2000" b="1" dirty="0" smtClean="0">
                <a:solidFill>
                  <a:srgbClr val="191D21"/>
                </a:solidFill>
              </a:rPr>
              <a:t>1.8 </a:t>
            </a:r>
            <a:r>
              <a:rPr lang="en-US" sz="2000" b="1" dirty="0" smtClean="0">
                <a:solidFill>
                  <a:srgbClr val="191D21"/>
                </a:solidFill>
              </a:rPr>
              <a:t>b</a:t>
            </a:r>
            <a:r>
              <a:rPr lang="en-US" sz="2000" b="1" dirty="0" smtClean="0">
                <a:solidFill>
                  <a:srgbClr val="191D21"/>
                </a:solidFill>
              </a:rPr>
              <a:t>illion </a:t>
            </a:r>
            <a:r>
              <a:rPr lang="en-US" sz="2000" b="1" dirty="0" smtClean="0">
                <a:solidFill>
                  <a:srgbClr val="191D21"/>
                </a:solidFill>
              </a:rPr>
              <a:t>unique lineups</a:t>
            </a:r>
            <a:r>
              <a:rPr lang="en-US" sz="2000" dirty="0" smtClean="0">
                <a:solidFill>
                  <a:srgbClr val="191D21"/>
                </a:solidFill>
              </a:rPr>
              <a:t>)</a:t>
            </a:r>
          </a:p>
          <a:p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191D21"/>
                </a:solidFill>
              </a:rPr>
              <a:t>Solution is to combine a qualitative “conventional wisdom” approach with a data-driven quantitative methodology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687388" lvl="1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87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Batting Order Conventional Wisdom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/>
              <a:t>Over the many decades baseball has been played, coaches have dedicated much thought to finding the best lineup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191D21"/>
                </a:solidFill>
              </a:rPr>
              <a:t>Traditional lineups follow this general order</a:t>
            </a:r>
            <a:r>
              <a:rPr lang="en-US" sz="2000" b="1" dirty="0" smtClean="0">
                <a:solidFill>
                  <a:srgbClr val="191D21"/>
                </a:solidFill>
                <a:sym typeface="Symbol"/>
              </a:rPr>
              <a:t></a:t>
            </a:r>
            <a:endParaRPr lang="en-US" sz="2000" b="1" dirty="0" smtClean="0">
              <a:solidFill>
                <a:srgbClr val="191D21"/>
              </a:solidFill>
            </a:endParaRPr>
          </a:p>
          <a:p>
            <a:pPr marL="687388" lvl="1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1-2 – batters who get on base on a lot</a:t>
            </a:r>
          </a:p>
          <a:p>
            <a:pPr marL="687388" lvl="1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3-5 – batters who get a lot of extra base hits</a:t>
            </a:r>
          </a:p>
          <a:p>
            <a:pPr marL="687388" lvl="1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6-8 – weak batters</a:t>
            </a:r>
          </a:p>
          <a:p>
            <a:pPr marL="687388" lvl="1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9 – pitcher/weak batter/batter who gets on base a lot</a:t>
            </a:r>
          </a:p>
          <a:p>
            <a:pPr marL="687388" lvl="1" indent="-230188">
              <a:buFont typeface="Wingdings" pitchFamily="2" charset="2"/>
              <a:buChar char="§"/>
            </a:pPr>
            <a:endParaRPr lang="en-US" sz="2000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Key is to have players with a high realization value (lots of runs batted in) follow those with a high potential value (getting on base a lot)</a:t>
            </a:r>
          </a:p>
          <a:p>
            <a:pPr marL="687388" lvl="1" indent="-230188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191D21"/>
                </a:solidFill>
              </a:rPr>
              <a:t>i.e., get runners on base so your power hitters can drive them home</a:t>
            </a:r>
          </a:p>
        </p:txBody>
      </p:sp>
    </p:spTree>
    <p:extLst>
      <p:ext uri="{BB962C8B-B14F-4D97-AF65-F5344CB8AC3E}">
        <p14:creationId xmlns:p14="http://schemas.microsoft.com/office/powerpoint/2010/main" val="123987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Underlying Causes of Run Production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82575" indent="-282575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There is a </a:t>
            </a:r>
            <a:r>
              <a:rPr lang="en-US" sz="2000" dirty="0" smtClean="0">
                <a:solidFill>
                  <a:srgbClr val="191D21"/>
                </a:solidFill>
              </a:rPr>
              <a:t>limited </a:t>
            </a:r>
            <a:r>
              <a:rPr lang="en-US" sz="2000" dirty="0" smtClean="0">
                <a:solidFill>
                  <a:srgbClr val="191D21"/>
                </a:solidFill>
              </a:rPr>
              <a:t>set of events that have the potential to score runs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We refer to these as </a:t>
            </a:r>
            <a:r>
              <a:rPr lang="en-US" sz="2000" b="1" dirty="0" smtClean="0">
                <a:solidFill>
                  <a:srgbClr val="191D21"/>
                </a:solidFill>
              </a:rPr>
              <a:t>“Run-Producing Events” </a:t>
            </a:r>
            <a:r>
              <a:rPr lang="en-US" sz="2000" dirty="0" smtClean="0">
                <a:solidFill>
                  <a:srgbClr val="191D21"/>
                </a:solidFill>
              </a:rPr>
              <a:t>or RPEs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191D21"/>
                </a:solidFill>
              </a:rPr>
              <a:t>RPEs include</a:t>
            </a:r>
            <a:r>
              <a:rPr lang="en-US" sz="2000" b="1" dirty="0" smtClean="0">
                <a:solidFill>
                  <a:srgbClr val="191D21"/>
                </a:solidFill>
                <a:sym typeface="Symbol"/>
              </a:rPr>
              <a:t></a:t>
            </a:r>
            <a:r>
              <a:rPr lang="en-US" sz="2000" b="1" dirty="0" smtClean="0">
                <a:solidFill>
                  <a:srgbClr val="191D21"/>
                </a:solidFill>
              </a:rPr>
              <a:t> </a:t>
            </a:r>
          </a:p>
          <a:p>
            <a:pPr marL="687388" lvl="2" indent="-230188">
              <a:buFont typeface="Wingdings" pitchFamily="2" charset="2"/>
              <a:buChar char="§"/>
            </a:pPr>
            <a:r>
              <a:rPr lang="en-US" dirty="0" smtClean="0">
                <a:solidFill>
                  <a:srgbClr val="191D21"/>
                </a:solidFill>
              </a:rPr>
              <a:t>Singles (1B)</a:t>
            </a:r>
          </a:p>
          <a:p>
            <a:pPr marL="687388" lvl="2" indent="-230188">
              <a:buFont typeface="Wingdings" pitchFamily="2" charset="2"/>
              <a:buChar char="§"/>
            </a:pPr>
            <a:r>
              <a:rPr lang="en-US" dirty="0" smtClean="0">
                <a:solidFill>
                  <a:srgbClr val="191D21"/>
                </a:solidFill>
              </a:rPr>
              <a:t>Doubles (2B)</a:t>
            </a:r>
          </a:p>
          <a:p>
            <a:pPr marL="687388" lvl="2" indent="-230188">
              <a:buFont typeface="Wingdings" pitchFamily="2" charset="2"/>
              <a:buChar char="§"/>
            </a:pPr>
            <a:r>
              <a:rPr lang="en-US" dirty="0" smtClean="0">
                <a:solidFill>
                  <a:srgbClr val="191D21"/>
                </a:solidFill>
              </a:rPr>
              <a:t>Triples (3B)</a:t>
            </a:r>
          </a:p>
          <a:p>
            <a:pPr marL="687388" lvl="2" indent="-230188">
              <a:buFont typeface="Wingdings" pitchFamily="2" charset="2"/>
              <a:buChar char="§"/>
            </a:pPr>
            <a:r>
              <a:rPr lang="en-US" dirty="0" smtClean="0">
                <a:solidFill>
                  <a:srgbClr val="191D21"/>
                </a:solidFill>
              </a:rPr>
              <a:t>Home Runs (HR)</a:t>
            </a:r>
          </a:p>
          <a:p>
            <a:pPr marL="687388" lvl="2" indent="-230188">
              <a:buFont typeface="Wingdings" pitchFamily="2" charset="2"/>
              <a:buChar char="§"/>
            </a:pPr>
            <a:r>
              <a:rPr lang="en-US" dirty="0" smtClean="0">
                <a:solidFill>
                  <a:srgbClr val="191D21"/>
                </a:solidFill>
              </a:rPr>
              <a:t>Bases on Balls/Batter Hitter by Pitch (BB+HBP)</a:t>
            </a:r>
          </a:p>
          <a:p>
            <a:pPr marL="687388" lvl="2" indent="-230188">
              <a:buFont typeface="Wingdings" pitchFamily="2" charset="2"/>
              <a:buChar char="§"/>
            </a:pPr>
            <a:r>
              <a:rPr lang="en-US" dirty="0" smtClean="0">
                <a:solidFill>
                  <a:srgbClr val="191D21"/>
                </a:solidFill>
              </a:rPr>
              <a:t>Errors (ERR)</a:t>
            </a:r>
          </a:p>
        </p:txBody>
      </p:sp>
    </p:spTree>
    <p:extLst>
      <p:ext uri="{BB962C8B-B14F-4D97-AF65-F5344CB8AC3E}">
        <p14:creationId xmlns:p14="http://schemas.microsoft.com/office/powerpoint/2010/main" val="161883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Batting Performance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82575" indent="-282575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lvl="0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prstClr val="black"/>
                </a:solidFill>
                <a:latin typeface="Calibri" pitchFamily="34" charset="0"/>
              </a:rPr>
              <a:t>Does </a:t>
            </a:r>
            <a:r>
              <a:rPr lang="en-US" sz="2000" dirty="0">
                <a:solidFill>
                  <a:prstClr val="black"/>
                </a:solidFill>
                <a:latin typeface="Calibri" pitchFamily="34" charset="0"/>
              </a:rPr>
              <a:t>the model fully capture differences among player batting characteristics?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b="1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endParaRPr lang="en-US" sz="2000" b="1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endParaRPr lang="en-US" sz="2000" b="1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endParaRPr lang="en-US" sz="2000" b="1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endParaRPr lang="en-US" sz="2000" b="1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endParaRPr lang="en-US" sz="2000" b="1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endParaRPr lang="en-US" sz="2000" b="1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endParaRPr lang="en-US" sz="2000" b="1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</a:rPr>
              <a:t>How </a:t>
            </a:r>
            <a:r>
              <a:rPr lang="en-US" sz="2000" dirty="0">
                <a:latin typeface="Calibri" pitchFamily="34" charset="0"/>
              </a:rPr>
              <a:t>to distinguish between ‘table setters’ vs. ‘sluggers/cleanup hitters’?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b="1" dirty="0">
              <a:solidFill>
                <a:srgbClr val="191D2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7164833"/>
              </p:ext>
            </p:extLst>
          </p:nvPr>
        </p:nvGraphicFramePr>
        <p:xfrm>
          <a:off x="762002" y="3219450"/>
          <a:ext cx="7619998" cy="400050"/>
        </p:xfrm>
        <a:graphic>
          <a:graphicData uri="http://schemas.openxmlformats.org/drawingml/2006/table">
            <a:tbl>
              <a:tblPr/>
              <a:tblGrid>
                <a:gridCol w="1510461"/>
                <a:gridCol w="872791"/>
                <a:gridCol w="872791"/>
                <a:gridCol w="872791"/>
                <a:gridCol w="872791"/>
                <a:gridCol w="872791"/>
                <a:gridCol w="872791"/>
                <a:gridCol w="872791"/>
              </a:tblGrid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Regression</a:t>
                      </a:r>
                      <a:r>
                        <a:rPr lang="en-US" sz="11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Value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34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-0.1040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0.4659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0.7613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1.0456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1.4031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0.4340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486100"/>
              </p:ext>
            </p:extLst>
          </p:nvPr>
        </p:nvGraphicFramePr>
        <p:xfrm>
          <a:off x="762002" y="2819400"/>
          <a:ext cx="7619998" cy="400050"/>
        </p:xfrm>
        <a:graphic>
          <a:graphicData uri="http://schemas.openxmlformats.org/drawingml/2006/table">
            <a:tbl>
              <a:tblPr/>
              <a:tblGrid>
                <a:gridCol w="1510461"/>
                <a:gridCol w="872791"/>
                <a:gridCol w="872791"/>
                <a:gridCol w="872791"/>
                <a:gridCol w="872791"/>
                <a:gridCol w="872791"/>
                <a:gridCol w="872791"/>
                <a:gridCol w="872791"/>
              </a:tblGrid>
              <a:tr h="400050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BB+HBP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ERR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11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2080" y="571500"/>
            <a:ext cx="7776120" cy="533400"/>
          </a:xfrm>
          <a:prstGeom prst="rect">
            <a:avLst/>
          </a:prstGeom>
          <a:solidFill>
            <a:srgbClr val="E3E6E9"/>
          </a:solidFill>
          <a:ln>
            <a:solidFill>
              <a:srgbClr val="909DAA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b="1" dirty="0" smtClean="0">
                <a:solidFill>
                  <a:srgbClr val="191D21"/>
                </a:solidFill>
              </a:rPr>
              <a:t>Realization Value vs. Potential Value</a:t>
            </a:r>
            <a:endParaRPr lang="en-US" sz="2800" b="1" dirty="0">
              <a:solidFill>
                <a:srgbClr val="191D2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080" y="1104900"/>
            <a:ext cx="7776120" cy="5029200"/>
          </a:xfrm>
          <a:prstGeom prst="rect">
            <a:avLst/>
          </a:prstGeom>
          <a:solidFill>
            <a:srgbClr val="F6F7F8"/>
          </a:solidFill>
          <a:ln>
            <a:solidFill>
              <a:srgbClr val="909DAA"/>
            </a:solidFill>
          </a:ln>
        </p:spPr>
        <p:txBody>
          <a:bodyPr wrap="square" rtlCol="0" anchor="t">
            <a:noAutofit/>
          </a:bodyPr>
          <a:lstStyle/>
          <a:p>
            <a:pPr marL="282575" indent="-282575">
              <a:buFont typeface="Wingdings" pitchFamily="2" charset="2"/>
              <a:buChar char="§"/>
            </a:pPr>
            <a:endParaRPr lang="en-US" sz="2000" dirty="0" smtClean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191D21"/>
                </a:solidFill>
              </a:rPr>
              <a:t>Realization Value </a:t>
            </a:r>
            <a:r>
              <a:rPr lang="en-US" sz="2000" dirty="0" smtClean="0">
                <a:solidFill>
                  <a:srgbClr val="191D21"/>
                </a:solidFill>
              </a:rPr>
              <a:t>is the expected number of runs each RPE actually scores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b="1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191D21"/>
                </a:solidFill>
              </a:rPr>
              <a:t>Potential Value </a:t>
            </a:r>
            <a:r>
              <a:rPr lang="en-US" sz="2000" dirty="0" smtClean="0">
                <a:solidFill>
                  <a:srgbClr val="191D21"/>
                </a:solidFill>
              </a:rPr>
              <a:t>is the effect each RPE has on the team’s chances to score additional runs in the same inning</a:t>
            </a:r>
          </a:p>
          <a:p>
            <a:pPr marL="230188" indent="-230188">
              <a:buFont typeface="Wingdings" pitchFamily="2" charset="2"/>
              <a:buChar char="§"/>
            </a:pPr>
            <a:endParaRPr lang="en-US" sz="2000" b="1" dirty="0">
              <a:solidFill>
                <a:srgbClr val="191D21"/>
              </a:solidFill>
            </a:endParaRPr>
          </a:p>
          <a:p>
            <a:pPr marL="230188" indent="-230188"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191D21"/>
                </a:solidFill>
              </a:rPr>
              <a:t>Differentiating between these two metrics allows us to quantitatively determine which players create the potential for scoring runs and which ones are good at bringing those players to home plate</a:t>
            </a:r>
            <a:endParaRPr lang="en-US" dirty="0" smtClean="0">
              <a:solidFill>
                <a:srgbClr val="191D2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546379"/>
              </p:ext>
            </p:extLst>
          </p:nvPr>
        </p:nvGraphicFramePr>
        <p:xfrm>
          <a:off x="762000" y="4343400"/>
          <a:ext cx="7619998" cy="1600200"/>
        </p:xfrm>
        <a:graphic>
          <a:graphicData uri="http://schemas.openxmlformats.org/drawingml/2006/table">
            <a:tbl>
              <a:tblPr/>
              <a:tblGrid>
                <a:gridCol w="1510461"/>
                <a:gridCol w="872791"/>
                <a:gridCol w="872791"/>
                <a:gridCol w="872791"/>
                <a:gridCol w="872791"/>
                <a:gridCol w="872791"/>
                <a:gridCol w="872791"/>
                <a:gridCol w="872791"/>
              </a:tblGrid>
              <a:tr h="400050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6B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BB+HBP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3B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ERR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F464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Realization Value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34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0.2314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0.7411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1.7387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Potential Value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34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-0.1040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0.2345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0.2927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0.2493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0.3045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-0.3356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EF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Value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34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-0.1040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0.4659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0.3255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0.7613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1.0456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1.4031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0.4340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CDD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49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1466</Words>
  <Application>Microsoft Office PowerPoint</Application>
  <PresentationFormat>On-screen Show (4:3)</PresentationFormat>
  <Paragraphs>293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Quick Introduction to Baseball</dc:title>
  <dc:creator>Mark</dc:creator>
  <cp:lastModifiedBy>FrankDesk</cp:lastModifiedBy>
  <cp:revision>24</cp:revision>
  <dcterms:created xsi:type="dcterms:W3CDTF">2012-04-30T23:52:20Z</dcterms:created>
  <dcterms:modified xsi:type="dcterms:W3CDTF">2013-05-02T13:25:46Z</dcterms:modified>
</cp:coreProperties>
</file>