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3" r:id="rId10"/>
    <p:sldId id="264" r:id="rId11"/>
    <p:sldId id="265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88" autoAdjust="0"/>
    <p:restoredTop sz="94660"/>
  </p:normalViewPr>
  <p:slideViewPr>
    <p:cSldViewPr>
      <p:cViewPr varScale="1">
        <p:scale>
          <a:sx n="61" d="100"/>
          <a:sy n="61" d="100"/>
        </p:scale>
        <p:origin x="-84" y="-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My%20Documents\Project\HeftProject\Book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My%20Documents\Project\HeftProject\Book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My%20Documents\Project\HeftProject\Book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G:\My%20Documents\Project\HeftProject\Book1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G:\My%20Documents\Project\HeftProject\Book1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G:\My%20Documents\Project\HeftProject\Book1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G:\My%20Documents\Project\HeftProject\Book1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G:\My%20Documents\Project\HeftProject\Book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Nodes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RunTime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5</c:v>
                </c:pt>
                <c:pt idx="1">
                  <c:v>10</c:v>
                </c:pt>
                <c:pt idx="2">
                  <c:v>15</c:v>
                </c:pt>
                <c:pt idx="3">
                  <c:v>20</c:v>
                </c:pt>
                <c:pt idx="4">
                  <c:v>25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5.1587057113600002E-4</c:v>
                </c:pt>
                <c:pt idx="1">
                  <c:v>6.4502582549999998E-3</c:v>
                </c:pt>
                <c:pt idx="2">
                  <c:v>0.13874841451600001</c:v>
                </c:pt>
                <c:pt idx="3">
                  <c:v>3.7173805279700001</c:v>
                </c:pt>
                <c:pt idx="4">
                  <c:v>99.113650952300006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117952"/>
        <c:axId val="83119488"/>
      </c:lineChart>
      <c:catAx>
        <c:axId val="83117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3119488"/>
        <c:crosses val="autoZero"/>
        <c:auto val="1"/>
        <c:lblAlgn val="ctr"/>
        <c:lblOffset val="100"/>
        <c:noMultiLvlLbl val="0"/>
      </c:catAx>
      <c:valAx>
        <c:axId val="831194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31179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Connectivity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RunTime</c:v>
                </c:pt>
              </c:strCache>
            </c:strRef>
          </c:tx>
          <c:marker>
            <c:symbol val="none"/>
          </c:marker>
          <c:cat>
            <c:numRef>
              <c:f>Sheet2!$A$2:$A$11</c:f>
              <c:numCache>
                <c:formatCode>General</c:formatCode>
                <c:ptCount val="10"/>
                <c:pt idx="0">
                  <c:v>0.1</c:v>
                </c:pt>
                <c:pt idx="1">
                  <c:v>0.2</c:v>
                </c:pt>
                <c:pt idx="2">
                  <c:v>0.3</c:v>
                </c:pt>
                <c:pt idx="3">
                  <c:v>0.4</c:v>
                </c:pt>
                <c:pt idx="4">
                  <c:v>0.5</c:v>
                </c:pt>
                <c:pt idx="5">
                  <c:v>0.6</c:v>
                </c:pt>
                <c:pt idx="6">
                  <c:v>0.7</c:v>
                </c:pt>
                <c:pt idx="7">
                  <c:v>0.8</c:v>
                </c:pt>
                <c:pt idx="8">
                  <c:v>0.9</c:v>
                </c:pt>
                <c:pt idx="9">
                  <c:v>1</c:v>
                </c:pt>
              </c:numCache>
            </c:numRef>
          </c:cat>
          <c:val>
            <c:numRef>
              <c:f>Sheet2!$B$2:$B$11</c:f>
              <c:numCache>
                <c:formatCode>General</c:formatCode>
                <c:ptCount val="10"/>
                <c:pt idx="0">
                  <c:v>1.3368587493899999E-3</c:v>
                </c:pt>
                <c:pt idx="1">
                  <c:v>3.7439374923699999E-3</c:v>
                </c:pt>
                <c:pt idx="2">
                  <c:v>1.44235773087E-2</c:v>
                </c:pt>
                <c:pt idx="3">
                  <c:v>6.7447255134599995E-2</c:v>
                </c:pt>
                <c:pt idx="4">
                  <c:v>0.27502735900899999</c:v>
                </c:pt>
                <c:pt idx="5">
                  <c:v>1.1324147310299999</c:v>
                </c:pt>
                <c:pt idx="6">
                  <c:v>3.6974004039800001</c:v>
                </c:pt>
                <c:pt idx="7">
                  <c:v>13.363806372599999</c:v>
                </c:pt>
                <c:pt idx="8">
                  <c:v>46.069523397399998</c:v>
                </c:pt>
                <c:pt idx="9">
                  <c:v>141.32836815499999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123200"/>
        <c:axId val="83155584"/>
      </c:lineChart>
      <c:catAx>
        <c:axId val="83123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3155584"/>
        <c:crosses val="autoZero"/>
        <c:auto val="1"/>
        <c:lblAlgn val="ctr"/>
        <c:lblOffset val="100"/>
        <c:noMultiLvlLbl val="0"/>
      </c:catAx>
      <c:valAx>
        <c:axId val="831555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31232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Machines</a:t>
            </a:r>
            <a:endParaRPr lang="en-US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Sheet3!$B$1</c:f>
              <c:strCache>
                <c:ptCount val="1"/>
                <c:pt idx="0">
                  <c:v>RunTime</c:v>
                </c:pt>
              </c:strCache>
            </c:strRef>
          </c:tx>
          <c:marker>
            <c:symbol val="none"/>
          </c:marker>
          <c:cat>
            <c:numRef>
              <c:f>Sheet3!$A$2:$A$6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</c:numCache>
            </c:numRef>
          </c:cat>
          <c:val>
            <c:numRef>
              <c:f>Sheet3!$B$2:$B$6</c:f>
              <c:numCache>
                <c:formatCode>General</c:formatCode>
                <c:ptCount val="5"/>
                <c:pt idx="0">
                  <c:v>13.9725504565</c:v>
                </c:pt>
                <c:pt idx="1">
                  <c:v>16.082933498900001</c:v>
                </c:pt>
                <c:pt idx="2">
                  <c:v>19.9188070121</c:v>
                </c:pt>
                <c:pt idx="3">
                  <c:v>24.151321205599999</c:v>
                </c:pt>
                <c:pt idx="4">
                  <c:v>28.8511338506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385408"/>
        <c:axId val="99488128"/>
      </c:lineChart>
      <c:catAx>
        <c:axId val="90385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9488128"/>
        <c:crosses val="autoZero"/>
        <c:auto val="1"/>
        <c:lblAlgn val="ctr"/>
        <c:lblOffset val="100"/>
        <c:noMultiLvlLbl val="0"/>
      </c:catAx>
      <c:valAx>
        <c:axId val="994881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03854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Processor Range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RunTime</c:v>
                </c:pt>
              </c:strCache>
            </c:strRef>
          </c:tx>
          <c:marker>
            <c:symbol val="none"/>
          </c:marker>
          <c:cat>
            <c:numRef>
              <c:f>Sheet4!$A$2:$A$11</c:f>
              <c:numCache>
                <c:formatCode>General</c:formatCode>
                <c:ptCount val="10"/>
                <c:pt idx="0">
                  <c:v>0.1</c:v>
                </c:pt>
                <c:pt idx="1">
                  <c:v>0.2</c:v>
                </c:pt>
                <c:pt idx="2">
                  <c:v>0.3</c:v>
                </c:pt>
                <c:pt idx="3">
                  <c:v>0.4</c:v>
                </c:pt>
                <c:pt idx="4">
                  <c:v>0.5</c:v>
                </c:pt>
                <c:pt idx="5">
                  <c:v>0.6</c:v>
                </c:pt>
                <c:pt idx="6">
                  <c:v>0.7</c:v>
                </c:pt>
                <c:pt idx="7">
                  <c:v>0.8</c:v>
                </c:pt>
                <c:pt idx="8">
                  <c:v>0.9</c:v>
                </c:pt>
                <c:pt idx="9">
                  <c:v>1</c:v>
                </c:pt>
              </c:numCache>
            </c:numRef>
          </c:cat>
          <c:val>
            <c:numRef>
              <c:f>Sheet4!$B$2:$B$11</c:f>
              <c:numCache>
                <c:formatCode>General</c:formatCode>
                <c:ptCount val="10"/>
                <c:pt idx="0">
                  <c:v>20.324906960500002</c:v>
                </c:pt>
                <c:pt idx="1">
                  <c:v>19.433871909099999</c:v>
                </c:pt>
                <c:pt idx="2">
                  <c:v>21.643937753700001</c:v>
                </c:pt>
                <c:pt idx="3">
                  <c:v>19.7780187788</c:v>
                </c:pt>
                <c:pt idx="4">
                  <c:v>21.1703385277</c:v>
                </c:pt>
                <c:pt idx="5">
                  <c:v>20.742033535000001</c:v>
                </c:pt>
                <c:pt idx="6">
                  <c:v>20.7503912783</c:v>
                </c:pt>
                <c:pt idx="7">
                  <c:v>21.021092246999999</c:v>
                </c:pt>
                <c:pt idx="8">
                  <c:v>20.521412663500001</c:v>
                </c:pt>
                <c:pt idx="9">
                  <c:v>20.567488393800001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092864"/>
        <c:axId val="67094400"/>
      </c:lineChart>
      <c:catAx>
        <c:axId val="67092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7094400"/>
        <c:crosses val="autoZero"/>
        <c:auto val="1"/>
        <c:lblAlgn val="ctr"/>
        <c:lblOffset val="100"/>
        <c:noMultiLvlLbl val="0"/>
      </c:catAx>
      <c:valAx>
        <c:axId val="670944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70928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Nodes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MakeSpan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5</c:v>
                </c:pt>
                <c:pt idx="1">
                  <c:v>10</c:v>
                </c:pt>
                <c:pt idx="2">
                  <c:v>15</c:v>
                </c:pt>
                <c:pt idx="3">
                  <c:v>20</c:v>
                </c:pt>
                <c:pt idx="4">
                  <c:v>25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19.5196706499</c:v>
                </c:pt>
                <c:pt idx="1">
                  <c:v>35.676732039800001</c:v>
                </c:pt>
                <c:pt idx="2">
                  <c:v>52.100947162200001</c:v>
                </c:pt>
                <c:pt idx="3">
                  <c:v>68.686315492199995</c:v>
                </c:pt>
                <c:pt idx="4">
                  <c:v>86.163057280399997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443968"/>
        <c:axId val="39411072"/>
      </c:lineChart>
      <c:catAx>
        <c:axId val="31443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9411072"/>
        <c:crosses val="autoZero"/>
        <c:auto val="1"/>
        <c:lblAlgn val="ctr"/>
        <c:lblOffset val="100"/>
        <c:noMultiLvlLbl val="0"/>
      </c:catAx>
      <c:valAx>
        <c:axId val="394110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14439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Connectivity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Sheet2!$C$1</c:f>
              <c:strCache>
                <c:ptCount val="1"/>
                <c:pt idx="0">
                  <c:v>MakeSpan</c:v>
                </c:pt>
              </c:strCache>
            </c:strRef>
          </c:tx>
          <c:marker>
            <c:symbol val="none"/>
          </c:marker>
          <c:cat>
            <c:numRef>
              <c:f>Sheet2!$A$2:$A$11</c:f>
              <c:numCache>
                <c:formatCode>General</c:formatCode>
                <c:ptCount val="10"/>
                <c:pt idx="0">
                  <c:v>0.1</c:v>
                </c:pt>
                <c:pt idx="1">
                  <c:v>0.2</c:v>
                </c:pt>
                <c:pt idx="2">
                  <c:v>0.3</c:v>
                </c:pt>
                <c:pt idx="3">
                  <c:v>0.4</c:v>
                </c:pt>
                <c:pt idx="4">
                  <c:v>0.5</c:v>
                </c:pt>
                <c:pt idx="5">
                  <c:v>0.6</c:v>
                </c:pt>
                <c:pt idx="6">
                  <c:v>0.7</c:v>
                </c:pt>
                <c:pt idx="7">
                  <c:v>0.8</c:v>
                </c:pt>
                <c:pt idx="8">
                  <c:v>0.9</c:v>
                </c:pt>
                <c:pt idx="9">
                  <c:v>1</c:v>
                </c:pt>
              </c:numCache>
            </c:numRef>
          </c:cat>
          <c:val>
            <c:numRef>
              <c:f>Sheet2!$C$2:$C$11</c:f>
              <c:numCache>
                <c:formatCode>General</c:formatCode>
                <c:ptCount val="10"/>
                <c:pt idx="0">
                  <c:v>26.816159784900002</c:v>
                </c:pt>
                <c:pt idx="1">
                  <c:v>31.491634939400001</c:v>
                </c:pt>
                <c:pt idx="2">
                  <c:v>37.2742678125</c:v>
                </c:pt>
                <c:pt idx="3">
                  <c:v>43.663861474299999</c:v>
                </c:pt>
                <c:pt idx="4">
                  <c:v>50.416432505300001</c:v>
                </c:pt>
                <c:pt idx="5">
                  <c:v>54.6130577538</c:v>
                </c:pt>
                <c:pt idx="6">
                  <c:v>61.237138830299997</c:v>
                </c:pt>
                <c:pt idx="7">
                  <c:v>66.461998183999995</c:v>
                </c:pt>
                <c:pt idx="8">
                  <c:v>72.953397600499997</c:v>
                </c:pt>
                <c:pt idx="9">
                  <c:v>79.365496364199998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3902720"/>
        <c:axId val="73904896"/>
      </c:lineChart>
      <c:catAx>
        <c:axId val="73902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3904896"/>
        <c:crosses val="autoZero"/>
        <c:auto val="1"/>
        <c:lblAlgn val="ctr"/>
        <c:lblOffset val="100"/>
        <c:noMultiLvlLbl val="0"/>
      </c:catAx>
      <c:valAx>
        <c:axId val="739048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39027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Machines</a:t>
            </a:r>
            <a:endParaRPr lang="en-US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Sheet3!$C$1</c:f>
              <c:strCache>
                <c:ptCount val="1"/>
                <c:pt idx="0">
                  <c:v>MakeSpan</c:v>
                </c:pt>
              </c:strCache>
            </c:strRef>
          </c:tx>
          <c:marker>
            <c:symbol val="none"/>
          </c:marker>
          <c:cat>
            <c:numRef>
              <c:f>Sheet3!$A$2:$A$6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</c:numCache>
            </c:numRef>
          </c:cat>
          <c:val>
            <c:numRef>
              <c:f>Sheet3!$C$2:$C$6</c:f>
              <c:numCache>
                <c:formatCode>General</c:formatCode>
                <c:ptCount val="5"/>
                <c:pt idx="0">
                  <c:v>59.339270582600001</c:v>
                </c:pt>
                <c:pt idx="1">
                  <c:v>53.148673972700003</c:v>
                </c:pt>
                <c:pt idx="2">
                  <c:v>50.923496673300001</c:v>
                </c:pt>
                <c:pt idx="3">
                  <c:v>50.089645832400002</c:v>
                </c:pt>
                <c:pt idx="4">
                  <c:v>48.645635563500001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053056"/>
        <c:axId val="67076480"/>
      </c:lineChart>
      <c:catAx>
        <c:axId val="67053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7076480"/>
        <c:crosses val="autoZero"/>
        <c:auto val="1"/>
        <c:lblAlgn val="ctr"/>
        <c:lblOffset val="100"/>
        <c:noMultiLvlLbl val="0"/>
      </c:catAx>
      <c:valAx>
        <c:axId val="670764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70530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Processor</a:t>
            </a:r>
            <a:r>
              <a:rPr lang="en-US" baseline="0" dirty="0" smtClean="0"/>
              <a:t> Range</a:t>
            </a:r>
            <a:endParaRPr lang="en-US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Sheet4!$C$1</c:f>
              <c:strCache>
                <c:ptCount val="1"/>
                <c:pt idx="0">
                  <c:v>MakeSpan</c:v>
                </c:pt>
              </c:strCache>
            </c:strRef>
          </c:tx>
          <c:marker>
            <c:symbol val="none"/>
          </c:marker>
          <c:cat>
            <c:numRef>
              <c:f>Sheet4!$A$2:$A$11</c:f>
              <c:numCache>
                <c:formatCode>General</c:formatCode>
                <c:ptCount val="10"/>
                <c:pt idx="0">
                  <c:v>0.1</c:v>
                </c:pt>
                <c:pt idx="1">
                  <c:v>0.2</c:v>
                </c:pt>
                <c:pt idx="2">
                  <c:v>0.3</c:v>
                </c:pt>
                <c:pt idx="3">
                  <c:v>0.4</c:v>
                </c:pt>
                <c:pt idx="4">
                  <c:v>0.5</c:v>
                </c:pt>
                <c:pt idx="5">
                  <c:v>0.6</c:v>
                </c:pt>
                <c:pt idx="6">
                  <c:v>0.7</c:v>
                </c:pt>
                <c:pt idx="7">
                  <c:v>0.8</c:v>
                </c:pt>
                <c:pt idx="8">
                  <c:v>0.9</c:v>
                </c:pt>
                <c:pt idx="9">
                  <c:v>1</c:v>
                </c:pt>
              </c:numCache>
            </c:numRef>
          </c:cat>
          <c:val>
            <c:numRef>
              <c:f>Sheet4!$C$2:$C$11</c:f>
              <c:numCache>
                <c:formatCode>General</c:formatCode>
                <c:ptCount val="10"/>
                <c:pt idx="0">
                  <c:v>57.501286740300003</c:v>
                </c:pt>
                <c:pt idx="1">
                  <c:v>56.7395849965</c:v>
                </c:pt>
                <c:pt idx="2">
                  <c:v>55.554914490100003</c:v>
                </c:pt>
                <c:pt idx="3">
                  <c:v>53.806847100299997</c:v>
                </c:pt>
                <c:pt idx="4">
                  <c:v>53.336668569300002</c:v>
                </c:pt>
                <c:pt idx="5">
                  <c:v>51.622243823700003</c:v>
                </c:pt>
                <c:pt idx="6">
                  <c:v>50.664301436999999</c:v>
                </c:pt>
                <c:pt idx="7">
                  <c:v>49.667421429500003</c:v>
                </c:pt>
                <c:pt idx="8">
                  <c:v>48.541253444600002</c:v>
                </c:pt>
                <c:pt idx="9">
                  <c:v>46.858923218000001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3600384"/>
        <c:axId val="74184192"/>
      </c:lineChart>
      <c:catAx>
        <c:axId val="73600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4184192"/>
        <c:crosses val="autoZero"/>
        <c:auto val="1"/>
        <c:lblAlgn val="ctr"/>
        <c:lblOffset val="100"/>
        <c:noMultiLvlLbl val="0"/>
      </c:catAx>
      <c:valAx>
        <c:axId val="741841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36003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FC21-B647-4784-8774-17E1E3C32C5F}" type="datetimeFigureOut">
              <a:rPr lang="en-US" smtClean="0"/>
              <a:t>5/1/2013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3B0B-B066-4FB5-A1F8-5F7F5BD2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881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FC21-B647-4784-8774-17E1E3C32C5F}" type="datetimeFigureOut">
              <a:rPr lang="en-US" smtClean="0"/>
              <a:t>5/1/2013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3B0B-B066-4FB5-A1F8-5F7F5BD2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921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FC21-B647-4784-8774-17E1E3C32C5F}" type="datetimeFigureOut">
              <a:rPr lang="en-US" smtClean="0"/>
              <a:t>5/1/2013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3B0B-B066-4FB5-A1F8-5F7F5BD2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80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FC21-B647-4784-8774-17E1E3C32C5F}" type="datetimeFigureOut">
              <a:rPr lang="en-US" smtClean="0"/>
              <a:t>5/1/2013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3B0B-B066-4FB5-A1F8-5F7F5BD2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965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FC21-B647-4784-8774-17E1E3C32C5F}" type="datetimeFigureOut">
              <a:rPr lang="en-US" smtClean="0"/>
              <a:t>5/1/2013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3B0B-B066-4FB5-A1F8-5F7F5BD2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382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FC21-B647-4784-8774-17E1E3C32C5F}" type="datetimeFigureOut">
              <a:rPr lang="en-US" smtClean="0"/>
              <a:t>5/1/2013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3B0B-B066-4FB5-A1F8-5F7F5BD2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728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FC21-B647-4784-8774-17E1E3C32C5F}" type="datetimeFigureOut">
              <a:rPr lang="en-US" smtClean="0"/>
              <a:t>5/1/2013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3B0B-B066-4FB5-A1F8-5F7F5BD2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953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FC21-B647-4784-8774-17E1E3C32C5F}" type="datetimeFigureOut">
              <a:rPr lang="en-US" smtClean="0"/>
              <a:t>5/1/2013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3B0B-B066-4FB5-A1F8-5F7F5BD2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301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FC21-B647-4784-8774-17E1E3C32C5F}" type="datetimeFigureOut">
              <a:rPr lang="en-US" smtClean="0"/>
              <a:t>5/1/2013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3B0B-B066-4FB5-A1F8-5F7F5BD2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8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FC21-B647-4784-8774-17E1E3C32C5F}" type="datetimeFigureOut">
              <a:rPr lang="en-US" smtClean="0"/>
              <a:t>5/1/2013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3B0B-B066-4FB5-A1F8-5F7F5BD2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8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FC21-B647-4784-8774-17E1E3C32C5F}" type="datetimeFigureOut">
              <a:rPr lang="en-US" smtClean="0"/>
              <a:t>5/1/2013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3B0B-B066-4FB5-A1F8-5F7F5BD2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602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0FC21-B647-4784-8774-17E1E3C32C5F}" type="datetimeFigureOut">
              <a:rPr lang="en-US" smtClean="0"/>
              <a:t>5/1/2013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D3B0B-B066-4FB5-A1F8-5F7F5BD2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856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Observations </a:t>
            </a:r>
            <a:r>
              <a:rPr lang="en-US" dirty="0" smtClean="0"/>
              <a:t>of Heterogonous Earliest Finish Time (HEFT) Algorithm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Kevin </a:t>
            </a:r>
            <a:r>
              <a:rPr lang="en-US" dirty="0" err="1" smtClean="0"/>
              <a:t>Tzeng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4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 </a:t>
            </a:r>
            <a:r>
              <a:rPr lang="en-US" dirty="0" smtClean="0"/>
              <a:t>(</a:t>
            </a:r>
            <a:r>
              <a:rPr lang="en-US" dirty="0" err="1" smtClean="0"/>
              <a:t>Makespan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7956414"/>
              </p:ext>
            </p:extLst>
          </p:nvPr>
        </p:nvGraphicFramePr>
        <p:xfrm>
          <a:off x="0" y="1295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5345798"/>
              </p:ext>
            </p:extLst>
          </p:nvPr>
        </p:nvGraphicFramePr>
        <p:xfrm>
          <a:off x="4419600" y="1295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7099390"/>
              </p:ext>
            </p:extLst>
          </p:nvPr>
        </p:nvGraphicFramePr>
        <p:xfrm>
          <a:off x="152400" y="3962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2127062"/>
              </p:ext>
            </p:extLst>
          </p:nvPr>
        </p:nvGraphicFramePr>
        <p:xfrm>
          <a:off x="4548753" y="3962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10961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35997"/>
            <a:ext cx="8747242" cy="3215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34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and Future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rigorous statistical techniques</a:t>
            </a:r>
          </a:p>
          <a:p>
            <a:r>
              <a:rPr lang="en-US" dirty="0" smtClean="0"/>
              <a:t>Use similar simulation to compare with other heuristics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44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Cited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Topcuoglu</a:t>
            </a:r>
            <a:r>
              <a:rPr lang="en-US" dirty="0"/>
              <a:t>, </a:t>
            </a:r>
            <a:r>
              <a:rPr lang="en-US" dirty="0" err="1"/>
              <a:t>Haluk</a:t>
            </a:r>
            <a:r>
              <a:rPr lang="en-US" dirty="0"/>
              <a:t>, </a:t>
            </a:r>
            <a:r>
              <a:rPr lang="en-US" dirty="0" err="1"/>
              <a:t>Salim</a:t>
            </a:r>
            <a:r>
              <a:rPr lang="en-US" dirty="0"/>
              <a:t> Hariri, and Min-You Wu. "Performance-Effective and Low-Complexity Task Scheduling for Heterogeneous Computing." </a:t>
            </a:r>
            <a:r>
              <a:rPr lang="en-US" i="1" dirty="0"/>
              <a:t>IEEE Transactions On Parallel and Distributed Systems</a:t>
            </a:r>
            <a:r>
              <a:rPr lang="en-US" dirty="0"/>
              <a:t> 13.3 (2002): 260-74. Web</a:t>
            </a:r>
            <a:r>
              <a:rPr lang="en-US" dirty="0" smtClean="0"/>
              <a:t>.</a:t>
            </a:r>
          </a:p>
          <a:p>
            <a:r>
              <a:rPr lang="en-US" dirty="0"/>
              <a:t>Rocklin, Matthew. "</a:t>
            </a:r>
            <a:r>
              <a:rPr lang="en-US" dirty="0" err="1"/>
              <a:t>Mrocklin</a:t>
            </a:r>
            <a:r>
              <a:rPr lang="en-US" dirty="0"/>
              <a:t> / Heft." </a:t>
            </a:r>
            <a:r>
              <a:rPr lang="en-US" i="1" dirty="0" err="1"/>
              <a:t>GitHub</a:t>
            </a:r>
            <a:r>
              <a:rPr lang="en-US" dirty="0"/>
              <a:t>. </a:t>
            </a:r>
            <a:r>
              <a:rPr lang="en-US" dirty="0" err="1"/>
              <a:t>N.p</a:t>
            </a:r>
            <a:r>
              <a:rPr lang="en-US" dirty="0"/>
              <a:t>., 14 Feb. 2013. Web. &lt;https://github.com/mrocklin/heft&gt;.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19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Task Scheduling for Heterogeneous Computing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</a:t>
            </a:r>
            <a:r>
              <a:rPr lang="en-US" dirty="0" err="1" smtClean="0"/>
              <a:t>R|pmtn|Cmax</a:t>
            </a:r>
            <a:r>
              <a:rPr lang="en-US" dirty="0" smtClean="0"/>
              <a:t>, but without preemptions and with precedence constraints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NP Complete Problem</a:t>
            </a:r>
          </a:p>
          <a:p>
            <a:r>
              <a:rPr lang="en-US" dirty="0" smtClean="0"/>
              <a:t>HEFT is a Heuristic Algorithm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327" y="2667000"/>
            <a:ext cx="3048000" cy="179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037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Model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 smtClean="0"/>
                  <a:t>Direct Acyclic Graph (DAG) G = (V,E) where </a:t>
                </a:r>
                <a:r>
                  <a:rPr lang="en-US" i="1" dirty="0" smtClean="0"/>
                  <a:t>v jobs </a:t>
                </a:r>
                <a:r>
                  <a:rPr lang="el-GR" b="1" dirty="0" smtClean="0"/>
                  <a:t>ϵ</a:t>
                </a:r>
                <a:r>
                  <a:rPr lang="en-US" b="1" dirty="0" smtClean="0"/>
                  <a:t> </a:t>
                </a:r>
                <a:r>
                  <a:rPr lang="en-US" dirty="0" smtClean="0"/>
                  <a:t>V and </a:t>
                </a:r>
                <a:r>
                  <a:rPr lang="en-US" i="1" dirty="0" smtClean="0"/>
                  <a:t>e </a:t>
                </a:r>
                <a:r>
                  <a:rPr lang="en-US" dirty="0" smtClean="0"/>
                  <a:t>edges </a:t>
                </a:r>
                <a:r>
                  <a:rPr lang="el-GR" b="1" dirty="0" smtClean="0"/>
                  <a:t>ϵ</a:t>
                </a:r>
                <a:r>
                  <a:rPr lang="en-US" b="1" dirty="0" smtClean="0"/>
                  <a:t> </a:t>
                </a:r>
                <a:r>
                  <a:rPr lang="en-US" dirty="0" smtClean="0"/>
                  <a:t>E </a:t>
                </a:r>
              </a:p>
              <a:p>
                <a:r>
                  <a:rPr lang="en-US" dirty="0"/>
                  <a:t>T</a:t>
                </a:r>
                <a:r>
                  <a:rPr lang="en-US" dirty="0" smtClean="0"/>
                  <a:t>here are </a:t>
                </a:r>
                <a:r>
                  <a:rPr lang="en-US" i="1" dirty="0" smtClean="0"/>
                  <a:t>q </a:t>
                </a:r>
                <a:r>
                  <a:rPr lang="en-US" dirty="0" smtClean="0"/>
                  <a:t>machines</a:t>
                </a:r>
              </a:p>
              <a:p>
                <a:r>
                  <a:rPr lang="en-US" i="1" dirty="0" smtClean="0"/>
                  <a:t>Data</a:t>
                </a:r>
                <a:r>
                  <a:rPr lang="en-US" dirty="0" smtClean="0"/>
                  <a:t>: </a:t>
                </a:r>
                <a:r>
                  <a:rPr lang="en-US" i="1" dirty="0" smtClean="0"/>
                  <a:t>v x v </a:t>
                </a:r>
                <a:r>
                  <a:rPr lang="en-US" dirty="0" smtClean="0"/>
                  <a:t>matrix;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𝑑𝑎𝑡𝑎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sub>
                    </m:sSub>
                    <m:r>
                      <a:rPr lang="en-US" b="0" i="0" smtClean="0">
                        <a:latin typeface="Cambria Math"/>
                      </a:rPr>
                      <m:t>:</m:t>
                    </m:r>
                  </m:oMath>
                </a14:m>
                <a:r>
                  <a:rPr lang="en-US" i="1" dirty="0" smtClean="0"/>
                  <a:t> </a:t>
                </a:r>
                <a:r>
                  <a:rPr lang="en-US" dirty="0" smtClean="0"/>
                  <a:t>data transferred between job </a:t>
                </a:r>
                <a:r>
                  <a:rPr lang="en-US" i="1" dirty="0" err="1" smtClean="0"/>
                  <a:t>i</a:t>
                </a:r>
                <a:r>
                  <a:rPr lang="en-US" i="1" dirty="0" smtClean="0"/>
                  <a:t> and job </a:t>
                </a:r>
                <a:r>
                  <a:rPr lang="en-US" i="1" dirty="0"/>
                  <a:t>k</a:t>
                </a:r>
                <a:endParaRPr lang="en-US" i="1" dirty="0" smtClean="0"/>
              </a:p>
              <a:p>
                <a:r>
                  <a:rPr lang="en-US" i="1" dirty="0" smtClean="0"/>
                  <a:t>W</a:t>
                </a:r>
                <a:r>
                  <a:rPr lang="en-US" dirty="0" smtClean="0"/>
                  <a:t>: </a:t>
                </a:r>
                <a:r>
                  <a:rPr lang="en-US" i="1" dirty="0" smtClean="0"/>
                  <a:t>v </a:t>
                </a:r>
                <a:r>
                  <a:rPr lang="en-US" dirty="0"/>
                  <a:t>x </a:t>
                </a:r>
                <a:r>
                  <a:rPr lang="en-US" i="1" dirty="0"/>
                  <a:t>q </a:t>
                </a:r>
                <a:r>
                  <a:rPr lang="en-US" dirty="0" smtClean="0"/>
                  <a:t>matrix;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𝑊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𝑖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𝑗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</m:sub>
                    </m:sSub>
                  </m:oMath>
                </a14:m>
                <a:r>
                  <a:rPr lang="en-US" dirty="0" smtClean="0"/>
                  <a:t>: processing time of job </a:t>
                </a:r>
                <a:r>
                  <a:rPr lang="en-US" i="1" dirty="0" err="1" smtClean="0"/>
                  <a:t>i</a:t>
                </a:r>
                <a:r>
                  <a:rPr lang="en-US" dirty="0" smtClean="0"/>
                  <a:t> on machine </a:t>
                </a:r>
                <a:r>
                  <a:rPr lang="en-US" i="1" dirty="0" smtClean="0"/>
                  <a:t>j</a:t>
                </a:r>
                <a:endParaRPr lang="en-US" dirty="0" smtClean="0"/>
              </a:p>
              <a:p>
                <a:r>
                  <a:rPr lang="en-US" i="1" dirty="0" smtClean="0"/>
                  <a:t>B</a:t>
                </a:r>
                <a:r>
                  <a:rPr lang="en-US" dirty="0" smtClean="0"/>
                  <a:t>: </a:t>
                </a:r>
                <a:r>
                  <a:rPr lang="en-US" dirty="0"/>
                  <a:t>a </a:t>
                </a:r>
                <a:r>
                  <a:rPr lang="en-US" i="1" dirty="0"/>
                  <a:t>q </a:t>
                </a:r>
                <a:r>
                  <a:rPr lang="en-US" dirty="0"/>
                  <a:t>x </a:t>
                </a:r>
                <a:r>
                  <a:rPr lang="en-US" i="1" dirty="0"/>
                  <a:t>q </a:t>
                </a:r>
                <a:r>
                  <a:rPr lang="en-US" dirty="0" smtClean="0"/>
                  <a:t>matrix;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𝑊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𝑙</m:t>
                        </m:r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r>
                          <a:rPr lang="en-US" b="0" i="1" smtClean="0">
                            <a:latin typeface="Cambria Math"/>
                          </a:rPr>
                          <m:t>𝑚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</m:sub>
                    </m:sSub>
                  </m:oMath>
                </a14:m>
                <a:r>
                  <a:rPr lang="en-US" dirty="0" smtClean="0"/>
                  <a:t>: data transfer rate between machine </a:t>
                </a:r>
                <a:r>
                  <a:rPr lang="en-US" i="1" dirty="0" smtClean="0"/>
                  <a:t>l </a:t>
                </a:r>
                <a:r>
                  <a:rPr lang="en-US" dirty="0" smtClean="0"/>
                  <a:t>and machine </a:t>
                </a:r>
                <a:r>
                  <a:rPr lang="en-US" i="1" dirty="0" smtClean="0"/>
                  <a:t>m</a:t>
                </a:r>
              </a:p>
              <a:p>
                <a:r>
                  <a:rPr lang="en-US" i="1" dirty="0" smtClean="0"/>
                  <a:t>L</a:t>
                </a:r>
                <a:r>
                  <a:rPr lang="en-US" dirty="0" smtClean="0"/>
                  <a:t>: q dimensional vector; indicates start up time of machine</a:t>
                </a:r>
                <a:endParaRPr lang="en-US" i="1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85" t="-2695" r="-3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836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Model (cont</a:t>
            </a:r>
            <a:r>
              <a:rPr lang="en-US" dirty="0"/>
              <a:t>.</a:t>
            </a:r>
            <a:r>
              <a:rPr lang="en-US" dirty="0" smtClean="0"/>
              <a:t>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A</a:t>
                </a:r>
                <a:r>
                  <a:rPr lang="en-US" dirty="0" err="1" smtClean="0"/>
                  <a:t>vg</a:t>
                </a:r>
                <a:r>
                  <a:rPr lang="en-US" dirty="0" smtClean="0"/>
                  <a:t> processing time of job i: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acc>
                    <m:r>
                      <a:rPr lang="en-US" i="1">
                        <a:latin typeface="Cambria Math"/>
                      </a:rPr>
                      <m:t>= </m:t>
                    </m:r>
                    <m:nary>
                      <m:naryPr>
                        <m:chr m:val="∑"/>
                        <m:limLoc m:val="undOvr"/>
                        <m:ctrlPr>
                          <a:rPr lang="en-US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/>
                          </a:rPr>
                          <m:t>𝑗</m:t>
                        </m:r>
                        <m:r>
                          <a:rPr lang="en-US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𝑞</m:t>
                        </m:r>
                      </m:sup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𝑊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(</m:t>
                            </m:r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  <m:r>
                              <a:rPr lang="en-US" i="1">
                                <a:latin typeface="Cambria Math"/>
                              </a:rPr>
                              <m:t>,</m:t>
                            </m:r>
                            <m:r>
                              <a:rPr lang="en-US" i="1">
                                <a:latin typeface="Cambria Math"/>
                              </a:rPr>
                              <m:t>𝑗</m:t>
                            </m:r>
                            <m:r>
                              <a:rPr lang="en-US" i="1">
                                <a:latin typeface="Cambria Math"/>
                              </a:rPr>
                              <m:t>)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/</m:t>
                        </m:r>
                        <m:r>
                          <a:rPr lang="en-US" i="1">
                            <a:latin typeface="Cambria Math"/>
                          </a:rPr>
                          <m:t>𝑞</m:t>
                        </m:r>
                      </m:e>
                    </m:nary>
                  </m:oMath>
                </a14:m>
                <a:endParaRPr lang="en-US" dirty="0" smtClean="0"/>
              </a:p>
              <a:p>
                <a:r>
                  <a:rPr lang="en-US" dirty="0" smtClean="0"/>
                  <a:t>Communication cost when job </a:t>
                </a:r>
                <a:r>
                  <a:rPr lang="en-US" i="1" dirty="0" err="1" smtClean="0"/>
                  <a:t>i</a:t>
                </a:r>
                <a:r>
                  <a:rPr lang="en-US" dirty="0" smtClean="0"/>
                  <a:t> on machine </a:t>
                </a:r>
                <a:r>
                  <a:rPr lang="en-US" i="1" dirty="0" smtClean="0"/>
                  <a:t>n </a:t>
                </a:r>
                <a:r>
                  <a:rPr lang="en-US" dirty="0" smtClean="0"/>
                  <a:t>transitions to</a:t>
                </a:r>
                <a:r>
                  <a:rPr lang="en-US" i="1" dirty="0" smtClean="0"/>
                  <a:t> job j on</a:t>
                </a:r>
                <a:r>
                  <a:rPr lang="en-US" dirty="0" smtClean="0"/>
                  <a:t> machine </a:t>
                </a:r>
                <a:r>
                  <a:rPr lang="en-US" i="1" dirty="0" smtClean="0"/>
                  <a:t>m:</a:t>
                </a:r>
              </a:p>
              <a:p>
                <a:pPr marL="0" indent="0">
                  <a:buNone/>
                </a:pPr>
                <a:r>
                  <a:rPr lang="en-US" i="1" dirty="0"/>
                  <a:t>	</a:t>
                </a:r>
                <a:r>
                  <a:rPr lang="en-US" i="1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 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𝑚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𝑑𝑎𝑡𝑎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𝑖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𝑘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/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𝑚</m:t>
                        </m:r>
                        <m:r>
                          <a:rPr lang="en-US" i="1">
                            <a:latin typeface="Cambria Math"/>
                          </a:rPr>
                          <m:t>.</m:t>
                        </m:r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𝑐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  <m:r>
                              <a:rPr lang="en-US" i="1">
                                <a:latin typeface="Cambria Math"/>
                              </a:rPr>
                              <m:t>,</m:t>
                            </m:r>
                            <m:r>
                              <a:rPr lang="en-US" i="1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e>
                    </m:acc>
                    <m:r>
                      <a:rPr lang="en-US" i="1">
                        <a:latin typeface="Cambria Math"/>
                      </a:rPr>
                      <m:t>= 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𝐿</m:t>
                        </m:r>
                      </m:e>
                    </m:acc>
                    <m:r>
                      <a:rPr lang="en-US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𝑑𝑎𝑡𝑎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𝑖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𝑘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/</m:t>
                    </m:r>
                    <m:bar>
                      <m:barPr>
                        <m:pos m:val="top"/>
                        <m:ctrlPr>
                          <a:rPr lang="en-US" i="1">
                            <a:latin typeface="Cambria Math"/>
                          </a:rPr>
                        </m:ctrlPr>
                      </m:barPr>
                      <m:e>
                        <m:r>
                          <a:rPr lang="en-US" i="1">
                            <a:latin typeface="Cambria Math"/>
                          </a:rPr>
                          <m:t>𝐵</m:t>
                        </m:r>
                      </m:e>
                    </m:ba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 r="-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975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746"/>
            <a:ext cx="7402874" cy="4239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988623" y="2344369"/>
            <a:ext cx="2508646" cy="6400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568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HEFT Algorithm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600" i="1">
                            <a:latin typeface="Cambria Math"/>
                          </a:rPr>
                          <m:t>𝑟𝑎𝑛𝑘</m:t>
                        </m:r>
                      </m:e>
                      <m:sub>
                        <m:r>
                          <a:rPr lang="en-US" sz="2600" i="1">
                            <a:latin typeface="Cambria Math"/>
                          </a:rPr>
                          <m:t>𝑢</m:t>
                        </m:r>
                      </m:sub>
                    </m:sSub>
                    <m:d>
                      <m:dPr>
                        <m:ctrlPr>
                          <a:rPr lang="en-US" sz="26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600" i="1">
                            <a:latin typeface="Cambria Math"/>
                          </a:rPr>
                          <m:t>𝑖</m:t>
                        </m:r>
                      </m:e>
                    </m:d>
                    <m:r>
                      <a:rPr lang="en-US" sz="2600" i="1">
                        <a:latin typeface="Cambria Math"/>
                      </a:rPr>
                      <m:t>= </m:t>
                    </m:r>
                    <m:acc>
                      <m:accPr>
                        <m:chr m:val="̅"/>
                        <m:ctrlPr>
                          <a:rPr lang="en-US" sz="26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600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US" sz="2600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acc>
                    <m:r>
                      <a:rPr lang="en-US" sz="2600" i="1">
                        <a:latin typeface="Cambria Math"/>
                      </a:rPr>
                      <m:t>+</m:t>
                    </m:r>
                    <m:sPre>
                      <m:sPrePr>
                        <m:ctrlPr>
                          <a:rPr lang="en-US" sz="2600" i="1">
                            <a:latin typeface="Cambria Math"/>
                          </a:rPr>
                        </m:ctrlPr>
                      </m:sPrePr>
                      <m:sub>
                        <m:r>
                          <a:rPr lang="en-US" sz="2600" i="1">
                            <a:latin typeface="Cambria Math"/>
                          </a:rPr>
                          <m:t>𝑗</m:t>
                        </m:r>
                        <m:r>
                          <a:rPr lang="en-US" sz="2600">
                            <a:latin typeface="Cambria Math"/>
                          </a:rPr>
                          <m:t>∈</m:t>
                        </m:r>
                        <m:r>
                          <m:rPr>
                            <m:sty m:val="p"/>
                          </m:rPr>
                          <a:rPr lang="en-US" sz="2600">
                            <a:latin typeface="Cambria Math"/>
                          </a:rPr>
                          <m:t>succ</m:t>
                        </m:r>
                        <m:r>
                          <a:rPr lang="en-US" sz="2600">
                            <a:latin typeface="Cambria Math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2600">
                            <a:latin typeface="Cambria Math"/>
                          </a:rPr>
                          <m:t>i</m:t>
                        </m:r>
                        <m:r>
                          <a:rPr lang="en-US" sz="2600">
                            <a:latin typeface="Cambria Math"/>
                          </a:rPr>
                          <m:t>)</m:t>
                        </m:r>
                      </m:sub>
                      <m:sup>
                        <m:r>
                          <a:rPr lang="en-US" sz="2600" i="1">
                            <a:latin typeface="Cambria Math"/>
                          </a:rPr>
                          <m:t>𝑚𝑎𝑥</m:t>
                        </m:r>
                      </m:sup>
                      <m:e>
                        <m:r>
                          <a:rPr lang="en-US" sz="2600" i="1">
                            <a:latin typeface="Cambria Math"/>
                          </a:rPr>
                          <m:t>(</m:t>
                        </m:r>
                        <m:acc>
                          <m:accPr>
                            <m:chr m:val="̅"/>
                            <m:ctrlPr>
                              <a:rPr lang="en-US" sz="2600" i="1">
                                <a:latin typeface="Cambria Math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26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600" i="1">
                                    <a:latin typeface="Cambria Math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en-US" sz="2600" i="1">
                                    <a:latin typeface="Cambria Math"/>
                                  </a:rPr>
                                  <m:t>𝑖</m:t>
                                </m:r>
                                <m:r>
                                  <a:rPr lang="en-US" sz="2600" i="1">
                                    <a:latin typeface="Cambria Math"/>
                                  </a:rPr>
                                  <m:t>, </m:t>
                                </m:r>
                                <m:r>
                                  <a:rPr lang="en-US" sz="2600" i="1">
                                    <a:latin typeface="Cambria Math"/>
                                  </a:rPr>
                                  <m:t>𝑗</m:t>
                                </m:r>
                              </m:sub>
                            </m:sSub>
                          </m:e>
                        </m:acc>
                        <m:r>
                          <a:rPr lang="en-US" sz="2600" i="1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600" i="1">
                                <a:latin typeface="Cambria Math"/>
                              </a:rPr>
                              <m:t>𝑟𝑎𝑛𝑘</m:t>
                            </m:r>
                          </m:e>
                          <m:sub>
                            <m:r>
                              <a:rPr lang="en-US" sz="2600" i="1">
                                <a:latin typeface="Cambria Math"/>
                              </a:rPr>
                              <m:t>𝑢</m:t>
                            </m:r>
                          </m:sub>
                        </m:sSub>
                        <m:d>
                          <m:dPr>
                            <m:ctrlPr>
                              <a:rPr lang="en-US" sz="26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600" i="1">
                                <a:latin typeface="Cambria Math"/>
                              </a:rPr>
                              <m:t>𝑗</m:t>
                            </m:r>
                          </m:e>
                        </m:d>
                        <m:r>
                          <a:rPr lang="en-US" sz="2600" i="1">
                            <a:latin typeface="Cambria Math"/>
                          </a:rPr>
                          <m:t>) </m:t>
                        </m:r>
                      </m:e>
                    </m:sPre>
                  </m:oMath>
                </a14:m>
                <a:endParaRPr lang="en-US" sz="2600" i="1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𝑤h𝑒𝑟𝑒</m:t>
                    </m:r>
                    <m:r>
                      <a:rPr lang="en-US" sz="2200" b="0" i="1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/>
                          </a:rPr>
                          <m:t>𝑟𝑎𝑛𝑘</m:t>
                        </m:r>
                      </m:e>
                      <m:sub>
                        <m:r>
                          <a:rPr lang="en-US" sz="2200" i="1">
                            <a:latin typeface="Cambria Math"/>
                          </a:rPr>
                          <m:t>𝑢</m:t>
                        </m:r>
                      </m:sub>
                    </m:sSub>
                    <m:d>
                      <m:dPr>
                        <m:ctrlPr>
                          <a:rPr lang="en-US" sz="220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2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200" b="0" i="1" smtClean="0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en-US" sz="2200" b="0" i="1" smtClean="0">
                                <a:latin typeface="Cambria Math"/>
                              </a:rPr>
                              <m:t>𝑒𝑥𝑖𝑡</m:t>
                            </m:r>
                          </m:sub>
                        </m:sSub>
                      </m:e>
                    </m:d>
                    <m:r>
                      <a:rPr lang="en-US" sz="2200" i="1">
                        <a:latin typeface="Cambria Math"/>
                      </a:rPr>
                      <m:t>= </m:t>
                    </m:r>
                    <m:acc>
                      <m:accPr>
                        <m:chr m:val="̅"/>
                        <m:ctrlPr>
                          <a:rPr lang="en-US" sz="22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200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US" sz="2200" b="0" i="1" smtClean="0">
                                <a:latin typeface="Cambria Math"/>
                              </a:rPr>
                              <m:t>𝑒𝑥𝑖𝑡</m:t>
                            </m:r>
                          </m:sub>
                        </m:sSub>
                      </m:e>
                    </m:acc>
                  </m:oMath>
                </a14:m>
                <a:endParaRPr lang="en-US" sz="2200" dirty="0" smtClean="0"/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𝐸𝑆𝑇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𝑖</m:t>
                        </m:r>
                        <m:r>
                          <a:rPr lang="en-US" sz="2400" i="1">
                            <a:latin typeface="Cambria Math"/>
                          </a:rPr>
                          <m:t>,</m:t>
                        </m:r>
                        <m:r>
                          <a:rPr lang="en-US" sz="2400" i="1">
                            <a:latin typeface="Cambria Math"/>
                          </a:rPr>
                          <m:t>𝑗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2400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</a:rPr>
                          <m:t>max</m:t>
                        </m:r>
                      </m:fName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𝑎𝑣𝑎𝑖𝑙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𝑗</m:t>
                                </m:r>
                              </m:e>
                            </m:d>
                            <m:r>
                              <a:rPr lang="en-US" sz="2400" i="1">
                                <a:latin typeface="Cambria Math"/>
                              </a:rPr>
                              <m:t>, </m:t>
                            </m:r>
                            <m:sPre>
                              <m:sPrePr>
                                <m:ctrlPr>
                                  <a:rPr lang="en-US" sz="2400" i="1">
                                    <a:latin typeface="Cambria Math"/>
                                  </a:rPr>
                                </m:ctrlPr>
                              </m:sPrePr>
                              <m:sub>
                                <m:r>
                                  <a:rPr lang="en-US" sz="2400" i="1">
                                    <a:latin typeface="Cambria Math"/>
                                  </a:rPr>
                                  <m:t>𝑚</m:t>
                                </m:r>
                                <m:r>
                                  <a:rPr lang="en-US" sz="2400">
                                    <a:latin typeface="Cambria Math"/>
                                  </a:rPr>
                                  <m:t>∈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400">
                                    <a:latin typeface="Cambria Math"/>
                                  </a:rPr>
                                  <m:t>pred</m:t>
                                </m:r>
                                <m:r>
                                  <a:rPr lang="en-US" sz="2400">
                                    <a:latin typeface="Cambria Math"/>
                                  </a:rPr>
                                  <m:t>(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400">
                                    <a:latin typeface="Cambria Math"/>
                                  </a:rPr>
                                  <m:t>i</m:t>
                                </m:r>
                                <m:r>
                                  <a:rPr lang="en-US" sz="2400">
                                    <a:latin typeface="Cambria Math"/>
                                  </a:rPr>
                                  <m:t>)</m:t>
                                </m:r>
                              </m:sub>
                              <m:sup>
                                <m:r>
                                  <a:rPr lang="en-US" sz="2400" i="1">
                                    <a:latin typeface="Cambria Math"/>
                                  </a:rPr>
                                  <m:t>𝑚𝑎𝑥</m:t>
                                </m:r>
                              </m:sup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sz="2400" i="1">
                                    <a:latin typeface="Cambria Math"/>
                                  </a:rPr>
                                  <m:t>𝐴𝐹𝑇</m:t>
                                </m:r>
                                <m:d>
                                  <m:dPr>
                                    <m:ctrlPr>
                                      <a:rPr lang="en-US" sz="24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</m:d>
                                <m:r>
                                  <a:rPr lang="en-US" sz="2400" i="1"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𝑚</m:t>
                                    </m:r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,</m:t>
                                    </m:r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sPre>
                            <m:r>
                              <a:rPr lang="en-US" sz="2400" i="1">
                                <a:latin typeface="Cambria Math"/>
                              </a:rPr>
                              <m:t>)</m:t>
                            </m:r>
                          </m:e>
                        </m:d>
                      </m:e>
                    </m:func>
                  </m:oMath>
                </a14:m>
                <a:endParaRPr lang="en-US" sz="2600" dirty="0" smtClean="0"/>
              </a:p>
              <a:p>
                <a:pPr lvl="1"/>
                <a:r>
                  <a:rPr lang="en-US" sz="2200" dirty="0"/>
                  <a:t>w</a:t>
                </a:r>
                <a:r>
                  <a:rPr lang="en-US" sz="2200" dirty="0" smtClean="0"/>
                  <a:t>here </a:t>
                </a:r>
                <a:r>
                  <a:rPr lang="en-US" sz="2000" i="1" dirty="0"/>
                  <a:t>EST(entry ,j) = 0</a:t>
                </a:r>
                <a:r>
                  <a:rPr lang="en-US" sz="2000" i="1" dirty="0" smtClean="0"/>
                  <a:t>, and </a:t>
                </a:r>
                <a:r>
                  <a:rPr lang="en-US" sz="1800" i="1" dirty="0"/>
                  <a:t>EFT(</a:t>
                </a:r>
                <a:r>
                  <a:rPr lang="en-US" sz="1800" i="1" dirty="0" err="1"/>
                  <a:t>i,j</a:t>
                </a:r>
                <a:r>
                  <a:rPr lang="en-US" sz="1800" i="1" dirty="0"/>
                  <a:t>)</a:t>
                </a:r>
                <a:r>
                  <a:rPr lang="en-US" sz="1800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/>
                          </a:rPr>
                          <m:t>𝑊</m:t>
                        </m:r>
                      </m:e>
                      <m:sub>
                        <m:r>
                          <a:rPr lang="en-US" sz="1800" i="1">
                            <a:latin typeface="Cambria Math"/>
                          </a:rPr>
                          <m:t>(</m:t>
                        </m:r>
                        <m:r>
                          <a:rPr lang="en-US" sz="1800" i="1">
                            <a:latin typeface="Cambria Math"/>
                          </a:rPr>
                          <m:t>𝑖</m:t>
                        </m:r>
                        <m:r>
                          <a:rPr lang="en-US" sz="1800" i="1">
                            <a:latin typeface="Cambria Math"/>
                          </a:rPr>
                          <m:t>,</m:t>
                        </m:r>
                        <m:r>
                          <a:rPr lang="en-US" sz="1800" i="1">
                            <a:latin typeface="Cambria Math"/>
                          </a:rPr>
                          <m:t>𝑗</m:t>
                        </m:r>
                        <m:r>
                          <a:rPr lang="en-US" sz="1800" i="1">
                            <a:latin typeface="Cambria Math"/>
                          </a:rPr>
                          <m:t>)</m:t>
                        </m:r>
                      </m:sub>
                    </m:sSub>
                    <m:r>
                      <a:rPr lang="en-US" sz="1800" i="1">
                        <a:latin typeface="Cambria Math"/>
                      </a:rPr>
                      <m:t>+</m:t>
                    </m:r>
                    <m:r>
                      <a:rPr lang="en-US" sz="1800" i="1">
                        <a:latin typeface="Cambria Math"/>
                      </a:rPr>
                      <m:t>𝐸𝑆𝑇</m:t>
                    </m:r>
                    <m:d>
                      <m:dPr>
                        <m:ctrlPr>
                          <a:rPr lang="en-US" sz="1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1800" i="1">
                            <a:latin typeface="Cambria Math"/>
                          </a:rPr>
                          <m:t>𝑖</m:t>
                        </m:r>
                        <m:r>
                          <a:rPr lang="en-US" sz="1800" i="1">
                            <a:latin typeface="Cambria Math"/>
                          </a:rPr>
                          <m:t>,</m:t>
                        </m:r>
                        <m:r>
                          <a:rPr lang="en-US" sz="1800" i="1">
                            <a:latin typeface="Cambria Math"/>
                          </a:rPr>
                          <m:t>𝑗</m:t>
                        </m:r>
                      </m:e>
                    </m:d>
                  </m:oMath>
                </a14:m>
                <a:r>
                  <a:rPr lang="en-US" sz="1800" dirty="0"/>
                  <a:t>. </a:t>
                </a:r>
                <a:endParaRPr lang="en-US" sz="2200" dirty="0" smtClean="0"/>
              </a:p>
              <a:p>
                <a:pPr marL="457200" lvl="1" indent="0">
                  <a:buNone/>
                </a:pPr>
                <a:endParaRPr lang="en-US" sz="2200" dirty="0" smtClean="0"/>
              </a:p>
              <a:p>
                <a:pPr marL="0" indent="0">
                  <a:buNone/>
                </a:pPr>
                <a:r>
                  <a:rPr lang="en-US" sz="2100" dirty="0" smtClean="0"/>
                  <a:t>Pseudo-code:</a:t>
                </a:r>
              </a:p>
              <a:p>
                <a:pPr marL="457200" lvl="0" indent="-457200">
                  <a:buFont typeface="+mj-lt"/>
                  <a:buAutoNum type="arabicPeriod"/>
                </a:pPr>
                <a:r>
                  <a:rPr lang="en-US" sz="2100" dirty="0"/>
                  <a:t>Set the computation costs of tasks and communication costs of edges with mean values.</a:t>
                </a:r>
              </a:p>
              <a:p>
                <a:pPr marL="457200" lvl="0" indent="-457200">
                  <a:buFont typeface="+mj-lt"/>
                  <a:buAutoNum type="arabicPeriod"/>
                </a:pPr>
                <a:r>
                  <a:rPr lang="en-US" sz="2100" dirty="0"/>
                  <a:t>Compute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100" b="0" i="1">
                            <a:latin typeface="Cambria Math"/>
                          </a:rPr>
                          <m:t>𝑟𝑎𝑛𝑘</m:t>
                        </m:r>
                      </m:e>
                      <m:sub>
                        <m:r>
                          <a:rPr lang="en-US" sz="2100" b="0" i="1">
                            <a:latin typeface="Cambria Math"/>
                          </a:rPr>
                          <m:t>𝑢</m:t>
                        </m:r>
                      </m:sub>
                    </m:sSub>
                  </m:oMath>
                </a14:m>
                <a:r>
                  <a:rPr lang="en-US" sz="2100" dirty="0"/>
                  <a:t> for all tasks by traversing graph upward, starting from the exit task.</a:t>
                </a:r>
              </a:p>
              <a:p>
                <a:pPr marL="457200" lvl="0" indent="-457200">
                  <a:buFont typeface="+mj-lt"/>
                  <a:buAutoNum type="arabicPeriod"/>
                </a:pPr>
                <a:r>
                  <a:rPr lang="en-US" sz="2100" dirty="0"/>
                  <a:t>Sort the tasks in a scheduling list by </a:t>
                </a:r>
                <a:r>
                  <a:rPr lang="en-US" sz="2100" dirty="0" err="1"/>
                  <a:t>nonincreasing</a:t>
                </a:r>
                <a:r>
                  <a:rPr lang="en-US" sz="2100" dirty="0"/>
                  <a:t> order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100" b="0" i="1">
                            <a:latin typeface="Cambria Math"/>
                          </a:rPr>
                          <m:t>𝑟𝑎𝑛𝑘</m:t>
                        </m:r>
                      </m:e>
                      <m:sub>
                        <m:r>
                          <a:rPr lang="en-US" sz="2100" b="0" i="1">
                            <a:latin typeface="Cambria Math"/>
                          </a:rPr>
                          <m:t>𝑢</m:t>
                        </m:r>
                      </m:sub>
                    </m:sSub>
                  </m:oMath>
                </a14:m>
                <a:r>
                  <a:rPr lang="en-US" sz="2100" dirty="0"/>
                  <a:t> values.</a:t>
                </a:r>
              </a:p>
              <a:p>
                <a:pPr marL="457200" lvl="0" indent="-457200">
                  <a:buFont typeface="+mj-lt"/>
                  <a:buAutoNum type="arabicPeriod"/>
                </a:pPr>
                <a:r>
                  <a:rPr lang="en-US" sz="2100" b="1" dirty="0"/>
                  <a:t>while </a:t>
                </a:r>
                <a:r>
                  <a:rPr lang="en-US" sz="2100" dirty="0"/>
                  <a:t>there are unscheduled tasks in the list </a:t>
                </a:r>
                <a:r>
                  <a:rPr lang="en-US" sz="2100" b="1" dirty="0"/>
                  <a:t>do</a:t>
                </a:r>
                <a:endParaRPr lang="en-US" sz="2100" dirty="0"/>
              </a:p>
              <a:p>
                <a:pPr lvl="1"/>
                <a:r>
                  <a:rPr lang="en-US" sz="2100" dirty="0"/>
                  <a:t>Select the first job </a:t>
                </a:r>
                <a:r>
                  <a:rPr lang="en-US" sz="2100" i="1" dirty="0" err="1"/>
                  <a:t>i</a:t>
                </a:r>
                <a:r>
                  <a:rPr lang="en-US" sz="2100" dirty="0"/>
                  <a:t>, from the list for scheduling.</a:t>
                </a:r>
              </a:p>
              <a:p>
                <a:pPr lvl="1"/>
                <a:r>
                  <a:rPr lang="en-US" sz="2100" dirty="0"/>
                  <a:t>For each machine </a:t>
                </a:r>
                <a:r>
                  <a:rPr lang="en-US" sz="2100" i="1" dirty="0"/>
                  <a:t>k</a:t>
                </a:r>
                <a:r>
                  <a:rPr lang="en-US" sz="2100" dirty="0"/>
                  <a:t> </a:t>
                </a:r>
                <a:r>
                  <a:rPr lang="en-US" sz="2100" b="1" dirty="0"/>
                  <a:t>do</a:t>
                </a:r>
                <a:endParaRPr lang="en-US" sz="2100" dirty="0"/>
              </a:p>
              <a:p>
                <a:pPr marL="0" indent="0">
                  <a:buNone/>
                </a:pPr>
                <a:r>
                  <a:rPr lang="en-US" sz="2100" b="1" dirty="0"/>
                  <a:t>	</a:t>
                </a:r>
                <a:r>
                  <a:rPr lang="en-US" sz="2100" dirty="0"/>
                  <a:t>Compute </a:t>
                </a:r>
                <a:r>
                  <a:rPr lang="en-US" sz="2100" i="1" dirty="0"/>
                  <a:t>EST(</a:t>
                </a:r>
                <a:r>
                  <a:rPr lang="en-US" sz="2100" i="1" dirty="0" err="1"/>
                  <a:t>i,k</a:t>
                </a:r>
                <a:r>
                  <a:rPr lang="en-US" sz="2100" i="1" dirty="0"/>
                  <a:t> )</a:t>
                </a:r>
                <a:r>
                  <a:rPr lang="en-US" sz="2100" dirty="0"/>
                  <a:t> value using insertion-based scheduling policy</a:t>
                </a:r>
              </a:p>
              <a:p>
                <a:pPr lvl="1"/>
                <a:r>
                  <a:rPr lang="en-US" sz="2100" dirty="0"/>
                  <a:t>Assign job </a:t>
                </a:r>
                <a:r>
                  <a:rPr lang="en-US" sz="2100" i="1" dirty="0" err="1"/>
                  <a:t>i</a:t>
                </a:r>
                <a:r>
                  <a:rPr lang="en-US" sz="2100" dirty="0"/>
                  <a:t> to the machine </a:t>
                </a:r>
                <a:r>
                  <a:rPr lang="en-US" sz="2100" i="1" dirty="0"/>
                  <a:t>j </a:t>
                </a:r>
                <a:r>
                  <a:rPr lang="en-US" sz="2100" dirty="0"/>
                  <a:t>that minimized EFT of job </a:t>
                </a:r>
                <a:r>
                  <a:rPr lang="en-US" sz="2100" i="1" dirty="0" err="1"/>
                  <a:t>i</a:t>
                </a:r>
                <a:r>
                  <a:rPr lang="en-US" sz="2100" i="1" dirty="0"/>
                  <a:t>.</a:t>
                </a:r>
                <a:endParaRPr lang="en-US" sz="2100" dirty="0"/>
              </a:p>
              <a:p>
                <a:pPr marL="0" indent="0">
                  <a:buNone/>
                </a:pPr>
                <a:r>
                  <a:rPr lang="en-US" sz="2100" b="1" dirty="0" smtClean="0"/>
                  <a:t>End </a:t>
                </a:r>
                <a:r>
                  <a:rPr lang="en-US" sz="2100" b="1" dirty="0"/>
                  <a:t>while</a:t>
                </a:r>
                <a:endParaRPr lang="en-US" sz="21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2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572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 smtClean="0"/>
                  <a:t>Simulator with a DAG Generator that takes four parameters:</a:t>
                </a:r>
              </a:p>
              <a:p>
                <a:pPr lvl="1"/>
                <a:r>
                  <a:rPr lang="en-US" dirty="0" smtClean="0"/>
                  <a:t>Heterogeneity of Machine: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acc>
                    <m:r>
                      <a:rPr lang="en-US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1−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β</m:t>
                            </m:r>
                          </m:num>
                          <m:den>
                            <m:r>
                              <a:rPr lang="en-US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>
                        <a:latin typeface="Cambria Math"/>
                      </a:rPr>
                      <m:t>≤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𝑊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𝑖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𝑗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≤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acc>
                    <m:r>
                      <a:rPr lang="en-US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1+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β</m:t>
                            </m:r>
                          </m:num>
                          <m:den>
                            <m:r>
                              <a:rPr lang="en-US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/>
                  <a:t> </a:t>
                </a:r>
                <a:endParaRPr lang="en-US" dirty="0" smtClean="0"/>
              </a:p>
              <a:p>
                <a:pPr lvl="1"/>
                <a:r>
                  <a:rPr lang="en-US" dirty="0" smtClean="0"/>
                  <a:t>Number of Nodes</a:t>
                </a:r>
              </a:p>
              <a:p>
                <a:pPr lvl="1"/>
                <a:r>
                  <a:rPr lang="en-US" dirty="0" smtClean="0"/>
                  <a:t>“Connectedness” of DAG; randomly allocated</a:t>
                </a:r>
              </a:p>
              <a:p>
                <a:pPr lvl="1"/>
                <a:r>
                  <a:rPr lang="en-US" dirty="0" smtClean="0"/>
                  <a:t>Number of Machines</a:t>
                </a:r>
              </a:p>
              <a:p>
                <a:r>
                  <a:rPr lang="en-US" dirty="0" smtClean="0"/>
                  <a:t>Determine under which circumstances are </a:t>
                </a:r>
                <a:r>
                  <a:rPr lang="en-US" dirty="0" err="1" smtClean="0"/>
                  <a:t>makespan</a:t>
                </a:r>
                <a:r>
                  <a:rPr lang="en-US" dirty="0"/>
                  <a:t> </a:t>
                </a:r>
                <a:r>
                  <a:rPr lang="en-US" dirty="0" smtClean="0"/>
                  <a:t>and algorithm runtime most impacted </a:t>
                </a:r>
              </a:p>
              <a:p>
                <a:r>
                  <a:rPr lang="en-US" dirty="0" smtClean="0"/>
                  <a:t>For simplicity and consistency, communication costs are constant (5) and processing time’s average is (5)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85" t="-2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502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Run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 smtClean="0"/>
                  <a:t>25 node DAG; Connectivity = .9; 6 machines:</a:t>
                </a:r>
              </a:p>
              <a:p>
                <a:pPr lvl="1"/>
                <a:r>
                  <a:rPr lang="en-US" dirty="0" err="1" smtClean="0"/>
                  <a:t>RunTime</a:t>
                </a:r>
                <a:r>
                  <a:rPr lang="en-US" dirty="0" smtClean="0"/>
                  <a:t>: 585.23 sec	</a:t>
                </a:r>
                <a:r>
                  <a:rPr lang="en-US" dirty="0" err="1" smtClean="0"/>
                  <a:t>MakeSpan</a:t>
                </a:r>
                <a:r>
                  <a:rPr lang="en-US" dirty="0" smtClean="0"/>
                  <a:t>: 151</a:t>
                </a:r>
              </a:p>
              <a:p>
                <a:r>
                  <a:rPr lang="en-US" dirty="0" smtClean="0"/>
                  <a:t>25 node DAG; Connectivity = 1; 6 machines</a:t>
                </a:r>
              </a:p>
              <a:p>
                <a:pPr lvl="1"/>
                <a:r>
                  <a:rPr lang="en-US" dirty="0" err="1" smtClean="0"/>
                  <a:t>RunTime</a:t>
                </a:r>
                <a:r>
                  <a:rPr lang="en-US" dirty="0" smtClean="0"/>
                  <a:t>: 1159.19 sec	</a:t>
                </a:r>
                <a:r>
                  <a:rPr lang="en-US" dirty="0" err="1" smtClean="0"/>
                  <a:t>MakeSpan</a:t>
                </a:r>
                <a:r>
                  <a:rPr lang="en-US" dirty="0" smtClean="0"/>
                  <a:t>: 151</a:t>
                </a:r>
              </a:p>
              <a:p>
                <a:r>
                  <a:rPr lang="en-US" dirty="0" smtClean="0"/>
                  <a:t>30 node DAG; Connectivity = 1; 6 machines</a:t>
                </a:r>
              </a:p>
              <a:p>
                <a:pPr lvl="1"/>
                <a:r>
                  <a:rPr lang="en-US" dirty="0" err="1"/>
                  <a:t>RunTime</a:t>
                </a:r>
                <a:r>
                  <a:rPr lang="en-US" dirty="0" smtClean="0"/>
                  <a:t>: 44983.49 sec	</a:t>
                </a:r>
                <a:r>
                  <a:rPr lang="en-US" dirty="0" err="1" smtClean="0"/>
                  <a:t>MakeSpan</a:t>
                </a:r>
                <a:r>
                  <a:rPr lang="en-US" dirty="0" smtClean="0"/>
                  <a:t>: 181</a:t>
                </a:r>
              </a:p>
              <a:p>
                <a:r>
                  <a:rPr lang="en-US" dirty="0" smtClean="0"/>
                  <a:t>Parameters Used For Actual Run:</a:t>
                </a: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/>
                      </a:rPr>
                      <m:t>β</m:t>
                    </m:r>
                  </m:oMath>
                </a14:m>
                <a:r>
                  <a:rPr lang="en-US" dirty="0" smtClean="0"/>
                  <a:t> = {.1, .2, .3, .4, .5, .6, .7, .8, .9, 1.0} </a:t>
                </a:r>
              </a:p>
              <a:p>
                <a:pPr lvl="1"/>
                <a:r>
                  <a:rPr lang="en-US" dirty="0" smtClean="0"/>
                  <a:t>Nodes = {5, 10, 15, 20, 25}</a:t>
                </a:r>
              </a:p>
              <a:p>
                <a:pPr lvl="1"/>
                <a:r>
                  <a:rPr lang="en-US" dirty="0" smtClean="0"/>
                  <a:t>Connectivity = </a:t>
                </a:r>
                <a:r>
                  <a:rPr lang="en-US" dirty="0"/>
                  <a:t>{.1, .2, .3, .4, .5, .6, .7, .8, .9, 1.0} </a:t>
                </a:r>
                <a:endParaRPr lang="en-US" dirty="0" smtClean="0"/>
              </a:p>
              <a:p>
                <a:pPr lvl="1"/>
                <a:r>
                  <a:rPr lang="en-US" dirty="0" smtClean="0"/>
                  <a:t>Number of Machines = {2, 3, 4, 5, 6}</a:t>
                </a:r>
              </a:p>
              <a:p>
                <a:pPr lvl="1"/>
                <a:endParaRPr lang="en-US" dirty="0"/>
              </a:p>
              <a:p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85" t="-2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450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r>
              <a:rPr lang="en-US" dirty="0" smtClean="0"/>
              <a:t> </a:t>
            </a:r>
            <a:r>
              <a:rPr lang="en-US" dirty="0" smtClean="0"/>
              <a:t>(Runtime) 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3281608"/>
              </p:ext>
            </p:extLst>
          </p:nvPr>
        </p:nvGraphicFramePr>
        <p:xfrm>
          <a:off x="152400" y="13716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6155866"/>
              </p:ext>
            </p:extLst>
          </p:nvPr>
        </p:nvGraphicFramePr>
        <p:xfrm>
          <a:off x="4548753" y="13716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5731233"/>
              </p:ext>
            </p:extLst>
          </p:nvPr>
        </p:nvGraphicFramePr>
        <p:xfrm>
          <a:off x="228600" y="3962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6423111"/>
              </p:ext>
            </p:extLst>
          </p:nvPr>
        </p:nvGraphicFramePr>
        <p:xfrm>
          <a:off x="4572000" y="3962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03663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</TotalTime>
  <Words>586</Words>
  <Application>Microsoft Office PowerPoint</Application>
  <PresentationFormat>On-screen Show (4:3)</PresentationFormat>
  <Paragraphs>74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Observations of Heterogonous Earliest Finish Time (HEFT) Algorithm </vt:lpstr>
      <vt:lpstr>Task Scheduling for Heterogeneous Computing </vt:lpstr>
      <vt:lpstr>Formal Model</vt:lpstr>
      <vt:lpstr>Formal Model (cont.)</vt:lpstr>
      <vt:lpstr>PowerPoint Presentation</vt:lpstr>
      <vt:lpstr>HEFT Algorithm</vt:lpstr>
      <vt:lpstr>Experiment</vt:lpstr>
      <vt:lpstr>Test Run</vt:lpstr>
      <vt:lpstr>Observations (Runtime) </vt:lpstr>
      <vt:lpstr>Observations (Makespan)</vt:lpstr>
      <vt:lpstr>Analysis</vt:lpstr>
      <vt:lpstr>Conclusion and Future Projects</vt:lpstr>
      <vt:lpstr>Work Cited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of Heterogonous Earliest Finish Time (HEFT) Algorithm</dc:title>
  <dc:creator>user</dc:creator>
  <cp:lastModifiedBy>user</cp:lastModifiedBy>
  <cp:revision>28</cp:revision>
  <dcterms:created xsi:type="dcterms:W3CDTF">2013-04-21T17:53:03Z</dcterms:created>
  <dcterms:modified xsi:type="dcterms:W3CDTF">2013-05-02T05:32:26Z</dcterms:modified>
</cp:coreProperties>
</file>