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4"/>
  </p:notesMasterIdLst>
  <p:sldIdLst>
    <p:sldId id="256" r:id="rId2"/>
    <p:sldId id="257" r:id="rId3"/>
    <p:sldId id="265" r:id="rId4"/>
    <p:sldId id="260" r:id="rId5"/>
    <p:sldId id="263" r:id="rId6"/>
    <p:sldId id="264" r:id="rId7"/>
    <p:sldId id="266" r:id="rId8"/>
    <p:sldId id="262" r:id="rId9"/>
    <p:sldId id="267" r:id="rId10"/>
    <p:sldId id="268" r:id="rId11"/>
    <p:sldId id="269" r:id="rId12"/>
    <p:sldId id="270"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80" d="100"/>
          <a:sy n="80" d="100"/>
        </p:scale>
        <p:origin x="-780" y="336"/>
      </p:cViewPr>
      <p:guideLst>
        <p:guide orient="horz" pos="2160"/>
        <p:guide pos="2880"/>
      </p:guideLst>
    </p:cSldViewPr>
  </p:slideViewPr>
  <p:notesTextViewPr>
    <p:cViewPr>
      <p:scale>
        <a:sx n="100" d="100"/>
        <a:sy n="100" d="100"/>
      </p:scale>
      <p:origin x="0" y="0"/>
    </p:cViewPr>
  </p:notesTextViewPr>
  <p:gridSpacing cx="184343675" cy="18434367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6.emf"/><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3E92DA-78AF-4AD5-8BCC-6ECFA6FED1B0}" type="datetimeFigureOut">
              <a:rPr lang="ru-RU" smtClean="0"/>
              <a:pPr/>
              <a:t>30.04.2013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05988F-2622-4D6A-A711-18BC84AFD587}" type="slidenum">
              <a:rPr lang="ru-RU" smtClean="0"/>
              <a:pPr/>
              <a:t>‹#›</a:t>
            </a:fld>
            <a:endParaRPr lang="ru-RU"/>
          </a:p>
        </p:txBody>
      </p:sp>
    </p:spTree>
    <p:extLst>
      <p:ext uri="{BB962C8B-B14F-4D97-AF65-F5344CB8AC3E}">
        <p14:creationId xmlns:p14="http://schemas.microsoft.com/office/powerpoint/2010/main" xmlns="" val="1878242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905988F-2622-4D6A-A711-18BC84AFD587}" type="slidenum">
              <a:rPr lang="ru-RU" smtClean="0"/>
              <a:pPr/>
              <a:t>1</a:t>
            </a:fld>
            <a:endParaRPr 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905988F-2622-4D6A-A711-18BC84AFD587}" type="slidenum">
              <a:rPr lang="ru-RU" smtClean="0"/>
              <a:pPr/>
              <a:t>10</a:t>
            </a:fld>
            <a:endParaRPr 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905988F-2622-4D6A-A711-18BC84AFD587}" type="slidenum">
              <a:rPr lang="ru-RU" smtClean="0"/>
              <a:pPr/>
              <a:t>11</a:t>
            </a:fld>
            <a:endParaRPr 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905988F-2622-4D6A-A711-18BC84AFD587}" type="slidenum">
              <a:rPr lang="ru-RU" smtClean="0"/>
              <a:pPr/>
              <a:t>12</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905988F-2622-4D6A-A711-18BC84AFD587}" type="slidenum">
              <a:rPr lang="ru-RU" smtClean="0"/>
              <a:pPr/>
              <a:t>2</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905988F-2622-4D6A-A711-18BC84AFD587}" type="slidenum">
              <a:rPr lang="ru-RU" smtClean="0">
                <a:solidFill>
                  <a:prstClr val="black"/>
                </a:solidFill>
              </a:rPr>
              <a:pPr/>
              <a:t>3</a:t>
            </a:fld>
            <a:endParaRPr lang="ru-RU">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905988F-2622-4D6A-A711-18BC84AFD587}" type="slidenum">
              <a:rPr lang="ru-RU" smtClean="0"/>
              <a:pPr/>
              <a:t>4</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905988F-2622-4D6A-A711-18BC84AFD587}" type="slidenum">
              <a:rPr lang="ru-RU" smtClean="0"/>
              <a:pPr/>
              <a:t>5</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905988F-2622-4D6A-A711-18BC84AFD587}" type="slidenum">
              <a:rPr lang="ru-RU" smtClean="0"/>
              <a:pPr/>
              <a:t>6</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905988F-2622-4D6A-A711-18BC84AFD587}" type="slidenum">
              <a:rPr lang="ru-RU" smtClean="0"/>
              <a:pPr/>
              <a:t>7</a:t>
            </a:fld>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905988F-2622-4D6A-A711-18BC84AFD587}" type="slidenum">
              <a:rPr lang="ru-RU" smtClean="0"/>
              <a:pPr/>
              <a:t>8</a:t>
            </a:fld>
            <a:endParaRPr 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905988F-2622-4D6A-A711-18BC84AFD587}" type="slidenum">
              <a:rPr lang="ru-RU" smtClean="0"/>
              <a:pPr/>
              <a:t>9</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D84E87FF-BDFC-4E12-AA5C-FBCBCACA218D}" type="datetimeFigureOut">
              <a:rPr lang="ru-RU" smtClean="0"/>
              <a:pPr/>
              <a:t>30.04.2013</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9EE8B8F6-4369-4131-8A46-675E881149EC}" type="slidenum">
              <a:rPr lang="ru-RU" smtClean="0"/>
              <a:pPr/>
              <a:t>‹#›</a:t>
            </a:fld>
            <a:endParaRPr lang="ru-RU"/>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84E87FF-BDFC-4E12-AA5C-FBCBCACA218D}" type="datetimeFigureOut">
              <a:rPr lang="ru-RU" smtClean="0"/>
              <a:pPr/>
              <a:t>30.04.2013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E8B8F6-4369-4131-8A46-675E881149E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84E87FF-BDFC-4E12-AA5C-FBCBCACA218D}" type="datetimeFigureOut">
              <a:rPr lang="ru-RU" smtClean="0"/>
              <a:pPr/>
              <a:t>30.04.2013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E8B8F6-4369-4131-8A46-675E881149E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4638"/>
            <a:ext cx="7772400" cy="562074"/>
          </a:xfrm>
        </p:spPr>
        <p:txBody>
          <a:bodyPr>
            <a:normAutofit/>
          </a:bodyPr>
          <a:lstStyle>
            <a:lvl1pPr>
              <a:defRPr sz="2400"/>
            </a:lvl1pPr>
          </a:lstStyle>
          <a:p>
            <a:r>
              <a:rPr kumimoji="0" lang="ru-RU" dirty="0" smtClean="0"/>
              <a:t>Образец заголовка</a:t>
            </a:r>
            <a:endParaRPr kumimoji="0" lang="en-US" dirty="0"/>
          </a:p>
        </p:txBody>
      </p:sp>
      <p:sp>
        <p:nvSpPr>
          <p:cNvPr id="4" name="Дата 3"/>
          <p:cNvSpPr>
            <a:spLocks noGrp="1"/>
          </p:cNvSpPr>
          <p:nvPr>
            <p:ph type="dt" sz="half" idx="10"/>
          </p:nvPr>
        </p:nvSpPr>
        <p:spPr/>
        <p:txBody>
          <a:bodyPr/>
          <a:lstStyle/>
          <a:p>
            <a:fld id="{D84E87FF-BDFC-4E12-AA5C-FBCBCACA218D}" type="datetimeFigureOut">
              <a:rPr lang="ru-RU" smtClean="0"/>
              <a:pPr/>
              <a:t>30.04.2013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E8B8F6-4369-4131-8A46-675E881149EC}" type="slidenum">
              <a:rPr lang="ru-RU" smtClean="0"/>
              <a:pPr/>
              <a:t>‹#›</a:t>
            </a:fld>
            <a:endParaRPr lang="ru-RU"/>
          </a:p>
        </p:txBody>
      </p:sp>
      <p:sp>
        <p:nvSpPr>
          <p:cNvPr id="8" name="Содержимое 7"/>
          <p:cNvSpPr>
            <a:spLocks noGrp="1"/>
          </p:cNvSpPr>
          <p:nvPr>
            <p:ph sz="quarter" idx="1"/>
          </p:nvPr>
        </p:nvSpPr>
        <p:spPr>
          <a:xfrm>
            <a:off x="914400" y="980728"/>
            <a:ext cx="7772400" cy="5039072"/>
          </a:xfrm>
        </p:spPr>
        <p:txBody>
          <a:bodyPr vert="horz">
            <a:normAutofit/>
          </a:bodyPr>
          <a:lstStyle>
            <a:lvl1pPr>
              <a:buClr>
                <a:schemeClr val="accent2"/>
              </a:buClr>
              <a:defRPr sz="1600"/>
            </a:lvl1pPr>
            <a:lvl2pPr>
              <a:defRPr sz="1600"/>
            </a:lvl2pPr>
            <a:lvl3pPr>
              <a:defRPr sz="1600"/>
            </a:lvl3pPr>
            <a:lvl4pPr>
              <a:defRPr sz="1600"/>
            </a:lvl4pPr>
            <a:lvl5pPr>
              <a:defRPr sz="1600"/>
            </a:lvl5pPr>
          </a:lstStyle>
          <a:p>
            <a:pPr lvl="0" eaLnBrk="1" latinLnBrk="0" hangingPunct="1"/>
            <a:r>
              <a:rPr lang="ru-RU" dirty="0" smtClean="0"/>
              <a:t>Образец текста</a:t>
            </a:r>
          </a:p>
          <a:p>
            <a:pPr lvl="1" eaLnBrk="1" latinLnBrk="0" hangingPunct="1"/>
            <a:r>
              <a:rPr lang="ru-RU" dirty="0" smtClean="0"/>
              <a:t>Второй уровень</a:t>
            </a:r>
          </a:p>
          <a:p>
            <a:pPr lvl="2" eaLnBrk="1" latinLnBrk="0" hangingPunct="1"/>
            <a:r>
              <a:rPr lang="ru-RU" dirty="0" smtClean="0"/>
              <a:t>Третий уровень</a:t>
            </a:r>
          </a:p>
          <a:p>
            <a:pPr lvl="3" eaLnBrk="1" latinLnBrk="0" hangingPunct="1"/>
            <a:r>
              <a:rPr lang="ru-RU" dirty="0" smtClean="0"/>
              <a:t>Четвертый уровень</a:t>
            </a:r>
          </a:p>
          <a:p>
            <a:pPr lvl="4" eaLnBrk="1" latinLnBrk="0" hangingPunct="1"/>
            <a:r>
              <a:rPr lang="ru-RU" dirty="0" smtClean="0"/>
              <a:t>Пятый уровень</a:t>
            </a:r>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D84E87FF-BDFC-4E12-AA5C-FBCBCACA218D}" type="datetimeFigureOut">
              <a:rPr lang="ru-RU" smtClean="0"/>
              <a:pPr/>
              <a:t>30.04.2013</a:t>
            </a:fld>
            <a:endParaRPr lang="ru-RU"/>
          </a:p>
        </p:txBody>
      </p:sp>
      <p:sp>
        <p:nvSpPr>
          <p:cNvPr id="5" name="Нижний колонтитул 4"/>
          <p:cNvSpPr>
            <a:spLocks noGrp="1"/>
          </p:cNvSpPr>
          <p:nvPr>
            <p:ph type="ftr" sz="quarter" idx="11"/>
          </p:nvPr>
        </p:nvSpPr>
        <p:spPr>
          <a:xfrm>
            <a:off x="800100" y="6172200"/>
            <a:ext cx="4000500" cy="457200"/>
          </a:xfrm>
        </p:spPr>
        <p:txBody>
          <a:bodyPr/>
          <a:lstStyle/>
          <a:p>
            <a:endParaRPr lang="ru-RU"/>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9EE8B8F6-4369-4131-8A46-675E881149EC}"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D84E87FF-BDFC-4E12-AA5C-FBCBCACA218D}" type="datetimeFigureOut">
              <a:rPr lang="ru-RU" smtClean="0"/>
              <a:pPr/>
              <a:t>30.04.2013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EE8B8F6-4369-4131-8A46-675E881149EC}" type="slidenum">
              <a:rPr lang="ru-RU" smtClean="0"/>
              <a:pPr/>
              <a:t>‹#›</a:t>
            </a:fld>
            <a:endParaRPr lang="ru-RU"/>
          </a:p>
        </p:txBody>
      </p:sp>
      <p:sp>
        <p:nvSpPr>
          <p:cNvPr id="9" name="Содержимое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D84E87FF-BDFC-4E12-AA5C-FBCBCACA218D}" type="datetimeFigureOut">
              <a:rPr lang="ru-RU" smtClean="0"/>
              <a:pPr/>
              <a:t>30.04.2013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EE8B8F6-4369-4131-8A46-675E881149EC}" type="slidenum">
              <a:rPr lang="ru-RU" smtClean="0"/>
              <a:pPr/>
              <a:t>‹#›</a:t>
            </a:fld>
            <a:endParaRPr lang="ru-RU"/>
          </a:p>
        </p:txBody>
      </p:sp>
      <p:sp>
        <p:nvSpPr>
          <p:cNvPr id="11" name="Содержимое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D84E87FF-BDFC-4E12-AA5C-FBCBCACA218D}" type="datetimeFigureOut">
              <a:rPr lang="ru-RU" smtClean="0"/>
              <a:pPr/>
              <a:t>30.04.2013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EE8B8F6-4369-4131-8A46-675E881149E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84E87FF-BDFC-4E12-AA5C-FBCBCACA218D}" type="datetimeFigureOut">
              <a:rPr lang="ru-RU" smtClean="0"/>
              <a:pPr/>
              <a:t>30.04.2013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EE8B8F6-4369-4131-8A46-675E881149E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D84E87FF-BDFC-4E12-AA5C-FBCBCACA218D}" type="datetimeFigureOut">
              <a:rPr lang="ru-RU" smtClean="0"/>
              <a:pPr/>
              <a:t>30.04.2013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EE8B8F6-4369-4131-8A46-675E881149EC}" type="slidenum">
              <a:rPr lang="ru-RU" smtClean="0"/>
              <a:pPr/>
              <a:t>‹#›</a:t>
            </a:fld>
            <a:endParaRPr lang="ru-RU"/>
          </a:p>
        </p:txBody>
      </p:sp>
      <p:sp>
        <p:nvSpPr>
          <p:cNvPr id="11" name="Содержимое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D84E87FF-BDFC-4E12-AA5C-FBCBCACA218D}" type="datetimeFigureOut">
              <a:rPr lang="ru-RU" smtClean="0"/>
              <a:pPr/>
              <a:t>30.04.2013</a:t>
            </a:fld>
            <a:endParaRPr lang="ru-RU"/>
          </a:p>
        </p:txBody>
      </p:sp>
      <p:sp>
        <p:nvSpPr>
          <p:cNvPr id="6" name="Нижний колонтитул 5"/>
          <p:cNvSpPr>
            <a:spLocks noGrp="1"/>
          </p:cNvSpPr>
          <p:nvPr>
            <p:ph type="ftr" sz="quarter" idx="11"/>
          </p:nvPr>
        </p:nvSpPr>
        <p:spPr>
          <a:xfrm>
            <a:off x="914400" y="6172200"/>
            <a:ext cx="3886200" cy="457200"/>
          </a:xfrm>
        </p:spPr>
        <p:txBody>
          <a:bodyPr/>
          <a:lstStyle/>
          <a:p>
            <a:endParaRPr lang="ru-RU"/>
          </a:p>
        </p:txBody>
      </p:sp>
      <p:sp>
        <p:nvSpPr>
          <p:cNvPr id="7" name="Номер слайда 6"/>
          <p:cNvSpPr>
            <a:spLocks noGrp="1"/>
          </p:cNvSpPr>
          <p:nvPr>
            <p:ph type="sldNum" sz="quarter" idx="12"/>
          </p:nvPr>
        </p:nvSpPr>
        <p:spPr>
          <a:xfrm>
            <a:off x="146304" y="6208776"/>
            <a:ext cx="457200" cy="457200"/>
          </a:xfrm>
        </p:spPr>
        <p:txBody>
          <a:bodyPr/>
          <a:lstStyle/>
          <a:p>
            <a:fld id="{9EE8B8F6-4369-4131-8A46-675E881149EC}" type="slidenum">
              <a:rPr lang="ru-RU" smtClean="0"/>
              <a:pPr/>
              <a:t>‹#›</a:t>
            </a:fld>
            <a:endParaRPr lang="ru-RU"/>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84E87FF-BDFC-4E12-AA5C-FBCBCACA218D}" type="datetimeFigureOut">
              <a:rPr lang="ru-RU" smtClean="0"/>
              <a:pPr/>
              <a:t>30.04.2013</a:t>
            </a:fld>
            <a:endParaRPr 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9EE8B8F6-4369-4131-8A46-675E881149EC}"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28.png"/><Relationship Id="rId4" Type="http://schemas.openxmlformats.org/officeDocument/2006/relationships/image" Target="../media/image27.png"/></Relationships>
</file>

<file path=ppt/slides/_rels/slide12.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4.png"/><Relationship Id="rId3" Type="http://schemas.openxmlformats.org/officeDocument/2006/relationships/notesSlide" Target="../notesSlides/notesSlide4.xml"/><Relationship Id="rId7" Type="http://schemas.openxmlformats.org/officeDocument/2006/relationships/oleObject" Target="file:///C:\Users\kek2156\Downloads\Production%20Scheduling%20(1).vsd\Drawing\~Page-1\Sheet.114" TargetMode="External"/><Relationship Id="rId12" Type="http://schemas.openxmlformats.org/officeDocument/2006/relationships/oleObject" Target="file:///C:\Users\kek2156\Downloads\Production%20Scheduling%20(1).vsd\Drawing\~Page-1\Sheet.125" TargetMode="Externa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0.png"/><Relationship Id="rId11" Type="http://schemas.openxmlformats.org/officeDocument/2006/relationships/oleObject" Target="file:///C:\Users\kek2156\Downloads\Production%20Scheduling%20(1).vsd\Drawing\~Page-1\Sheet.124" TargetMode="External"/><Relationship Id="rId5" Type="http://schemas.openxmlformats.org/officeDocument/2006/relationships/image" Target="../media/image9.png"/><Relationship Id="rId10" Type="http://schemas.openxmlformats.org/officeDocument/2006/relationships/image" Target="../media/image13.png"/><Relationship Id="rId4" Type="http://schemas.openxmlformats.org/officeDocument/2006/relationships/image" Target="../media/image8.png"/><Relationship Id="rId9" Type="http://schemas.openxmlformats.org/officeDocument/2006/relationships/image" Target="../media/image12.png"/></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notesSlide" Target="../notesSlides/notesSlide5.xml"/><Relationship Id="rId7" Type="http://schemas.openxmlformats.org/officeDocument/2006/relationships/oleObject" Target="file:///C:\Users\kek2156\Downloads\Production%20Scheduling%20(1).vsd\Drawing\~Page-1\Sheet.114" TargetMode="External"/><Relationship Id="rId12" Type="http://schemas.openxmlformats.org/officeDocument/2006/relationships/oleObject" Target="file:///C:\Users\kek2156\Downloads\Production%20Scheduling%20(1).vsd\Drawing\~Page-1\Sheet.125" TargetMode="Externa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0.png"/><Relationship Id="rId11" Type="http://schemas.openxmlformats.org/officeDocument/2006/relationships/oleObject" Target="file:///C:\Users\kek2156\Downloads\Production%20Scheduling%20(1).vsd\Drawing\~Page-1\Sheet.124" TargetMode="External"/><Relationship Id="rId5" Type="http://schemas.openxmlformats.org/officeDocument/2006/relationships/image" Target="../media/image9.png"/><Relationship Id="rId10" Type="http://schemas.openxmlformats.org/officeDocument/2006/relationships/image" Target="../media/image13.png"/><Relationship Id="rId4" Type="http://schemas.openxmlformats.org/officeDocument/2006/relationships/image" Target="../media/image8.png"/><Relationship Id="rId9" Type="http://schemas.openxmlformats.org/officeDocument/2006/relationships/image" Target="../media/image12.png"/><Relationship Id="rId1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1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png"/></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295400" y="3429000"/>
            <a:ext cx="6400800" cy="1371600"/>
          </a:xfrm>
        </p:spPr>
        <p:txBody>
          <a:bodyPr>
            <a:normAutofit fontScale="92500" lnSpcReduction="10000"/>
          </a:bodyPr>
          <a:lstStyle/>
          <a:p>
            <a:pPr algn="l">
              <a:spcAft>
                <a:spcPts val="1200"/>
              </a:spcAft>
            </a:pPr>
            <a:r>
              <a:rPr lang="en-US" dirty="0" smtClean="0">
                <a:solidFill>
                  <a:schemeClr val="tx1"/>
                </a:solidFill>
              </a:rPr>
              <a:t>Crew:</a:t>
            </a:r>
          </a:p>
          <a:p>
            <a:pPr algn="l"/>
            <a:r>
              <a:rPr lang="en-US" dirty="0" smtClean="0">
                <a:solidFill>
                  <a:schemeClr val="tx1"/>
                </a:solidFill>
              </a:rPr>
              <a:t>Pavel Babenkov</a:t>
            </a:r>
          </a:p>
          <a:p>
            <a:pPr algn="l">
              <a:spcBef>
                <a:spcPts val="0"/>
              </a:spcBef>
            </a:pPr>
            <a:r>
              <a:rPr lang="en-US" dirty="0" smtClean="0">
                <a:solidFill>
                  <a:schemeClr val="tx1"/>
                </a:solidFill>
              </a:rPr>
              <a:t>Kirill Kalinkin</a:t>
            </a:r>
          </a:p>
        </p:txBody>
      </p:sp>
      <p:sp>
        <p:nvSpPr>
          <p:cNvPr id="2" name="Заголовок 1"/>
          <p:cNvSpPr>
            <a:spLocks noGrp="1"/>
          </p:cNvSpPr>
          <p:nvPr>
            <p:ph type="ctrTitle"/>
          </p:nvPr>
        </p:nvSpPr>
        <p:spPr/>
        <p:txBody>
          <a:bodyPr>
            <a:normAutofit/>
          </a:bodyPr>
          <a:lstStyle/>
          <a:p>
            <a:r>
              <a:rPr lang="en-US" sz="2400" dirty="0" smtClean="0">
                <a:latin typeface="Arial" pitchFamily="34" charset="0"/>
                <a:cs typeface="Arial" pitchFamily="34" charset="0"/>
              </a:rPr>
              <a:t>Customized Stochastic Lot Scheduling Problem</a:t>
            </a:r>
            <a:br>
              <a:rPr lang="en-US" sz="2400" dirty="0" smtClean="0">
                <a:latin typeface="Arial" pitchFamily="34" charset="0"/>
                <a:cs typeface="Arial" pitchFamily="34" charset="0"/>
              </a:rPr>
            </a:br>
            <a:r>
              <a:rPr lang="en-US" sz="2400" dirty="0" smtClean="0">
                <a:latin typeface="Arial" pitchFamily="34" charset="0"/>
                <a:cs typeface="Arial" pitchFamily="34" charset="0"/>
              </a:rPr>
              <a:t>with</a:t>
            </a:r>
            <a:br>
              <a:rPr lang="en-US" sz="2400" dirty="0" smtClean="0">
                <a:latin typeface="Arial" pitchFamily="34" charset="0"/>
                <a:cs typeface="Arial" pitchFamily="34" charset="0"/>
              </a:rPr>
            </a:br>
            <a:r>
              <a:rPr lang="en-US" sz="2400" dirty="0" smtClean="0">
                <a:latin typeface="Arial" pitchFamily="34" charset="0"/>
                <a:cs typeface="Arial" pitchFamily="34" charset="0"/>
              </a:rPr>
              <a:t>Due Date Management</a:t>
            </a:r>
            <a:endParaRPr lang="ru-RU"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1470" y="274638"/>
            <a:ext cx="8255329" cy="562074"/>
          </a:xfrm>
        </p:spPr>
        <p:txBody>
          <a:bodyPr>
            <a:normAutofit/>
          </a:bodyPr>
          <a:lstStyle/>
          <a:p>
            <a:r>
              <a:rPr lang="en-US" dirty="0" smtClean="0">
                <a:solidFill>
                  <a:schemeClr val="accent2"/>
                </a:solidFill>
                <a:latin typeface="Arial" pitchFamily="34" charset="0"/>
                <a:cs typeface="Arial" pitchFamily="34" charset="0"/>
              </a:rPr>
              <a:t>Calculating</a:t>
            </a:r>
            <a:r>
              <a:rPr lang="en-US" i="1" dirty="0" smtClean="0">
                <a:solidFill>
                  <a:schemeClr val="accent2"/>
                </a:solidFill>
                <a:latin typeface="Arial" pitchFamily="34" charset="0"/>
                <a:cs typeface="Arial" pitchFamily="34" charset="0"/>
              </a:rPr>
              <a:t> Optimal Slack </a:t>
            </a:r>
            <a:endParaRPr lang="ru-RU" dirty="0">
              <a:solidFill>
                <a:schemeClr val="accent2"/>
              </a:solidFill>
              <a:latin typeface="Arial" pitchFamily="34" charset="0"/>
              <a:cs typeface="Arial" pitchFamily="34" charset="0"/>
            </a:endParaRPr>
          </a:p>
        </p:txBody>
      </p:sp>
      <p:sp>
        <p:nvSpPr>
          <p:cNvPr id="3" name="Содержимое 2"/>
          <p:cNvSpPr>
            <a:spLocks noGrp="1"/>
          </p:cNvSpPr>
          <p:nvPr>
            <p:ph sz="quarter" idx="1"/>
          </p:nvPr>
        </p:nvSpPr>
        <p:spPr>
          <a:xfrm>
            <a:off x="431471" y="902525"/>
            <a:ext cx="8281058" cy="5406843"/>
          </a:xfrm>
        </p:spPr>
        <p:txBody>
          <a:bodyPr>
            <a:normAutofit/>
          </a:bodyPr>
          <a:lstStyle/>
          <a:p>
            <a:pPr marL="0" indent="0" algn="just">
              <a:spcAft>
                <a:spcPts val="1200"/>
              </a:spcAft>
              <a:buNone/>
            </a:pPr>
            <a:r>
              <a:rPr lang="en-US" b="1" dirty="0" smtClean="0">
                <a:solidFill>
                  <a:schemeClr val="accent2"/>
                </a:solidFill>
                <a:latin typeface="Arial" pitchFamily="34" charset="0"/>
                <a:cs typeface="Arial" pitchFamily="34" charset="0"/>
              </a:rPr>
              <a:t>We are working on the two approaches – based on the </a:t>
            </a:r>
            <a:r>
              <a:rPr lang="en-US" b="1" i="1" dirty="0" err="1" smtClean="0">
                <a:solidFill>
                  <a:schemeClr val="accent2"/>
                </a:solidFill>
                <a:latin typeface="Arial" pitchFamily="34" charset="0"/>
                <a:cs typeface="Arial" pitchFamily="34" charset="0"/>
              </a:rPr>
              <a:t>NewsVendor</a:t>
            </a:r>
            <a:r>
              <a:rPr lang="en-US" b="1" dirty="0" smtClean="0">
                <a:solidFill>
                  <a:schemeClr val="accent2"/>
                </a:solidFill>
                <a:latin typeface="Arial" pitchFamily="34" charset="0"/>
                <a:cs typeface="Arial" pitchFamily="34" charset="0"/>
              </a:rPr>
              <a:t> Method. </a:t>
            </a:r>
            <a:endParaRPr lang="en-US" b="1" dirty="0" smtClean="0">
              <a:solidFill>
                <a:schemeClr val="accent2"/>
              </a:solidFill>
              <a:latin typeface="Arial" pitchFamily="34" charset="0"/>
              <a:cs typeface="Arial" pitchFamily="34" charset="0"/>
            </a:endParaRPr>
          </a:p>
          <a:p>
            <a:pPr algn="just">
              <a:buFont typeface="Arial" pitchFamily="34" charset="0"/>
              <a:buChar char="•"/>
            </a:pPr>
            <a:r>
              <a:rPr lang="en-US" sz="1400" dirty="0" smtClean="0">
                <a:latin typeface="Arial" pitchFamily="34" charset="0"/>
                <a:cs typeface="Arial" pitchFamily="34" charset="0"/>
              </a:rPr>
              <a:t>We used the following – </a:t>
            </a:r>
            <a:r>
              <a:rPr lang="en-US" sz="1400" i="1" dirty="0" smtClean="0">
                <a:latin typeface="Arial" pitchFamily="34" charset="0"/>
                <a:cs typeface="Arial" pitchFamily="34" charset="0"/>
              </a:rPr>
              <a:t>lognormal distribution</a:t>
            </a:r>
            <a:r>
              <a:rPr lang="en-US" sz="1400" dirty="0" smtClean="0">
                <a:latin typeface="Arial" pitchFamily="34" charset="0"/>
                <a:cs typeface="Arial" pitchFamily="34" charset="0"/>
              </a:rPr>
              <a:t> – of a customer rejecting proposed due date:</a:t>
            </a: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spcBef>
                <a:spcPts val="3000"/>
              </a:spcBef>
              <a:spcAft>
                <a:spcPts val="600"/>
              </a:spcAft>
              <a:buFont typeface="Arial" pitchFamily="34" charset="0"/>
              <a:buChar char="•"/>
            </a:pPr>
            <a:r>
              <a:rPr lang="en-US" sz="1400" dirty="0" smtClean="0">
                <a:solidFill>
                  <a:schemeClr val="accent2"/>
                </a:solidFill>
                <a:latin typeface="Arial" pitchFamily="34" charset="0"/>
                <a:cs typeface="Arial" pitchFamily="34" charset="0"/>
              </a:rPr>
              <a:t>Overage Costs (</a:t>
            </a:r>
            <a:r>
              <a:rPr lang="en-US" sz="1400" i="1" dirty="0" smtClean="0">
                <a:solidFill>
                  <a:schemeClr val="accent2"/>
                </a:solidFill>
                <a:latin typeface="Arial" pitchFamily="34" charset="0"/>
                <a:cs typeface="Arial" pitchFamily="34" charset="0"/>
              </a:rPr>
              <a:t>h</a:t>
            </a:r>
            <a:r>
              <a:rPr lang="en-US" sz="1400" dirty="0" smtClean="0">
                <a:solidFill>
                  <a:schemeClr val="accent2"/>
                </a:solidFill>
                <a:latin typeface="Arial" pitchFamily="34" charset="0"/>
                <a:cs typeface="Arial" pitchFamily="34" charset="0"/>
              </a:rPr>
              <a:t>)</a:t>
            </a:r>
            <a:r>
              <a:rPr lang="en-US" sz="1400" dirty="0" smtClean="0">
                <a:latin typeface="Arial" pitchFamily="34" charset="0"/>
                <a:cs typeface="Arial" pitchFamily="34" charset="0"/>
              </a:rPr>
              <a:t> – slack is more than demand – so we have “missed opportunity” to put shorter lead time (due date)</a:t>
            </a:r>
          </a:p>
          <a:p>
            <a:pPr algn="just">
              <a:spcAft>
                <a:spcPts val="1200"/>
              </a:spcAft>
              <a:buFont typeface="Arial" pitchFamily="34" charset="0"/>
              <a:buChar char="•"/>
            </a:pPr>
            <a:r>
              <a:rPr lang="en-US" sz="1400" dirty="0" smtClean="0">
                <a:solidFill>
                  <a:schemeClr val="accent2"/>
                </a:solidFill>
                <a:latin typeface="Arial" pitchFamily="34" charset="0"/>
                <a:cs typeface="Arial" pitchFamily="34" charset="0"/>
              </a:rPr>
              <a:t>Underage Costs (</a:t>
            </a:r>
            <a:r>
              <a:rPr lang="en-US" sz="1400" i="1" dirty="0" smtClean="0">
                <a:solidFill>
                  <a:schemeClr val="accent2"/>
                </a:solidFill>
                <a:latin typeface="Arial" pitchFamily="34" charset="0"/>
                <a:cs typeface="Arial" pitchFamily="34" charset="0"/>
              </a:rPr>
              <a:t>b</a:t>
            </a:r>
            <a:r>
              <a:rPr lang="en-US" sz="1400" dirty="0" smtClean="0">
                <a:solidFill>
                  <a:schemeClr val="accent2"/>
                </a:solidFill>
                <a:latin typeface="Arial" pitchFamily="34" charset="0"/>
                <a:cs typeface="Arial" pitchFamily="34" charset="0"/>
              </a:rPr>
              <a:t>) </a:t>
            </a:r>
            <a:r>
              <a:rPr lang="en-US" sz="1400" dirty="0" smtClean="0">
                <a:latin typeface="Arial" pitchFamily="34" charset="0"/>
                <a:cs typeface="Arial" pitchFamily="34" charset="0"/>
              </a:rPr>
              <a:t>– slack is less than demand – so we will miss an opportunity to put new coming orders in the existence family (no slacks) – and will need to create a new family and put a new setup.</a:t>
            </a:r>
          </a:p>
          <a:p>
            <a:pPr algn="just">
              <a:spcAft>
                <a:spcPts val="1800"/>
              </a:spcAft>
              <a:buFont typeface="Arial" pitchFamily="34" charset="0"/>
              <a:buChar char="•"/>
            </a:pPr>
            <a:r>
              <a:rPr lang="en-US" sz="1400" dirty="0" smtClean="0">
                <a:latin typeface="Arial" pitchFamily="34" charset="0"/>
                <a:cs typeface="Arial" pitchFamily="34" charset="0"/>
              </a:rPr>
              <a:t> </a:t>
            </a:r>
            <a:r>
              <a:rPr lang="en-US" sz="1400" dirty="0" smtClean="0">
                <a:latin typeface="Arial" pitchFamily="34" charset="0"/>
                <a:cs typeface="Arial" pitchFamily="34" charset="0"/>
              </a:rPr>
              <a:t>S* is (</a:t>
            </a:r>
            <a:r>
              <a:rPr lang="en-US" sz="1400" i="1" dirty="0" smtClean="0">
                <a:latin typeface="Arial" pitchFamily="34" charset="0"/>
                <a:cs typeface="Arial" pitchFamily="34" charset="0"/>
              </a:rPr>
              <a:t>b/</a:t>
            </a:r>
            <a:r>
              <a:rPr lang="en-US" sz="1400" i="1" dirty="0" err="1" smtClean="0">
                <a:latin typeface="Arial" pitchFamily="34" charset="0"/>
                <a:cs typeface="Arial" pitchFamily="34" charset="0"/>
              </a:rPr>
              <a:t>b+h</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th-fractile</a:t>
            </a:r>
            <a:r>
              <a:rPr lang="en-US" sz="1400" dirty="0" smtClean="0">
                <a:latin typeface="Arial" pitchFamily="34" charset="0"/>
                <a:cs typeface="Arial" pitchFamily="34" charset="0"/>
              </a:rPr>
              <a:t> of the distribution, which defines the optimum slack:</a:t>
            </a:r>
          </a:p>
          <a:p>
            <a:pPr algn="just">
              <a:buNone/>
            </a:pPr>
            <a:r>
              <a:rPr lang="en-US" sz="1400" dirty="0" smtClean="0">
                <a:latin typeface="Arial" pitchFamily="34" charset="0"/>
                <a:cs typeface="Arial" pitchFamily="34" charset="0"/>
              </a:rPr>
              <a:t>	</a:t>
            </a:r>
            <a:r>
              <a:rPr lang="en-US" sz="1400" dirty="0" smtClean="0">
                <a:latin typeface="Arial" pitchFamily="34" charset="0"/>
                <a:cs typeface="Arial" pitchFamily="34" charset="0"/>
              </a:rPr>
              <a:t>			</a:t>
            </a:r>
            <a:r>
              <a:rPr lang="en-US" sz="1400" i="1" dirty="0" smtClean="0">
                <a:latin typeface="Arial" pitchFamily="34" charset="0"/>
                <a:cs typeface="Arial" pitchFamily="34" charset="0"/>
              </a:rPr>
              <a:t>S*=min(S: P(D&lt;=S) = b/</a:t>
            </a:r>
            <a:r>
              <a:rPr lang="en-US" sz="1400" i="1" dirty="0" err="1" smtClean="0">
                <a:latin typeface="Arial" pitchFamily="34" charset="0"/>
                <a:cs typeface="Arial" pitchFamily="34" charset="0"/>
              </a:rPr>
              <a:t>b+h</a:t>
            </a:r>
            <a:r>
              <a:rPr lang="en-US" sz="1400" i="1" dirty="0" smtClean="0">
                <a:latin typeface="Arial" pitchFamily="34" charset="0"/>
                <a:cs typeface="Arial" pitchFamily="34" charset="0"/>
              </a:rPr>
              <a:t>)</a:t>
            </a:r>
            <a:endParaRPr lang="en-US" sz="1400" i="1" dirty="0" smtClean="0">
              <a:latin typeface="Arial" pitchFamily="34" charset="0"/>
              <a:cs typeface="Arial" pitchFamily="34" charset="0"/>
            </a:endParaRPr>
          </a:p>
          <a:p>
            <a:pPr algn="just">
              <a:buFont typeface="Arial" pitchFamily="34" charset="0"/>
              <a:buChar char="•"/>
            </a:pPr>
            <a:endParaRPr lang="en-US" sz="1400" dirty="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None/>
            </a:pPr>
            <a:endParaRPr lang="en-US" sz="1400" dirty="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marL="0" indent="0" algn="just">
              <a:spcBef>
                <a:spcPts val="2400"/>
              </a:spcBef>
              <a:spcAft>
                <a:spcPts val="1200"/>
              </a:spcAft>
              <a:buNone/>
            </a:pPr>
            <a:endParaRPr lang="en-US" sz="1400" dirty="0" smtClean="0">
              <a:latin typeface="Arial" pitchFamily="34" charset="0"/>
              <a:cs typeface="Arial" pitchFamily="34" charset="0"/>
            </a:endParaRPr>
          </a:p>
          <a:p>
            <a:pPr marL="0" indent="0" algn="just">
              <a:spcBef>
                <a:spcPts val="2400"/>
              </a:spcBef>
              <a:spcAft>
                <a:spcPts val="1200"/>
              </a:spcAft>
              <a:buNone/>
            </a:pPr>
            <a:endParaRPr lang="en-US" sz="1400" dirty="0" smtClean="0">
              <a:latin typeface="Arial" pitchFamily="34" charset="0"/>
              <a:cs typeface="Arial" pitchFamily="34" charset="0"/>
            </a:endParaRPr>
          </a:p>
          <a:p>
            <a:pPr marL="0" indent="0" algn="just">
              <a:spcAft>
                <a:spcPts val="1200"/>
              </a:spcAft>
              <a:buNone/>
            </a:pPr>
            <a:endParaRPr lang="en-US" sz="1400" dirty="0" smtClean="0">
              <a:latin typeface="Arial" pitchFamily="34" charset="0"/>
              <a:cs typeface="Arial" pitchFamily="34" charset="0"/>
            </a:endParaRPr>
          </a:p>
        </p:txBody>
      </p:sp>
      <p:grpSp>
        <p:nvGrpSpPr>
          <p:cNvPr id="12" name="Группа 11"/>
          <p:cNvGrpSpPr/>
          <p:nvPr/>
        </p:nvGrpSpPr>
        <p:grpSpPr>
          <a:xfrm>
            <a:off x="2366674" y="1677353"/>
            <a:ext cx="4408550" cy="2336506"/>
            <a:chOff x="2551086" y="1849902"/>
            <a:chExt cx="3802226" cy="2015157"/>
          </a:xfrm>
        </p:grpSpPr>
        <p:sp>
          <p:nvSpPr>
            <p:cNvPr id="9" name="TextBox 8"/>
            <p:cNvSpPr txBox="1"/>
            <p:nvPr/>
          </p:nvSpPr>
          <p:spPr>
            <a:xfrm>
              <a:off x="3347147" y="3634227"/>
              <a:ext cx="2449710" cy="230832"/>
            </a:xfrm>
            <a:prstGeom prst="rect">
              <a:avLst/>
            </a:prstGeom>
            <a:noFill/>
          </p:spPr>
          <p:txBody>
            <a:bodyPr wrap="none" rtlCol="0">
              <a:spAutoFit/>
            </a:bodyPr>
            <a:lstStyle/>
            <a:p>
              <a:r>
                <a:rPr lang="en-US" sz="900" dirty="0" smtClean="0"/>
                <a:t>Amount of Time Units till Order Delivery (Due Date)</a:t>
              </a:r>
              <a:endParaRPr lang="en-US" sz="900" dirty="0"/>
            </a:p>
          </p:txBody>
        </p:sp>
        <p:sp>
          <p:nvSpPr>
            <p:cNvPr id="10" name="TextBox 9"/>
            <p:cNvSpPr txBox="1"/>
            <p:nvPr/>
          </p:nvSpPr>
          <p:spPr>
            <a:xfrm rot="16200000">
              <a:off x="2346542" y="2624827"/>
              <a:ext cx="639919" cy="230832"/>
            </a:xfrm>
            <a:prstGeom prst="rect">
              <a:avLst/>
            </a:prstGeom>
            <a:noFill/>
          </p:spPr>
          <p:txBody>
            <a:bodyPr wrap="none" rtlCol="0">
              <a:spAutoFit/>
            </a:bodyPr>
            <a:lstStyle/>
            <a:p>
              <a:r>
                <a:rPr lang="en-US" sz="900" dirty="0" smtClean="0"/>
                <a:t>Probability</a:t>
              </a:r>
              <a:endParaRPr lang="en-US" sz="900" dirty="0"/>
            </a:p>
          </p:txBody>
        </p:sp>
        <p:pic>
          <p:nvPicPr>
            <p:cNvPr id="19459" name="Picture 3"/>
            <p:cNvPicPr>
              <a:picLocks noChangeAspect="1" noChangeArrowheads="1"/>
            </p:cNvPicPr>
            <p:nvPr/>
          </p:nvPicPr>
          <p:blipFill>
            <a:blip r:embed="rId3" cstate="print">
              <a:lum bright="-7000" contrast="2000"/>
            </a:blip>
            <a:srcRect/>
            <a:stretch>
              <a:fillRect/>
            </a:stretch>
          </p:blipFill>
          <p:spPr bwMode="auto">
            <a:xfrm>
              <a:off x="2790714" y="1849902"/>
              <a:ext cx="3562598" cy="1733156"/>
            </a:xfrm>
            <a:prstGeom prst="rect">
              <a:avLst/>
            </a:prstGeom>
            <a:noFill/>
            <a:ln w="9525">
              <a:noFill/>
              <a:miter lim="800000"/>
              <a:headEnd/>
              <a:tailEnd/>
            </a:ln>
          </p:spPr>
        </p:pic>
      </p:grpSp>
    </p:spTree>
    <p:extLst>
      <p:ext uri="{BB962C8B-B14F-4D97-AF65-F5344CB8AC3E}">
        <p14:creationId xmlns:p14="http://schemas.microsoft.com/office/powerpoint/2010/main" xmlns="" val="15012165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1470" y="274638"/>
            <a:ext cx="8255329" cy="562074"/>
          </a:xfrm>
        </p:spPr>
        <p:txBody>
          <a:bodyPr>
            <a:normAutofit/>
          </a:bodyPr>
          <a:lstStyle/>
          <a:p>
            <a:r>
              <a:rPr lang="en-US" i="1" dirty="0" smtClean="0">
                <a:solidFill>
                  <a:schemeClr val="accent2"/>
                </a:solidFill>
                <a:latin typeface="Arial" pitchFamily="34" charset="0"/>
                <a:cs typeface="Arial" pitchFamily="34" charset="0"/>
              </a:rPr>
              <a:t>Current Result </a:t>
            </a:r>
            <a:r>
              <a:rPr lang="en-US" dirty="0" smtClean="0">
                <a:solidFill>
                  <a:schemeClr val="accent2"/>
                </a:solidFill>
                <a:latin typeface="Arial" pitchFamily="34" charset="0"/>
                <a:cs typeface="Arial" pitchFamily="34" charset="0"/>
              </a:rPr>
              <a:t>of Simulation for “</a:t>
            </a:r>
            <a:r>
              <a:rPr lang="en-US" dirty="0" err="1" smtClean="0">
                <a:solidFill>
                  <a:schemeClr val="accent2"/>
                </a:solidFill>
                <a:latin typeface="Arial" pitchFamily="34" charset="0"/>
                <a:cs typeface="Arial" pitchFamily="34" charset="0"/>
              </a:rPr>
              <a:t>NewsVendor</a:t>
            </a:r>
            <a:r>
              <a:rPr lang="en-US" dirty="0" smtClean="0">
                <a:solidFill>
                  <a:schemeClr val="accent2"/>
                </a:solidFill>
                <a:latin typeface="Arial" pitchFamily="34" charset="0"/>
                <a:cs typeface="Arial" pitchFamily="34" charset="0"/>
              </a:rPr>
              <a:t>” Approach</a:t>
            </a:r>
            <a:endParaRPr lang="ru-RU" dirty="0">
              <a:solidFill>
                <a:schemeClr val="accent2"/>
              </a:solidFill>
              <a:latin typeface="Arial" pitchFamily="34" charset="0"/>
              <a:cs typeface="Arial" pitchFamily="34" charset="0"/>
            </a:endParaRPr>
          </a:p>
        </p:txBody>
      </p:sp>
      <p:sp>
        <p:nvSpPr>
          <p:cNvPr id="3" name="Содержимое 2"/>
          <p:cNvSpPr>
            <a:spLocks noGrp="1"/>
          </p:cNvSpPr>
          <p:nvPr>
            <p:ph sz="quarter" idx="1"/>
          </p:nvPr>
        </p:nvSpPr>
        <p:spPr>
          <a:xfrm>
            <a:off x="431471" y="902525"/>
            <a:ext cx="8281058" cy="5406843"/>
          </a:xfrm>
        </p:spPr>
        <p:txBody>
          <a:bodyPr>
            <a:normAutofit/>
          </a:bodyPr>
          <a:lstStyle/>
          <a:p>
            <a:pPr marL="0" indent="0" algn="just">
              <a:spcAft>
                <a:spcPts val="1200"/>
              </a:spcAft>
              <a:buNone/>
            </a:pPr>
            <a:r>
              <a:rPr lang="en-US" b="1" dirty="0" smtClean="0">
                <a:solidFill>
                  <a:schemeClr val="accent2"/>
                </a:solidFill>
                <a:latin typeface="Arial" pitchFamily="34" charset="0"/>
                <a:cs typeface="Arial" pitchFamily="34" charset="0"/>
              </a:rPr>
              <a:t>For now we get the following results from simulation of the presented method</a:t>
            </a:r>
            <a:r>
              <a:rPr lang="en-US" b="1" dirty="0" smtClean="0">
                <a:solidFill>
                  <a:schemeClr val="accent2"/>
                </a:solidFill>
                <a:latin typeface="Arial" pitchFamily="34" charset="0"/>
                <a:cs typeface="Arial" pitchFamily="34" charset="0"/>
              </a:rPr>
              <a:t>. </a:t>
            </a:r>
            <a:endParaRPr lang="en-US" b="1" dirty="0" smtClean="0">
              <a:solidFill>
                <a:schemeClr val="accent2"/>
              </a:solidFill>
              <a:latin typeface="Arial" pitchFamily="34" charset="0"/>
              <a:cs typeface="Arial" pitchFamily="34" charset="0"/>
            </a:endParaRPr>
          </a:p>
          <a:p>
            <a:pPr algn="just">
              <a:buFont typeface="Arial" pitchFamily="34" charset="0"/>
              <a:buChar char="•"/>
            </a:pPr>
            <a:r>
              <a:rPr lang="en-US" sz="1400" dirty="0" smtClean="0">
                <a:latin typeface="Arial" pitchFamily="34" charset="0"/>
                <a:cs typeface="Arial" pitchFamily="34" charset="0"/>
              </a:rPr>
              <a:t>Fraction of accepted orders with flexible Due-Date (</a:t>
            </a:r>
            <a:r>
              <a:rPr lang="en-US" sz="1400" dirty="0" err="1" smtClean="0">
                <a:latin typeface="Arial" pitchFamily="34" charset="0"/>
                <a:cs typeface="Arial" pitchFamily="34" charset="0"/>
              </a:rPr>
              <a:t>NewsVendor</a:t>
            </a:r>
            <a:r>
              <a:rPr lang="en-US" sz="1400" dirty="0" smtClean="0">
                <a:latin typeface="Arial" pitchFamily="34" charset="0"/>
                <a:cs typeface="Arial" pitchFamily="34" charset="0"/>
              </a:rPr>
              <a:t>) and constant Due-Date (Threshold Heuristic)</a:t>
            </a: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None/>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None/>
            </a:pPr>
            <a:endParaRPr lang="en-US" sz="1400" dirty="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None/>
            </a:pPr>
            <a:endParaRPr lang="en-US" sz="1400" dirty="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marL="0" indent="0" algn="just">
              <a:spcBef>
                <a:spcPts val="2400"/>
              </a:spcBef>
              <a:spcAft>
                <a:spcPts val="1200"/>
              </a:spcAft>
              <a:buNone/>
            </a:pPr>
            <a:endParaRPr lang="en-US" sz="1400" dirty="0" smtClean="0">
              <a:latin typeface="Arial" pitchFamily="34" charset="0"/>
              <a:cs typeface="Arial" pitchFamily="34" charset="0"/>
            </a:endParaRPr>
          </a:p>
          <a:p>
            <a:pPr marL="0" indent="0" algn="just">
              <a:spcBef>
                <a:spcPts val="2400"/>
              </a:spcBef>
              <a:spcAft>
                <a:spcPts val="1200"/>
              </a:spcAft>
              <a:buNone/>
            </a:pPr>
            <a:endParaRPr lang="en-US" sz="1400" dirty="0" smtClean="0">
              <a:latin typeface="Arial" pitchFamily="34" charset="0"/>
              <a:cs typeface="Arial" pitchFamily="34" charset="0"/>
            </a:endParaRPr>
          </a:p>
          <a:p>
            <a:pPr marL="0" indent="0" algn="just">
              <a:spcAft>
                <a:spcPts val="1200"/>
              </a:spcAft>
              <a:buNone/>
            </a:pPr>
            <a:endParaRPr lang="en-US" sz="1400" dirty="0" smtClean="0">
              <a:latin typeface="Arial" pitchFamily="34" charset="0"/>
              <a:cs typeface="Arial" pitchFamily="34" charset="0"/>
            </a:endParaRPr>
          </a:p>
        </p:txBody>
      </p:sp>
      <p:pic>
        <p:nvPicPr>
          <p:cNvPr id="20482" name="Picture 2"/>
          <p:cNvPicPr>
            <a:picLocks noChangeAspect="1" noChangeArrowheads="1"/>
          </p:cNvPicPr>
          <p:nvPr/>
        </p:nvPicPr>
        <p:blipFill>
          <a:blip r:embed="rId3" cstate="print">
            <a:lum bright="-7000" contrast="2000"/>
          </a:blip>
          <a:srcRect/>
          <a:stretch>
            <a:fillRect/>
          </a:stretch>
        </p:blipFill>
        <p:spPr bwMode="auto">
          <a:xfrm>
            <a:off x="1638796" y="1908658"/>
            <a:ext cx="5866410" cy="2589434"/>
          </a:xfrm>
          <a:prstGeom prst="rect">
            <a:avLst/>
          </a:prstGeom>
          <a:noFill/>
          <a:ln w="9525">
            <a:noFill/>
            <a:miter lim="800000"/>
            <a:headEnd/>
            <a:tailEnd/>
          </a:ln>
        </p:spPr>
      </p:pic>
      <p:pic>
        <p:nvPicPr>
          <p:cNvPr id="20484" name="Picture 4"/>
          <p:cNvPicPr>
            <a:picLocks noChangeAspect="1" noChangeArrowheads="1"/>
          </p:cNvPicPr>
          <p:nvPr/>
        </p:nvPicPr>
        <p:blipFill>
          <a:blip r:embed="rId4" cstate="print">
            <a:lum bright="-7000" contrast="2000"/>
          </a:blip>
          <a:srcRect/>
          <a:stretch>
            <a:fillRect/>
          </a:stretch>
        </p:blipFill>
        <p:spPr bwMode="auto">
          <a:xfrm>
            <a:off x="902533" y="5067600"/>
            <a:ext cx="3452408" cy="1548000"/>
          </a:xfrm>
          <a:prstGeom prst="rect">
            <a:avLst/>
          </a:prstGeom>
          <a:noFill/>
          <a:ln w="9525">
            <a:noFill/>
            <a:miter lim="800000"/>
            <a:headEnd/>
            <a:tailEnd/>
          </a:ln>
        </p:spPr>
      </p:pic>
      <p:pic>
        <p:nvPicPr>
          <p:cNvPr id="20485" name="Picture 5"/>
          <p:cNvPicPr>
            <a:picLocks noChangeAspect="1" noChangeArrowheads="1"/>
          </p:cNvPicPr>
          <p:nvPr/>
        </p:nvPicPr>
        <p:blipFill>
          <a:blip r:embed="rId5" cstate="print">
            <a:lum bright="-7000" contrast="2000"/>
          </a:blip>
          <a:srcRect/>
          <a:stretch>
            <a:fillRect/>
          </a:stretch>
        </p:blipFill>
        <p:spPr bwMode="auto">
          <a:xfrm>
            <a:off x="4761994" y="5067600"/>
            <a:ext cx="3436453" cy="1548000"/>
          </a:xfrm>
          <a:prstGeom prst="rect">
            <a:avLst/>
          </a:prstGeom>
          <a:noFill/>
          <a:ln w="9525">
            <a:noFill/>
            <a:miter lim="800000"/>
            <a:headEnd/>
            <a:tailEnd/>
          </a:ln>
        </p:spPr>
      </p:pic>
      <p:sp>
        <p:nvSpPr>
          <p:cNvPr id="12" name="TextBox 11"/>
          <p:cNvSpPr txBox="1"/>
          <p:nvPr/>
        </p:nvSpPr>
        <p:spPr>
          <a:xfrm>
            <a:off x="4761994" y="4589816"/>
            <a:ext cx="4239492" cy="461665"/>
          </a:xfrm>
          <a:prstGeom prst="rect">
            <a:avLst/>
          </a:prstGeom>
          <a:noFill/>
        </p:spPr>
        <p:txBody>
          <a:bodyPr wrap="square" rtlCol="0">
            <a:spAutoFit/>
          </a:bodyPr>
          <a:lstStyle/>
          <a:p>
            <a:r>
              <a:rPr lang="en-US" sz="1200" dirty="0" smtClean="0">
                <a:latin typeface="Arial" pitchFamily="34" charset="0"/>
                <a:cs typeface="Arial" pitchFamily="34" charset="0"/>
              </a:rPr>
              <a:t>Fraction of orders for which new families were created, but </a:t>
            </a:r>
            <a:r>
              <a:rPr lang="en-US" sz="1200" dirty="0" smtClean="0">
                <a:latin typeface="Arial" pitchFamily="34" charset="0"/>
                <a:cs typeface="Arial" pitchFamily="34" charset="0"/>
              </a:rPr>
              <a:t>orders were rejected by customers due to long lead time:</a:t>
            </a:r>
            <a:endParaRPr lang="ru-RU" sz="1200" dirty="0" smtClean="0">
              <a:latin typeface="Arial" pitchFamily="34" charset="0"/>
              <a:cs typeface="Arial" pitchFamily="34" charset="0"/>
            </a:endParaRPr>
          </a:p>
        </p:txBody>
      </p:sp>
      <p:sp>
        <p:nvSpPr>
          <p:cNvPr id="13" name="TextBox 12"/>
          <p:cNvSpPr txBox="1"/>
          <p:nvPr/>
        </p:nvSpPr>
        <p:spPr>
          <a:xfrm>
            <a:off x="914401" y="4589816"/>
            <a:ext cx="3230087" cy="461665"/>
          </a:xfrm>
          <a:prstGeom prst="rect">
            <a:avLst/>
          </a:prstGeom>
          <a:noFill/>
        </p:spPr>
        <p:txBody>
          <a:bodyPr wrap="square" rtlCol="0">
            <a:spAutoFit/>
          </a:bodyPr>
          <a:lstStyle/>
          <a:p>
            <a:r>
              <a:rPr lang="en-US" sz="1200" dirty="0" smtClean="0">
                <a:latin typeface="Arial" pitchFamily="34" charset="0"/>
                <a:cs typeface="Arial" pitchFamily="34" charset="0"/>
              </a:rPr>
              <a:t>Distribution of slacks of </a:t>
            </a:r>
            <a:r>
              <a:rPr lang="en-US" sz="1200" dirty="0" smtClean="0">
                <a:latin typeface="Arial" pitchFamily="34" charset="0"/>
                <a:cs typeface="Arial" pitchFamily="34" charset="0"/>
              </a:rPr>
              <a:t>orders, which is up to production:</a:t>
            </a:r>
            <a:endParaRPr lang="ru-RU" sz="1200" dirty="0"/>
          </a:p>
        </p:txBody>
      </p:sp>
    </p:spTree>
    <p:extLst>
      <p:ext uri="{BB962C8B-B14F-4D97-AF65-F5344CB8AC3E}">
        <p14:creationId xmlns:p14="http://schemas.microsoft.com/office/powerpoint/2010/main" xmlns="" val="15012165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1470" y="274638"/>
            <a:ext cx="8255329" cy="562074"/>
          </a:xfrm>
        </p:spPr>
        <p:txBody>
          <a:bodyPr>
            <a:normAutofit/>
          </a:bodyPr>
          <a:lstStyle/>
          <a:p>
            <a:r>
              <a:rPr lang="en-US" dirty="0" smtClean="0">
                <a:solidFill>
                  <a:schemeClr val="accent2"/>
                </a:solidFill>
                <a:latin typeface="Arial" pitchFamily="34" charset="0"/>
                <a:cs typeface="Arial" pitchFamily="34" charset="0"/>
              </a:rPr>
              <a:t>Policy of Compound Rejection</a:t>
            </a:r>
            <a:endParaRPr lang="ru-RU" dirty="0">
              <a:solidFill>
                <a:schemeClr val="accent2"/>
              </a:solidFill>
              <a:latin typeface="Arial" pitchFamily="34" charset="0"/>
              <a:cs typeface="Arial" pitchFamily="34" charset="0"/>
            </a:endParaRPr>
          </a:p>
        </p:txBody>
      </p:sp>
      <p:sp>
        <p:nvSpPr>
          <p:cNvPr id="3" name="Содержимое 2"/>
          <p:cNvSpPr>
            <a:spLocks noGrp="1"/>
          </p:cNvSpPr>
          <p:nvPr>
            <p:ph sz="quarter" idx="1"/>
          </p:nvPr>
        </p:nvSpPr>
        <p:spPr>
          <a:xfrm>
            <a:off x="431471" y="902525"/>
            <a:ext cx="8281058" cy="5406843"/>
          </a:xfrm>
        </p:spPr>
        <p:txBody>
          <a:bodyPr>
            <a:normAutofit/>
          </a:bodyPr>
          <a:lstStyle/>
          <a:p>
            <a:pPr marL="0" indent="0" algn="just">
              <a:spcAft>
                <a:spcPts val="1200"/>
              </a:spcAft>
              <a:buNone/>
            </a:pPr>
            <a:r>
              <a:rPr lang="en-US" b="1" dirty="0" smtClean="0">
                <a:solidFill>
                  <a:schemeClr val="accent2"/>
                </a:solidFill>
                <a:latin typeface="Arial" pitchFamily="34" charset="0"/>
                <a:cs typeface="Arial" pitchFamily="34" charset="0"/>
              </a:rPr>
              <a:t>Until slack has not reached the predefined level, we need to consider a decision to spawn a new family, instead of compounding with the existing family. </a:t>
            </a:r>
            <a:endParaRPr lang="en-US" b="1" dirty="0" smtClean="0">
              <a:solidFill>
                <a:schemeClr val="accent2"/>
              </a:solidFill>
              <a:latin typeface="Arial" pitchFamily="34" charset="0"/>
              <a:cs typeface="Arial" pitchFamily="34" charset="0"/>
            </a:endParaRPr>
          </a:p>
          <a:p>
            <a:pPr algn="just">
              <a:buFont typeface="Arial" pitchFamily="34" charset="0"/>
              <a:buChar char="•"/>
            </a:pPr>
            <a:r>
              <a:rPr lang="en-US" sz="1400" dirty="0" smtClean="0">
                <a:latin typeface="Arial" pitchFamily="34" charset="0"/>
                <a:cs typeface="Arial" pitchFamily="34" charset="0"/>
              </a:rPr>
              <a:t>Probability of Rejection:</a:t>
            </a: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r>
              <a:rPr lang="en-US" sz="1400" dirty="0" smtClean="0">
                <a:latin typeface="Arial" pitchFamily="34" charset="0"/>
                <a:cs typeface="Arial" pitchFamily="34" charset="0"/>
              </a:rPr>
              <a:t>Example of slack distribution:</a:t>
            </a: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None/>
            </a:pPr>
            <a:endParaRPr lang="en-US" sz="1400" dirty="0" smtClean="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None/>
            </a:pPr>
            <a:endParaRPr lang="en-US" sz="1400" dirty="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None/>
            </a:pPr>
            <a:endParaRPr lang="en-US" sz="1400" dirty="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marL="0" indent="0" algn="just">
              <a:spcBef>
                <a:spcPts val="2400"/>
              </a:spcBef>
              <a:spcAft>
                <a:spcPts val="1200"/>
              </a:spcAft>
              <a:buNone/>
            </a:pPr>
            <a:endParaRPr lang="en-US" sz="1400" dirty="0" smtClean="0">
              <a:latin typeface="Arial" pitchFamily="34" charset="0"/>
              <a:cs typeface="Arial" pitchFamily="34" charset="0"/>
            </a:endParaRPr>
          </a:p>
          <a:p>
            <a:pPr marL="0" indent="0" algn="just">
              <a:spcBef>
                <a:spcPts val="2400"/>
              </a:spcBef>
              <a:spcAft>
                <a:spcPts val="1200"/>
              </a:spcAft>
              <a:buNone/>
            </a:pPr>
            <a:endParaRPr lang="en-US" sz="1400" dirty="0" smtClean="0">
              <a:latin typeface="Arial" pitchFamily="34" charset="0"/>
              <a:cs typeface="Arial" pitchFamily="34" charset="0"/>
            </a:endParaRPr>
          </a:p>
          <a:p>
            <a:pPr marL="0" indent="0" algn="just">
              <a:spcAft>
                <a:spcPts val="1200"/>
              </a:spcAft>
              <a:buNone/>
            </a:pPr>
            <a:endParaRPr lang="en-US" sz="1400" dirty="0" smtClean="0">
              <a:latin typeface="Arial" pitchFamily="34" charset="0"/>
              <a:cs typeface="Arial" pitchFamily="34" charset="0"/>
            </a:endParaRPr>
          </a:p>
        </p:txBody>
      </p:sp>
      <p:pic>
        <p:nvPicPr>
          <p:cNvPr id="21507" name="Picture 3"/>
          <p:cNvPicPr>
            <a:picLocks noChangeAspect="1" noChangeArrowheads="1"/>
          </p:cNvPicPr>
          <p:nvPr/>
        </p:nvPicPr>
        <p:blipFill>
          <a:blip r:embed="rId3" cstate="print"/>
          <a:srcRect/>
          <a:stretch>
            <a:fillRect/>
          </a:stretch>
        </p:blipFill>
        <p:spPr bwMode="auto">
          <a:xfrm>
            <a:off x="2390116" y="4519500"/>
            <a:ext cx="4386912" cy="2196000"/>
          </a:xfrm>
          <a:prstGeom prst="rect">
            <a:avLst/>
          </a:prstGeom>
          <a:noFill/>
          <a:ln w="9525">
            <a:noFill/>
            <a:miter lim="800000"/>
            <a:headEnd/>
            <a:tailEnd/>
          </a:ln>
        </p:spPr>
      </p:pic>
      <p:pic>
        <p:nvPicPr>
          <p:cNvPr id="21508" name="Picture 4"/>
          <p:cNvPicPr>
            <a:picLocks noChangeAspect="1" noChangeArrowheads="1"/>
          </p:cNvPicPr>
          <p:nvPr/>
        </p:nvPicPr>
        <p:blipFill>
          <a:blip r:embed="rId4" cstate="print"/>
          <a:srcRect/>
          <a:stretch>
            <a:fillRect/>
          </a:stretch>
        </p:blipFill>
        <p:spPr bwMode="auto">
          <a:xfrm>
            <a:off x="2390116" y="1974277"/>
            <a:ext cx="4386912" cy="2196000"/>
          </a:xfrm>
          <a:prstGeom prst="rect">
            <a:avLst/>
          </a:prstGeom>
          <a:noFill/>
          <a:ln w="9525">
            <a:noFill/>
            <a:miter lim="800000"/>
            <a:headEnd/>
            <a:tailEnd/>
          </a:ln>
        </p:spPr>
      </p:pic>
    </p:spTree>
    <p:extLst>
      <p:ext uri="{BB962C8B-B14F-4D97-AF65-F5344CB8AC3E}">
        <p14:creationId xmlns:p14="http://schemas.microsoft.com/office/powerpoint/2010/main" xmlns="" val="15012165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1470" y="274638"/>
            <a:ext cx="8255329" cy="562074"/>
          </a:xfrm>
        </p:spPr>
        <p:txBody>
          <a:bodyPr>
            <a:normAutofit/>
          </a:bodyPr>
          <a:lstStyle/>
          <a:p>
            <a:r>
              <a:rPr lang="en-US" dirty="0" smtClean="0">
                <a:solidFill>
                  <a:schemeClr val="accent2"/>
                </a:solidFill>
                <a:latin typeface="Arial" pitchFamily="34" charset="0"/>
                <a:cs typeface="Arial" pitchFamily="34" charset="0"/>
              </a:rPr>
              <a:t>Using </a:t>
            </a:r>
            <a:r>
              <a:rPr lang="en-US" i="1" dirty="0" smtClean="0">
                <a:solidFill>
                  <a:schemeClr val="accent2"/>
                </a:solidFill>
                <a:latin typeface="Arial" pitchFamily="34" charset="0"/>
                <a:cs typeface="Arial" pitchFamily="34" charset="0"/>
              </a:rPr>
              <a:t>Family</a:t>
            </a:r>
            <a:r>
              <a:rPr lang="en-US" dirty="0" smtClean="0">
                <a:solidFill>
                  <a:schemeClr val="accent2"/>
                </a:solidFill>
                <a:latin typeface="Arial" pitchFamily="34" charset="0"/>
                <a:cs typeface="Arial" pitchFamily="34" charset="0"/>
              </a:rPr>
              <a:t> Approach to Reduce Set-Ups</a:t>
            </a:r>
            <a:endParaRPr lang="ru-RU" dirty="0">
              <a:solidFill>
                <a:schemeClr val="accent2"/>
              </a:solidFill>
              <a:latin typeface="Arial" pitchFamily="34" charset="0"/>
              <a:cs typeface="Arial" pitchFamily="34" charset="0"/>
            </a:endParaRPr>
          </a:p>
        </p:txBody>
      </p:sp>
      <p:sp>
        <p:nvSpPr>
          <p:cNvPr id="3" name="Содержимое 2"/>
          <p:cNvSpPr>
            <a:spLocks noGrp="1"/>
          </p:cNvSpPr>
          <p:nvPr>
            <p:ph sz="quarter" idx="1"/>
          </p:nvPr>
        </p:nvSpPr>
        <p:spPr>
          <a:xfrm>
            <a:off x="431471" y="902525"/>
            <a:ext cx="8281058" cy="5406843"/>
          </a:xfrm>
        </p:spPr>
        <p:txBody>
          <a:bodyPr>
            <a:normAutofit/>
          </a:bodyPr>
          <a:lstStyle/>
          <a:p>
            <a:pPr marL="0" indent="0" algn="just">
              <a:spcAft>
                <a:spcPts val="1200"/>
              </a:spcAft>
              <a:buNone/>
            </a:pPr>
            <a:r>
              <a:rPr lang="en-US" b="1" dirty="0" smtClean="0">
                <a:solidFill>
                  <a:schemeClr val="accent2"/>
                </a:solidFill>
                <a:latin typeface="Arial" pitchFamily="34" charset="0"/>
                <a:cs typeface="Arial" pitchFamily="34" charset="0"/>
              </a:rPr>
              <a:t>The main goal of our project is study the make-to-order production environment with batch setup times, where customers orders are grouped into family-dependent batches to limit the loss of capacity due to setups.</a:t>
            </a:r>
          </a:p>
          <a:p>
            <a:pPr marL="0" indent="0" algn="just">
              <a:spcAft>
                <a:spcPts val="1200"/>
              </a:spcAft>
              <a:buNone/>
            </a:pPr>
            <a:r>
              <a:rPr lang="en-US" sz="1400" dirty="0" smtClean="0">
                <a:latin typeface="Arial" pitchFamily="34" charset="0"/>
                <a:cs typeface="Arial" pitchFamily="34" charset="0"/>
              </a:rPr>
              <a:t>During the project we have covered the following:</a:t>
            </a:r>
          </a:p>
          <a:p>
            <a:pPr marL="450850" indent="-273050" algn="just">
              <a:spcAft>
                <a:spcPts val="1200"/>
              </a:spcAft>
              <a:buFont typeface="Arial" pitchFamily="34" charset="0"/>
              <a:buChar char="•"/>
            </a:pPr>
            <a:r>
              <a:rPr lang="en-US" sz="1400" dirty="0" smtClean="0">
                <a:latin typeface="Arial" pitchFamily="34" charset="0"/>
                <a:cs typeface="Arial" pitchFamily="34" charset="0"/>
              </a:rPr>
              <a:t>We extensively studied approaches for Customized Stochastic Lot Scheduling Problem (CSLSP) based on works by R. Germs and N.D. van </a:t>
            </a:r>
            <a:r>
              <a:rPr lang="en-US" sz="1400" dirty="0" err="1" smtClean="0">
                <a:latin typeface="Arial" pitchFamily="34" charset="0"/>
                <a:cs typeface="Arial" pitchFamily="34" charset="0"/>
              </a:rPr>
              <a:t>Foreest</a:t>
            </a:r>
            <a:r>
              <a:rPr lang="en-US" sz="1400" dirty="0" smtClean="0">
                <a:latin typeface="Arial" pitchFamily="34" charset="0"/>
                <a:cs typeface="Arial" pitchFamily="34" charset="0"/>
              </a:rPr>
              <a:t>.</a:t>
            </a:r>
          </a:p>
          <a:p>
            <a:pPr marL="450850" indent="-273050" algn="just">
              <a:spcAft>
                <a:spcPts val="1200"/>
              </a:spcAft>
              <a:buFont typeface="Arial" pitchFamily="34" charset="0"/>
              <a:buChar char="•"/>
            </a:pPr>
            <a:r>
              <a:rPr lang="en-US" sz="1400" dirty="0" smtClean="0">
                <a:latin typeface="Arial" pitchFamily="34" charset="0"/>
                <a:cs typeface="Arial" pitchFamily="34" charset="0"/>
              </a:rPr>
              <a:t>We extensively studied approaches for Due-Data Management – methods which are used to set up due dates for customers orders in a way to optimize production and satisfy customers.</a:t>
            </a:r>
          </a:p>
          <a:p>
            <a:pPr marL="450850" indent="-273050" algn="just">
              <a:spcAft>
                <a:spcPts val="1200"/>
              </a:spcAft>
              <a:buFont typeface="Arial" pitchFamily="34" charset="0"/>
              <a:buChar char="•"/>
            </a:pPr>
            <a:r>
              <a:rPr lang="en-US" sz="1400" dirty="0" smtClean="0">
                <a:latin typeface="Arial" pitchFamily="34" charset="0"/>
                <a:cs typeface="Arial" pitchFamily="34" charset="0"/>
              </a:rPr>
              <a:t>We simulated the CSLSP environment using own developed </a:t>
            </a:r>
            <a:r>
              <a:rPr lang="en-US" sz="1400" dirty="0" err="1" smtClean="0">
                <a:latin typeface="Arial" pitchFamily="34" charset="0"/>
                <a:cs typeface="Arial" pitchFamily="34" charset="0"/>
              </a:rPr>
              <a:t>MatLab</a:t>
            </a:r>
            <a:r>
              <a:rPr lang="en-US" sz="1400" dirty="0" smtClean="0">
                <a:latin typeface="Arial" pitchFamily="34" charset="0"/>
                <a:cs typeface="Arial" pitchFamily="34" charset="0"/>
              </a:rPr>
              <a:t> program and get results with various input conditions.</a:t>
            </a:r>
          </a:p>
          <a:p>
            <a:pPr marL="180000" indent="288000" algn="just">
              <a:spcAft>
                <a:spcPts val="1200"/>
              </a:spcAft>
              <a:buFont typeface="Arial" pitchFamily="34" charset="0"/>
              <a:buChar char="•"/>
            </a:pPr>
            <a:r>
              <a:rPr lang="en-US" sz="1400" dirty="0" smtClean="0">
                <a:latin typeface="Arial" pitchFamily="34" charset="0"/>
                <a:cs typeface="Arial" pitchFamily="34" charset="0"/>
              </a:rPr>
              <a:t>We apply different current existing DDM methods and test performance of CSLSP under them.</a:t>
            </a:r>
          </a:p>
          <a:p>
            <a:pPr marL="450850" indent="-273050" algn="just">
              <a:buFont typeface="Arial" pitchFamily="34" charset="0"/>
              <a:buChar char="•"/>
            </a:pPr>
            <a:r>
              <a:rPr lang="en-US" sz="1400" dirty="0" smtClean="0">
                <a:latin typeface="Arial" pitchFamily="34" charset="0"/>
                <a:cs typeface="Arial" pitchFamily="34" charset="0"/>
              </a:rPr>
              <a:t>We develop a new heuristic DDM policy to combine with CSLSP and improve performance of two objects – reducing number of setups and increasing amount of satisfied orders by optimal setting of due dates – which lead to increasing of manufacturer profit in the long term. </a:t>
            </a:r>
            <a:endParaRPr lang="ru-RU" sz="1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1470" y="274638"/>
            <a:ext cx="8255329" cy="562074"/>
          </a:xfrm>
        </p:spPr>
        <p:txBody>
          <a:bodyPr>
            <a:normAutofit/>
          </a:bodyPr>
          <a:lstStyle/>
          <a:p>
            <a:r>
              <a:rPr lang="en-US" dirty="0" smtClean="0">
                <a:solidFill>
                  <a:schemeClr val="accent2"/>
                </a:solidFill>
                <a:latin typeface="Arial" pitchFamily="34" charset="0"/>
                <a:cs typeface="Arial" pitchFamily="34" charset="0"/>
              </a:rPr>
              <a:t>Customized Stochastic Lot Scheduling Problem</a:t>
            </a:r>
            <a:endParaRPr lang="ru-RU" dirty="0" smtClean="0">
              <a:solidFill>
                <a:schemeClr val="accent2"/>
              </a:solidFill>
              <a:latin typeface="Arial" pitchFamily="34" charset="0"/>
              <a:cs typeface="Arial" pitchFamily="34" charset="0"/>
            </a:endParaRPr>
          </a:p>
        </p:txBody>
      </p:sp>
      <p:sp>
        <p:nvSpPr>
          <p:cNvPr id="3" name="Содержимое 2"/>
          <p:cNvSpPr>
            <a:spLocks noGrp="1"/>
          </p:cNvSpPr>
          <p:nvPr>
            <p:ph sz="quarter" idx="1"/>
          </p:nvPr>
        </p:nvSpPr>
        <p:spPr>
          <a:xfrm>
            <a:off x="431471" y="914400"/>
            <a:ext cx="8281058" cy="5783283"/>
          </a:xfrm>
        </p:spPr>
        <p:txBody>
          <a:bodyPr>
            <a:normAutofit/>
          </a:bodyPr>
          <a:lstStyle/>
          <a:p>
            <a:pPr marL="0" indent="0" algn="just">
              <a:spcBef>
                <a:spcPts val="0"/>
              </a:spcBef>
              <a:spcAft>
                <a:spcPts val="1200"/>
              </a:spcAft>
              <a:buNone/>
            </a:pPr>
            <a:r>
              <a:rPr lang="en-US" b="1" dirty="0" smtClean="0">
                <a:solidFill>
                  <a:schemeClr val="accent2"/>
                </a:solidFill>
                <a:latin typeface="Arial" pitchFamily="34" charset="0"/>
                <a:cs typeface="Arial" pitchFamily="34" charset="0"/>
              </a:rPr>
              <a:t>The main idea behind CSLSP is to group orders into families with similar production characteristics. This help to reduce amount of setups and total setup time, as a major setup time is incurred when production changes from one family to another. </a:t>
            </a:r>
          </a:p>
          <a:p>
            <a:pPr marL="0" indent="0" algn="just">
              <a:spcBef>
                <a:spcPts val="0"/>
              </a:spcBef>
              <a:spcAft>
                <a:spcPts val="600"/>
              </a:spcAft>
              <a:buNone/>
            </a:pPr>
            <a:r>
              <a:rPr lang="en-US" sz="1400" dirty="0" smtClean="0">
                <a:latin typeface="Arial" pitchFamily="34" charset="0"/>
                <a:cs typeface="Arial" pitchFamily="34" charset="0"/>
              </a:rPr>
              <a:t>There are the following details of environment:</a:t>
            </a:r>
          </a:p>
          <a:p>
            <a:pPr marL="450850" indent="-273050" algn="just">
              <a:spcBef>
                <a:spcPts val="0"/>
              </a:spcBef>
              <a:spcAft>
                <a:spcPts val="600"/>
              </a:spcAft>
              <a:buFont typeface="Arial" pitchFamily="34" charset="0"/>
              <a:buChar char="•"/>
            </a:pPr>
            <a:r>
              <a:rPr lang="en-US" sz="1400" dirty="0" smtClean="0">
                <a:latin typeface="Arial" pitchFamily="34" charset="0"/>
                <a:cs typeface="Arial" pitchFamily="34" charset="0"/>
              </a:rPr>
              <a:t>The production situation at the supplier is modeled as a single machine that receives a stream of orders, which arrive according to a Poisson process.</a:t>
            </a:r>
          </a:p>
          <a:p>
            <a:pPr marL="450850" indent="-273050" algn="just">
              <a:spcBef>
                <a:spcPts val="0"/>
              </a:spcBef>
              <a:spcAft>
                <a:spcPts val="600"/>
              </a:spcAft>
              <a:buFont typeface="Arial" pitchFamily="34" charset="0"/>
              <a:buChar char="•"/>
            </a:pPr>
            <a:r>
              <a:rPr lang="en-US" sz="1400" dirty="0" smtClean="0">
                <a:latin typeface="Arial" pitchFamily="34" charset="0"/>
                <a:cs typeface="Arial" pitchFamily="34" charset="0"/>
              </a:rPr>
              <a:t>Production of each order is one time unit.</a:t>
            </a:r>
          </a:p>
          <a:p>
            <a:pPr marL="450850" indent="-273050" algn="just">
              <a:spcBef>
                <a:spcPts val="0"/>
              </a:spcBef>
              <a:spcAft>
                <a:spcPts val="600"/>
              </a:spcAft>
              <a:buFont typeface="Arial" pitchFamily="34" charset="0"/>
              <a:buChar char="•"/>
            </a:pPr>
            <a:r>
              <a:rPr lang="en-US" sz="1400" dirty="0" smtClean="0">
                <a:latin typeface="Arial" pitchFamily="34" charset="0"/>
                <a:cs typeface="Arial" pitchFamily="34" charset="0"/>
              </a:rPr>
              <a:t>There is a setup time after each family. </a:t>
            </a:r>
          </a:p>
          <a:p>
            <a:pPr marL="450850" indent="-273050" algn="just">
              <a:spcBef>
                <a:spcPts val="0"/>
              </a:spcBef>
              <a:spcAft>
                <a:spcPts val="1200"/>
              </a:spcAft>
              <a:buFont typeface="Arial" pitchFamily="34" charset="0"/>
              <a:buChar char="•"/>
            </a:pPr>
            <a:r>
              <a:rPr lang="en-US" sz="1400" dirty="0" smtClean="0">
                <a:latin typeface="Arial" pitchFamily="34" charset="0"/>
                <a:cs typeface="Arial" pitchFamily="34" charset="0"/>
              </a:rPr>
              <a:t>The supplier is allowed to reject orders, but if he accepts an order he commits to delivering it in time.</a:t>
            </a:r>
          </a:p>
          <a:p>
            <a:pPr marL="450850" indent="-273050" algn="just">
              <a:spcBef>
                <a:spcPts val="0"/>
              </a:spcBef>
              <a:spcAft>
                <a:spcPts val="600"/>
              </a:spcAft>
              <a:buNone/>
            </a:pPr>
            <a:r>
              <a:rPr lang="en-US" sz="1400" dirty="0" smtClean="0">
                <a:latin typeface="Arial" pitchFamily="34" charset="0"/>
                <a:cs typeface="Arial" pitchFamily="34" charset="0"/>
              </a:rPr>
              <a:t>	</a:t>
            </a:r>
            <a:r>
              <a:rPr lang="en-US" sz="1400" b="1" dirty="0" smtClean="0">
                <a:solidFill>
                  <a:schemeClr val="accent2"/>
                </a:solidFill>
                <a:latin typeface="Arial" pitchFamily="34" charset="0"/>
                <a:cs typeface="Arial" pitchFamily="34" charset="0"/>
              </a:rPr>
              <a:t>Consider a reference schedule:</a:t>
            </a:r>
          </a:p>
          <a:p>
            <a:pPr marL="450850" indent="-273050" algn="just">
              <a:spcBef>
                <a:spcPts val="0"/>
              </a:spcBef>
              <a:spcAft>
                <a:spcPts val="600"/>
              </a:spcAft>
              <a:buNone/>
            </a:pPr>
            <a:endParaRPr lang="en-US" sz="1400" dirty="0" smtClean="0">
              <a:latin typeface="Arial" pitchFamily="34" charset="0"/>
              <a:cs typeface="Arial" pitchFamily="34" charset="0"/>
            </a:endParaRPr>
          </a:p>
        </p:txBody>
      </p:sp>
      <p:grpSp>
        <p:nvGrpSpPr>
          <p:cNvPr id="4" name="Group 3"/>
          <p:cNvGrpSpPr/>
          <p:nvPr/>
        </p:nvGrpSpPr>
        <p:grpSpPr>
          <a:xfrm>
            <a:off x="895680" y="4327777"/>
            <a:ext cx="6889305" cy="485775"/>
            <a:chOff x="895680" y="4327777"/>
            <a:chExt cx="6889305" cy="485775"/>
          </a:xfrm>
        </p:grpSpPr>
        <p:sp>
          <p:nvSpPr>
            <p:cNvPr id="6" name="TextBox 5"/>
            <p:cNvSpPr txBox="1"/>
            <p:nvPr/>
          </p:nvSpPr>
          <p:spPr>
            <a:xfrm>
              <a:off x="895680" y="4432165"/>
              <a:ext cx="2773516" cy="276999"/>
            </a:xfrm>
            <a:prstGeom prst="rect">
              <a:avLst/>
            </a:prstGeom>
            <a:noFill/>
          </p:spPr>
          <p:txBody>
            <a:bodyPr wrap="none" rtlCol="0">
              <a:spAutoFit/>
            </a:bodyPr>
            <a:lstStyle/>
            <a:p>
              <a:r>
                <a:rPr lang="en-US" sz="1200" b="1" dirty="0">
                  <a:solidFill>
                    <a:srgbClr val="9B2D1F"/>
                  </a:solidFill>
                </a:rPr>
                <a:t>Initially </a:t>
              </a:r>
              <a:r>
                <a:rPr lang="en-US" sz="1200" b="1" dirty="0" smtClean="0">
                  <a:solidFill>
                    <a:srgbClr val="9B2D1F"/>
                  </a:solidFill>
                </a:rPr>
                <a:t>schedule with defined families</a:t>
              </a:r>
              <a:endParaRPr lang="ru-RU" sz="1200" b="1" dirty="0">
                <a:solidFill>
                  <a:srgbClr val="9B2D1F"/>
                </a:solidFill>
              </a:endParaRPr>
            </a:p>
          </p:txBody>
        </p:sp>
        <p:pic>
          <p:nvPicPr>
            <p:cNvPr id="4098"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013210" y="4327777"/>
              <a:ext cx="2771775" cy="485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grpSp>
        <p:nvGrpSpPr>
          <p:cNvPr id="5" name="Group 4"/>
          <p:cNvGrpSpPr/>
          <p:nvPr/>
        </p:nvGrpSpPr>
        <p:grpSpPr>
          <a:xfrm>
            <a:off x="895680" y="5021512"/>
            <a:ext cx="7803705" cy="485775"/>
            <a:chOff x="895680" y="5021512"/>
            <a:chExt cx="7803705" cy="485775"/>
          </a:xfrm>
        </p:grpSpPr>
        <p:sp>
          <p:nvSpPr>
            <p:cNvPr id="11" name="TextBox 10"/>
            <p:cNvSpPr txBox="1"/>
            <p:nvPr/>
          </p:nvSpPr>
          <p:spPr>
            <a:xfrm>
              <a:off x="895680" y="5033567"/>
              <a:ext cx="3240414" cy="461665"/>
            </a:xfrm>
            <a:prstGeom prst="rect">
              <a:avLst/>
            </a:prstGeom>
            <a:noFill/>
          </p:spPr>
          <p:txBody>
            <a:bodyPr wrap="square" rtlCol="0">
              <a:spAutoFit/>
            </a:bodyPr>
            <a:lstStyle/>
            <a:p>
              <a:r>
                <a:rPr lang="en-US" sz="1200" b="1" dirty="0">
                  <a:solidFill>
                    <a:srgbClr val="9B2D1F"/>
                  </a:solidFill>
                </a:rPr>
                <a:t>The schedule that </a:t>
              </a:r>
              <a:r>
                <a:rPr lang="en-US" sz="1200" b="1" dirty="0" smtClean="0">
                  <a:solidFill>
                    <a:srgbClr val="9B2D1F"/>
                  </a:solidFill>
                </a:rPr>
                <a:t>results when a new family is created for a </a:t>
              </a:r>
              <a:r>
                <a:rPr lang="en-US" sz="1200" b="1" dirty="0">
                  <a:solidFill>
                    <a:srgbClr val="9B2D1F"/>
                  </a:solidFill>
                </a:rPr>
                <a:t>new </a:t>
              </a:r>
              <a:r>
                <a:rPr lang="en-US" sz="1200" b="1" dirty="0" smtClean="0">
                  <a:solidFill>
                    <a:srgbClr val="9B2D1F"/>
                  </a:solidFill>
                </a:rPr>
                <a:t>order.</a:t>
              </a:r>
              <a:endParaRPr lang="ru-RU" sz="1200" b="1" dirty="0">
                <a:solidFill>
                  <a:srgbClr val="9B2D1F"/>
                </a:solidFill>
              </a:endParaRPr>
            </a:p>
          </p:txBody>
        </p:sp>
        <p:pic>
          <p:nvPicPr>
            <p:cNvPr id="4099" name="Picture 3"/>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5013210" y="5021512"/>
              <a:ext cx="3686175" cy="485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grpSp>
        <p:nvGrpSpPr>
          <p:cNvPr id="14" name="Group 13"/>
          <p:cNvGrpSpPr/>
          <p:nvPr/>
        </p:nvGrpSpPr>
        <p:grpSpPr>
          <a:xfrm>
            <a:off x="895680" y="5744912"/>
            <a:ext cx="7232205" cy="646331"/>
            <a:chOff x="895680" y="5744912"/>
            <a:chExt cx="7232205" cy="646331"/>
          </a:xfrm>
        </p:grpSpPr>
        <p:sp>
          <p:nvSpPr>
            <p:cNvPr id="7" name="TextBox 6"/>
            <p:cNvSpPr txBox="1"/>
            <p:nvPr/>
          </p:nvSpPr>
          <p:spPr>
            <a:xfrm>
              <a:off x="895680" y="5744912"/>
              <a:ext cx="3240414" cy="646331"/>
            </a:xfrm>
            <a:prstGeom prst="rect">
              <a:avLst/>
            </a:prstGeom>
            <a:noFill/>
          </p:spPr>
          <p:txBody>
            <a:bodyPr wrap="square" rtlCol="0">
              <a:spAutoFit/>
            </a:bodyPr>
            <a:lstStyle/>
            <a:p>
              <a:r>
                <a:rPr lang="en-US" sz="1200" b="1" dirty="0">
                  <a:solidFill>
                    <a:srgbClr val="9B2D1F"/>
                  </a:solidFill>
                </a:rPr>
                <a:t>The schedule that results after a new order of </a:t>
              </a:r>
              <a:r>
                <a:rPr lang="en-US" sz="1200" b="1" dirty="0" smtClean="0">
                  <a:solidFill>
                    <a:srgbClr val="9B2D1F"/>
                  </a:solidFill>
                </a:rPr>
                <a:t>family 1 </a:t>
              </a:r>
              <a:r>
                <a:rPr lang="en-US" sz="1200" b="1" dirty="0">
                  <a:solidFill>
                    <a:srgbClr val="9B2D1F"/>
                  </a:solidFill>
                </a:rPr>
                <a:t>has been combined at position 3 at the end of the first batch.</a:t>
              </a:r>
              <a:endParaRPr lang="ru-RU" sz="1200" b="1" dirty="0">
                <a:solidFill>
                  <a:srgbClr val="9B2D1F"/>
                </a:solidFill>
              </a:endParaRPr>
            </a:p>
          </p:txBody>
        </p:sp>
        <p:pic>
          <p:nvPicPr>
            <p:cNvPr id="4101" name="Picture 5"/>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5013210" y="5744912"/>
              <a:ext cx="3114675" cy="485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xmlns="" val="40383274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1470" y="274638"/>
            <a:ext cx="8255329" cy="562074"/>
          </a:xfrm>
        </p:spPr>
        <p:txBody>
          <a:bodyPr>
            <a:normAutofit/>
          </a:bodyPr>
          <a:lstStyle/>
          <a:p>
            <a:r>
              <a:rPr lang="en-US" dirty="0">
                <a:solidFill>
                  <a:schemeClr val="accent2"/>
                </a:solidFill>
                <a:latin typeface="Arial" pitchFamily="34" charset="0"/>
                <a:cs typeface="Arial" pitchFamily="34" charset="0"/>
              </a:rPr>
              <a:t>Scheduling Actions</a:t>
            </a:r>
            <a:endParaRPr lang="ru-RU" dirty="0">
              <a:solidFill>
                <a:schemeClr val="accent2"/>
              </a:solidFill>
              <a:latin typeface="Arial" pitchFamily="34" charset="0"/>
              <a:cs typeface="Arial" pitchFamily="34" charset="0"/>
            </a:endParaRPr>
          </a:p>
        </p:txBody>
      </p:sp>
      <p:sp>
        <p:nvSpPr>
          <p:cNvPr id="3" name="Содержимое 2"/>
          <p:cNvSpPr>
            <a:spLocks noGrp="1"/>
          </p:cNvSpPr>
          <p:nvPr>
            <p:ph sz="quarter" idx="1"/>
          </p:nvPr>
        </p:nvSpPr>
        <p:spPr>
          <a:xfrm>
            <a:off x="431471" y="902525"/>
            <a:ext cx="8281058" cy="5406843"/>
          </a:xfrm>
        </p:spPr>
        <p:txBody>
          <a:bodyPr>
            <a:normAutofit/>
          </a:bodyPr>
          <a:lstStyle/>
          <a:p>
            <a:pPr marL="0" indent="0" algn="just">
              <a:spcAft>
                <a:spcPts val="1200"/>
              </a:spcAft>
              <a:buNone/>
            </a:pPr>
            <a:r>
              <a:rPr lang="en-US" b="1" dirty="0" smtClean="0">
                <a:solidFill>
                  <a:schemeClr val="accent2"/>
                </a:solidFill>
                <a:latin typeface="Arial" pitchFamily="34" charset="0"/>
                <a:cs typeface="Arial" pitchFamily="34" charset="0"/>
              </a:rPr>
              <a:t>At each arrival epoch it is necessary to decide whether to accept or reject the  arriving order, and if it is accepted, it is required to decide where to insert the order in the schedule.</a:t>
            </a:r>
          </a:p>
          <a:p>
            <a:pPr marL="0" indent="0" algn="just">
              <a:spcAft>
                <a:spcPts val="1200"/>
              </a:spcAft>
              <a:buNone/>
            </a:pPr>
            <a:r>
              <a:rPr lang="en-US" sz="1400" dirty="0" smtClean="0">
                <a:latin typeface="Arial" pitchFamily="34" charset="0"/>
                <a:cs typeface="Arial" pitchFamily="34" charset="0"/>
              </a:rPr>
              <a:t>For each new order, the following actions are considered:</a:t>
            </a:r>
          </a:p>
          <a:p>
            <a:pPr marL="0" indent="0" algn="just">
              <a:spcAft>
                <a:spcPts val="1200"/>
              </a:spcAft>
              <a:buNone/>
            </a:pPr>
            <a:endParaRPr lang="en-US" sz="1400" dirty="0" smtClean="0">
              <a:latin typeface="Arial" pitchFamily="34" charset="0"/>
              <a:cs typeface="Arial" pitchFamily="34" charset="0"/>
            </a:endParaRPr>
          </a:p>
          <a:p>
            <a:pPr marL="0" indent="0" algn="just">
              <a:spcAft>
                <a:spcPts val="1200"/>
              </a:spcAft>
              <a:buNone/>
            </a:pPr>
            <a:endParaRPr lang="en-US" sz="1400" dirty="0" smtClean="0">
              <a:latin typeface="Arial" pitchFamily="34" charset="0"/>
              <a:cs typeface="Arial" pitchFamily="34" charset="0"/>
            </a:endParaRPr>
          </a:p>
          <a:p>
            <a:pPr marL="0" indent="0" algn="just">
              <a:spcAft>
                <a:spcPts val="1200"/>
              </a:spcAft>
              <a:buNone/>
            </a:pPr>
            <a:endParaRPr lang="en-US" sz="1400" dirty="0" smtClean="0">
              <a:latin typeface="Arial" pitchFamily="34" charset="0"/>
              <a:cs typeface="Arial" pitchFamily="34" charset="0"/>
            </a:endParaRPr>
          </a:p>
          <a:p>
            <a:pPr marL="0" indent="0" algn="just">
              <a:spcAft>
                <a:spcPts val="1200"/>
              </a:spcAft>
              <a:buNone/>
            </a:pPr>
            <a:endParaRPr lang="en-US" sz="1400" dirty="0" smtClean="0">
              <a:latin typeface="Arial" pitchFamily="34" charset="0"/>
              <a:cs typeface="Arial" pitchFamily="34" charset="0"/>
            </a:endParaRPr>
          </a:p>
        </p:txBody>
      </p:sp>
      <p:sp>
        <p:nvSpPr>
          <p:cNvPr id="4" name="TextBox 3"/>
          <p:cNvSpPr txBox="1"/>
          <p:nvPr/>
        </p:nvSpPr>
        <p:spPr>
          <a:xfrm>
            <a:off x="163772" y="2265528"/>
            <a:ext cx="4760653" cy="738664"/>
          </a:xfrm>
          <a:prstGeom prst="rect">
            <a:avLst/>
          </a:prstGeom>
          <a:noFill/>
        </p:spPr>
        <p:txBody>
          <a:bodyPr wrap="square" rtlCol="0">
            <a:spAutoFit/>
          </a:bodyPr>
          <a:lstStyle/>
          <a:p>
            <a:pPr marL="531813" indent="-258763">
              <a:spcAft>
                <a:spcPts val="1200"/>
              </a:spcAft>
              <a:buClr>
                <a:schemeClr val="accent2"/>
              </a:buClr>
              <a:buFont typeface="Arial" pitchFamily="34" charset="0"/>
              <a:buChar char="•"/>
            </a:pPr>
            <a:r>
              <a:rPr lang="en-US" sz="1400" i="1" dirty="0" smtClean="0">
                <a:solidFill>
                  <a:schemeClr val="accent2"/>
                </a:solidFill>
                <a:latin typeface="Arial" pitchFamily="34" charset="0"/>
                <a:cs typeface="Arial" pitchFamily="34" charset="0"/>
              </a:rPr>
              <a:t>Combine</a:t>
            </a:r>
            <a:r>
              <a:rPr lang="en-US" sz="1400" dirty="0" smtClean="0">
                <a:latin typeface="Arial" pitchFamily="34" charset="0"/>
                <a:cs typeface="Arial" pitchFamily="34" charset="0"/>
              </a:rPr>
              <a:t> - to combine an arriving order with a batch of its ‘kin’ in the schedule, with the aim of reducing the fraction of setups.</a:t>
            </a:r>
          </a:p>
        </p:txBody>
      </p:sp>
      <p:sp>
        <p:nvSpPr>
          <p:cNvPr id="13" name="TextBox 12"/>
          <p:cNvSpPr txBox="1"/>
          <p:nvPr/>
        </p:nvSpPr>
        <p:spPr>
          <a:xfrm>
            <a:off x="125672" y="3090705"/>
            <a:ext cx="4760653" cy="523220"/>
          </a:xfrm>
          <a:prstGeom prst="rect">
            <a:avLst/>
          </a:prstGeom>
          <a:noFill/>
        </p:spPr>
        <p:txBody>
          <a:bodyPr wrap="square" rtlCol="0">
            <a:spAutoFit/>
          </a:bodyPr>
          <a:lstStyle/>
          <a:p>
            <a:pPr marL="531813" indent="-258763">
              <a:spcAft>
                <a:spcPts val="1200"/>
              </a:spcAft>
              <a:buClr>
                <a:schemeClr val="accent2"/>
              </a:buClr>
              <a:buFont typeface="Arial" pitchFamily="34" charset="0"/>
              <a:buChar char="•"/>
            </a:pPr>
            <a:r>
              <a:rPr lang="en-US" sz="1400" i="1" dirty="0" smtClean="0">
                <a:solidFill>
                  <a:schemeClr val="accent2"/>
                </a:solidFill>
                <a:latin typeface="Arial" pitchFamily="34" charset="0"/>
                <a:cs typeface="Arial" pitchFamily="34" charset="0"/>
              </a:rPr>
              <a:t>Spawn</a:t>
            </a:r>
            <a:r>
              <a:rPr lang="en-US" sz="1400" dirty="0" smtClean="0">
                <a:latin typeface="Arial" pitchFamily="34" charset="0"/>
                <a:cs typeface="Arial" pitchFamily="34" charset="0"/>
              </a:rPr>
              <a:t> </a:t>
            </a:r>
            <a:r>
              <a:rPr lang="en-US" sz="1400" dirty="0">
                <a:latin typeface="Arial" pitchFamily="34" charset="0"/>
                <a:cs typeface="Arial" pitchFamily="34" charset="0"/>
              </a:rPr>
              <a:t>- to ‘spawn’ a new generation of its family in a fashion similar to the EDD rule.</a:t>
            </a:r>
          </a:p>
        </p:txBody>
      </p:sp>
      <p:pic>
        <p:nvPicPr>
          <p:cNvPr id="2053" name="Picture 5"/>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43145" y="5365007"/>
            <a:ext cx="7705312" cy="11977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4400" y="4686300"/>
            <a:ext cx="1477184" cy="6787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1601284" y="4686300"/>
            <a:ext cx="2435358" cy="6787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aphicFrame>
        <p:nvGraphicFramePr>
          <p:cNvPr id="14" name="Object 13"/>
          <p:cNvGraphicFramePr>
            <a:graphicFrameLocks noChangeAspect="1"/>
          </p:cNvGraphicFramePr>
          <p:nvPr>
            <p:extLst>
              <p:ext uri="{D42A27DB-BD31-4B8C-83A1-F6EECF244321}">
                <p14:modId xmlns:p14="http://schemas.microsoft.com/office/powerpoint/2010/main" xmlns="" val="902322360"/>
              </p:ext>
            </p:extLst>
          </p:nvPr>
        </p:nvGraphicFramePr>
        <p:xfrm>
          <a:off x="5846073" y="2323306"/>
          <a:ext cx="518906" cy="534988"/>
        </p:xfrm>
        <a:graphic>
          <a:graphicData uri="http://schemas.openxmlformats.org/presentationml/2006/ole">
            <p:oleObj spid="_x0000_s2175" name="Visio" r:id="rId7" imgW="393043" imgH="392889" progId="Visio.Drawing.11">
              <p:link updateAutomatic="1"/>
            </p:oleObj>
          </a:graphicData>
        </a:graphic>
      </p:graphicFrame>
      <p:grpSp>
        <p:nvGrpSpPr>
          <p:cNvPr id="20" name="Group 19"/>
          <p:cNvGrpSpPr/>
          <p:nvPr/>
        </p:nvGrpSpPr>
        <p:grpSpPr>
          <a:xfrm>
            <a:off x="7055314" y="2406134"/>
            <a:ext cx="812685" cy="369332"/>
            <a:chOff x="7055314" y="2406134"/>
            <a:chExt cx="812685" cy="369332"/>
          </a:xfrm>
        </p:grpSpPr>
        <p:pic>
          <p:nvPicPr>
            <p:cNvPr id="2058" name="Picture 10"/>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7055314" y="2406134"/>
              <a:ext cx="400050" cy="3571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5" name="TextBox 14"/>
            <p:cNvSpPr txBox="1"/>
            <p:nvPr/>
          </p:nvSpPr>
          <p:spPr>
            <a:xfrm>
              <a:off x="7372350" y="2406134"/>
              <a:ext cx="495649" cy="369332"/>
            </a:xfrm>
            <a:prstGeom prst="rect">
              <a:avLst/>
            </a:prstGeom>
            <a:noFill/>
          </p:spPr>
          <p:txBody>
            <a:bodyPr wrap="none" rtlCol="0">
              <a:spAutoFit/>
            </a:bodyPr>
            <a:lstStyle/>
            <a:p>
              <a:r>
                <a:rPr lang="en-US" b="1" dirty="0" smtClean="0"/>
                <a:t>= 8</a:t>
              </a:r>
              <a:endParaRPr lang="en-US" b="1" dirty="0"/>
            </a:p>
          </p:txBody>
        </p:sp>
      </p:grpSp>
      <p:graphicFrame>
        <p:nvGraphicFramePr>
          <p:cNvPr id="17" name="Object 16"/>
          <p:cNvGraphicFramePr>
            <a:graphicFrameLocks noChangeAspect="1"/>
          </p:cNvGraphicFramePr>
          <p:nvPr>
            <p:extLst>
              <p:ext uri="{D42A27DB-BD31-4B8C-83A1-F6EECF244321}">
                <p14:modId xmlns:p14="http://schemas.microsoft.com/office/powerpoint/2010/main" xmlns="" val="2496717483"/>
              </p:ext>
            </p:extLst>
          </p:nvPr>
        </p:nvGraphicFramePr>
        <p:xfrm>
          <a:off x="1589073" y="4750200"/>
          <a:ext cx="532511" cy="550905"/>
        </p:xfrm>
        <a:graphic>
          <a:graphicData uri="http://schemas.openxmlformats.org/presentationml/2006/ole">
            <p:oleObj spid="_x0000_s2176" name="Visio" r:id="rId7" imgW="393043" imgH="392889" progId="Visio.Drawing.11">
              <p:link updateAutomatic="1"/>
            </p:oleObj>
          </a:graphicData>
        </a:graphic>
      </p:graphicFrame>
      <p:pic>
        <p:nvPicPr>
          <p:cNvPr id="28" name="Picture 10"/>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4295776" y="6178449"/>
            <a:ext cx="400050" cy="3571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nvGrpSpPr>
          <p:cNvPr id="19" name="Group 18"/>
          <p:cNvGrpSpPr/>
          <p:nvPr/>
        </p:nvGrpSpPr>
        <p:grpSpPr>
          <a:xfrm>
            <a:off x="7045789" y="3167649"/>
            <a:ext cx="925296" cy="369332"/>
            <a:chOff x="7045789" y="3198800"/>
            <a:chExt cx="925296" cy="369332"/>
          </a:xfrm>
        </p:grpSpPr>
        <p:pic>
          <p:nvPicPr>
            <p:cNvPr id="2065" name="Picture 17"/>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7045789" y="3198800"/>
              <a:ext cx="409575"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3" name="TextBox 32"/>
            <p:cNvSpPr txBox="1"/>
            <p:nvPr/>
          </p:nvSpPr>
          <p:spPr>
            <a:xfrm>
              <a:off x="7369638" y="3198800"/>
              <a:ext cx="601447" cy="369332"/>
            </a:xfrm>
            <a:prstGeom prst="rect">
              <a:avLst/>
            </a:prstGeom>
            <a:noFill/>
          </p:spPr>
          <p:txBody>
            <a:bodyPr wrap="none" rtlCol="0">
              <a:spAutoFit/>
            </a:bodyPr>
            <a:lstStyle/>
            <a:p>
              <a:r>
                <a:rPr lang="en-US" b="1" dirty="0" smtClean="0"/>
                <a:t>= 11</a:t>
              </a:r>
              <a:endParaRPr lang="en-US" b="1" dirty="0"/>
            </a:p>
          </p:txBody>
        </p:sp>
      </p:grpSp>
      <p:pic>
        <p:nvPicPr>
          <p:cNvPr id="34" name="Picture 17"/>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5728628" y="6197499"/>
            <a:ext cx="409575"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066" name="Picture 18"/>
          <p:cNvPicPr>
            <a:picLocks noChangeAspect="1" noChangeArrowheads="1"/>
          </p:cNvPicPr>
          <p:nvPr/>
        </p:nvPicPr>
        <p:blipFill>
          <a:blip r:embed="rId10" cstate="print">
            <a:extLst>
              <a:ext uri="{28A0092B-C50C-407E-A947-70E740481C1C}">
                <a14:useLocalDpi xmlns:a14="http://schemas.microsoft.com/office/drawing/2010/main" xmlns="" val="0"/>
              </a:ext>
            </a:extLst>
          </a:blip>
          <a:srcRect/>
          <a:stretch>
            <a:fillRect/>
          </a:stretch>
        </p:blipFill>
        <p:spPr bwMode="auto">
          <a:xfrm>
            <a:off x="4474792" y="4676774"/>
            <a:ext cx="1477186" cy="6787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aphicFrame>
        <p:nvGraphicFramePr>
          <p:cNvPr id="21" name="Object 20"/>
          <p:cNvGraphicFramePr>
            <a:graphicFrameLocks noChangeAspect="1"/>
          </p:cNvGraphicFramePr>
          <p:nvPr>
            <p:extLst>
              <p:ext uri="{D42A27DB-BD31-4B8C-83A1-F6EECF244321}">
                <p14:modId xmlns:p14="http://schemas.microsoft.com/office/powerpoint/2010/main" xmlns="" val="3237830919"/>
              </p:ext>
            </p:extLst>
          </p:nvPr>
        </p:nvGraphicFramePr>
        <p:xfrm>
          <a:off x="5851524" y="3087795"/>
          <a:ext cx="511176" cy="529040"/>
        </p:xfrm>
        <a:graphic>
          <a:graphicData uri="http://schemas.openxmlformats.org/presentationml/2006/ole">
            <p:oleObj spid="_x0000_s2177" name="Visio" r:id="rId11" imgW="393043" imgH="392889" progId="Visio.Drawing.11">
              <p:link updateAutomatic="1"/>
            </p:oleObj>
          </a:graphicData>
        </a:graphic>
      </p:graphicFrame>
      <p:sp>
        <p:nvSpPr>
          <p:cNvPr id="39" name="TextBox 38"/>
          <p:cNvSpPr txBox="1"/>
          <p:nvPr/>
        </p:nvSpPr>
        <p:spPr>
          <a:xfrm>
            <a:off x="125672" y="3903277"/>
            <a:ext cx="4760653" cy="307777"/>
          </a:xfrm>
          <a:prstGeom prst="rect">
            <a:avLst/>
          </a:prstGeom>
          <a:noFill/>
        </p:spPr>
        <p:txBody>
          <a:bodyPr wrap="square" rtlCol="0">
            <a:spAutoFit/>
          </a:bodyPr>
          <a:lstStyle/>
          <a:p>
            <a:pPr marL="273600" indent="273600">
              <a:buClr>
                <a:schemeClr val="accent2"/>
              </a:buClr>
              <a:buFont typeface="Arial" pitchFamily="34" charset="0"/>
              <a:buChar char="•"/>
            </a:pPr>
            <a:r>
              <a:rPr lang="en-US" sz="1400" i="1" dirty="0" smtClean="0">
                <a:solidFill>
                  <a:schemeClr val="accent2"/>
                </a:solidFill>
                <a:latin typeface="Arial" pitchFamily="34" charset="0"/>
                <a:cs typeface="Arial" pitchFamily="34" charset="0"/>
              </a:rPr>
              <a:t>Reject</a:t>
            </a:r>
            <a:r>
              <a:rPr lang="en-US" sz="1400" dirty="0" smtClean="0">
                <a:latin typeface="Arial" pitchFamily="34" charset="0"/>
                <a:cs typeface="Arial" pitchFamily="34" charset="0"/>
              </a:rPr>
              <a:t> </a:t>
            </a:r>
            <a:r>
              <a:rPr lang="en-US" sz="1400" dirty="0">
                <a:latin typeface="Arial" pitchFamily="34" charset="0"/>
                <a:cs typeface="Arial" pitchFamily="34" charset="0"/>
              </a:rPr>
              <a:t>– not to accept an order.</a:t>
            </a:r>
            <a:endParaRPr lang="ru-RU" sz="1400" dirty="0">
              <a:latin typeface="Arial" pitchFamily="34" charset="0"/>
              <a:cs typeface="Arial" pitchFamily="34" charset="0"/>
            </a:endParaRPr>
          </a:p>
        </p:txBody>
      </p:sp>
      <p:graphicFrame>
        <p:nvGraphicFramePr>
          <p:cNvPr id="22" name="Object 21"/>
          <p:cNvGraphicFramePr>
            <a:graphicFrameLocks noChangeAspect="1"/>
          </p:cNvGraphicFramePr>
          <p:nvPr>
            <p:extLst>
              <p:ext uri="{D42A27DB-BD31-4B8C-83A1-F6EECF244321}">
                <p14:modId xmlns:p14="http://schemas.microsoft.com/office/powerpoint/2010/main" xmlns="" val="1550886517"/>
              </p:ext>
            </p:extLst>
          </p:nvPr>
        </p:nvGraphicFramePr>
        <p:xfrm>
          <a:off x="5841999" y="3795555"/>
          <a:ext cx="511175" cy="523220"/>
        </p:xfrm>
        <a:graphic>
          <a:graphicData uri="http://schemas.openxmlformats.org/presentationml/2006/ole">
            <p:oleObj spid="_x0000_s2178" name="Visio" r:id="rId12" imgW="393043" imgH="392889" progId="Visio.Drawing.11">
              <p:link updateAutomatic="1"/>
            </p:oleObj>
          </a:graphicData>
        </a:graphic>
      </p:graphicFrame>
      <p:grpSp>
        <p:nvGrpSpPr>
          <p:cNvPr id="23" name="Group 22"/>
          <p:cNvGrpSpPr/>
          <p:nvPr/>
        </p:nvGrpSpPr>
        <p:grpSpPr>
          <a:xfrm>
            <a:off x="7064839" y="3834399"/>
            <a:ext cx="948018" cy="376655"/>
            <a:chOff x="7064839" y="3853449"/>
            <a:chExt cx="948018" cy="376655"/>
          </a:xfrm>
        </p:grpSpPr>
        <p:pic>
          <p:nvPicPr>
            <p:cNvPr id="2070" name="Picture 22"/>
            <p:cNvPicPr>
              <a:picLocks noChangeAspect="1" noChangeArrowheads="1"/>
            </p:cNvPicPr>
            <p:nvPr/>
          </p:nvPicPr>
          <p:blipFill>
            <a:blip r:embed="rId13" cstate="print">
              <a:extLst>
                <a:ext uri="{28A0092B-C50C-407E-A947-70E740481C1C}">
                  <a14:useLocalDpi xmlns:a14="http://schemas.microsoft.com/office/drawing/2010/main" xmlns="" val="0"/>
                </a:ext>
              </a:extLst>
            </a:blip>
            <a:srcRect/>
            <a:stretch>
              <a:fillRect/>
            </a:stretch>
          </p:blipFill>
          <p:spPr bwMode="auto">
            <a:xfrm>
              <a:off x="7064839" y="3853449"/>
              <a:ext cx="400050"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4" name="TextBox 43"/>
            <p:cNvSpPr txBox="1"/>
            <p:nvPr/>
          </p:nvSpPr>
          <p:spPr>
            <a:xfrm>
              <a:off x="7360114" y="3860772"/>
              <a:ext cx="652743" cy="369332"/>
            </a:xfrm>
            <a:prstGeom prst="rect">
              <a:avLst/>
            </a:prstGeom>
            <a:noFill/>
          </p:spPr>
          <p:txBody>
            <a:bodyPr wrap="none" rtlCol="0">
              <a:spAutoFit/>
            </a:bodyPr>
            <a:lstStyle/>
            <a:p>
              <a:r>
                <a:rPr lang="en-US" b="1" dirty="0" smtClean="0"/>
                <a:t>= 11 </a:t>
              </a:r>
              <a:endParaRPr lang="en-US" b="1" dirty="0"/>
            </a:p>
          </p:txBody>
        </p:sp>
      </p:grpSp>
      <p:grpSp>
        <p:nvGrpSpPr>
          <p:cNvPr id="2060" name="Group 2059"/>
          <p:cNvGrpSpPr/>
          <p:nvPr/>
        </p:nvGrpSpPr>
        <p:grpSpPr>
          <a:xfrm>
            <a:off x="5484072" y="3759045"/>
            <a:ext cx="2755053" cy="555780"/>
            <a:chOff x="5484072" y="3778095"/>
            <a:chExt cx="2755053" cy="555780"/>
          </a:xfrm>
        </p:grpSpPr>
        <p:cxnSp>
          <p:nvCxnSpPr>
            <p:cNvPr id="25" name="Straight Connector 24"/>
            <p:cNvCxnSpPr/>
            <p:nvPr/>
          </p:nvCxnSpPr>
          <p:spPr>
            <a:xfrm flipV="1">
              <a:off x="5484072" y="3778095"/>
              <a:ext cx="2755053" cy="55578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5484072" y="3778095"/>
              <a:ext cx="2755053" cy="55578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63" presetClass="path" presetSubtype="0" accel="50000" decel="50000" fill="hold" nodeType="clickEffect">
                                  <p:stCondLst>
                                    <p:cond delay="0"/>
                                  </p:stCondLst>
                                  <p:childTnLst>
                                    <p:animMotion origin="layout" path="M -3.33333E-6 -3.7037E-7 L 0.05313 -0.00139 " pathEditMode="relative" rAng="0" ptsTypes="AA">
                                      <p:cBhvr>
                                        <p:cTn id="21" dur="2000" fill="hold"/>
                                        <p:tgtEl>
                                          <p:spTgt spid="2055"/>
                                        </p:tgtEl>
                                        <p:attrNameLst>
                                          <p:attrName>ppt_x</p:attrName>
                                          <p:attrName>ppt_y</p:attrName>
                                        </p:attrNameLst>
                                      </p:cBhvr>
                                      <p:rCtr x="2656" y="-69"/>
                                    </p:animMotion>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500"/>
                                        <p:tgtEl>
                                          <p:spTgt spid="1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8"/>
                                        </p:tgtEl>
                                        <p:attrNameLst>
                                          <p:attrName>style.visibility</p:attrName>
                                        </p:attrNameLst>
                                      </p:cBhvr>
                                      <p:to>
                                        <p:strVal val="visible"/>
                                      </p:to>
                                    </p:set>
                                    <p:animEffect transition="in" filter="fade">
                                      <p:cBhvr>
                                        <p:cTn id="31" dur="500"/>
                                        <p:tgtEl>
                                          <p:spTgt spid="28"/>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fade">
                                      <p:cBhvr>
                                        <p:cTn id="36" dur="500"/>
                                        <p:tgtEl>
                                          <p:spTgt spid="13"/>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1"/>
                                        </p:tgtEl>
                                        <p:attrNameLst>
                                          <p:attrName>style.visibility</p:attrName>
                                        </p:attrNameLst>
                                      </p:cBhvr>
                                      <p:to>
                                        <p:strVal val="visible"/>
                                      </p:to>
                                    </p:set>
                                    <p:animEffect transition="in" filter="fade">
                                      <p:cBhvr>
                                        <p:cTn id="41" dur="500"/>
                                        <p:tgtEl>
                                          <p:spTgt spid="21"/>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19"/>
                                        </p:tgtEl>
                                        <p:attrNameLst>
                                          <p:attrName>style.visibility</p:attrName>
                                        </p:attrNameLst>
                                      </p:cBhvr>
                                      <p:to>
                                        <p:strVal val="visible"/>
                                      </p:to>
                                    </p:set>
                                    <p:animEffect transition="in" filter="fade">
                                      <p:cBhvr>
                                        <p:cTn id="46" dur="500"/>
                                        <p:tgtEl>
                                          <p:spTgt spid="19"/>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2066"/>
                                        </p:tgtEl>
                                        <p:attrNameLst>
                                          <p:attrName>style.visibility</p:attrName>
                                        </p:attrNameLst>
                                      </p:cBhvr>
                                      <p:to>
                                        <p:strVal val="visible"/>
                                      </p:to>
                                    </p:set>
                                    <p:animEffect transition="in" filter="fade">
                                      <p:cBhvr>
                                        <p:cTn id="51" dur="500"/>
                                        <p:tgtEl>
                                          <p:spTgt spid="2066"/>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34"/>
                                        </p:tgtEl>
                                        <p:attrNameLst>
                                          <p:attrName>style.visibility</p:attrName>
                                        </p:attrNameLst>
                                      </p:cBhvr>
                                      <p:to>
                                        <p:strVal val="visible"/>
                                      </p:to>
                                    </p:set>
                                    <p:animEffect transition="in" filter="fade">
                                      <p:cBhvr>
                                        <p:cTn id="56" dur="500"/>
                                        <p:tgtEl>
                                          <p:spTgt spid="34"/>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39"/>
                                        </p:tgtEl>
                                        <p:attrNameLst>
                                          <p:attrName>style.visibility</p:attrName>
                                        </p:attrNameLst>
                                      </p:cBhvr>
                                      <p:to>
                                        <p:strVal val="visible"/>
                                      </p:to>
                                    </p:set>
                                    <p:animEffect transition="in" filter="fade">
                                      <p:cBhvr>
                                        <p:cTn id="61" dur="500"/>
                                        <p:tgtEl>
                                          <p:spTgt spid="39"/>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22"/>
                                        </p:tgtEl>
                                        <p:attrNameLst>
                                          <p:attrName>style.visibility</p:attrName>
                                        </p:attrNameLst>
                                      </p:cBhvr>
                                      <p:to>
                                        <p:strVal val="visible"/>
                                      </p:to>
                                    </p:set>
                                    <p:animEffect transition="in" filter="fade">
                                      <p:cBhvr>
                                        <p:cTn id="66" dur="500"/>
                                        <p:tgtEl>
                                          <p:spTgt spid="22"/>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23"/>
                                        </p:tgtEl>
                                        <p:attrNameLst>
                                          <p:attrName>style.visibility</p:attrName>
                                        </p:attrNameLst>
                                      </p:cBhvr>
                                      <p:to>
                                        <p:strVal val="visible"/>
                                      </p:to>
                                    </p:set>
                                    <p:animEffect transition="in" filter="fade">
                                      <p:cBhvr>
                                        <p:cTn id="71" dur="500"/>
                                        <p:tgtEl>
                                          <p:spTgt spid="23"/>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nodeType="clickEffect">
                                  <p:stCondLst>
                                    <p:cond delay="0"/>
                                  </p:stCondLst>
                                  <p:childTnLst>
                                    <p:set>
                                      <p:cBhvr>
                                        <p:cTn id="75" dur="1" fill="hold">
                                          <p:stCondLst>
                                            <p:cond delay="0"/>
                                          </p:stCondLst>
                                        </p:cTn>
                                        <p:tgtEl>
                                          <p:spTgt spid="2060"/>
                                        </p:tgtEl>
                                        <p:attrNameLst>
                                          <p:attrName>style.visibility</p:attrName>
                                        </p:attrNameLst>
                                      </p:cBhvr>
                                      <p:to>
                                        <p:strVal val="visible"/>
                                      </p:to>
                                    </p:set>
                                    <p:animEffect transition="in" filter="fade">
                                      <p:cBhvr>
                                        <p:cTn id="76" dur="500"/>
                                        <p:tgtEl>
                                          <p:spTgt spid="20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P spid="3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1470" y="274638"/>
            <a:ext cx="8255329" cy="562074"/>
          </a:xfrm>
        </p:spPr>
        <p:txBody>
          <a:bodyPr>
            <a:normAutofit/>
          </a:bodyPr>
          <a:lstStyle/>
          <a:p>
            <a:r>
              <a:rPr lang="en-US" i="1" dirty="0" smtClean="0">
                <a:solidFill>
                  <a:schemeClr val="accent2"/>
                </a:solidFill>
                <a:latin typeface="Arial" pitchFamily="34" charset="0"/>
                <a:cs typeface="Arial" pitchFamily="34" charset="0"/>
              </a:rPr>
              <a:t>Greedy</a:t>
            </a:r>
            <a:r>
              <a:rPr lang="en-US" dirty="0" smtClean="0">
                <a:solidFill>
                  <a:schemeClr val="accent2"/>
                </a:solidFill>
                <a:latin typeface="Arial" pitchFamily="34" charset="0"/>
                <a:cs typeface="Arial" pitchFamily="34" charset="0"/>
              </a:rPr>
              <a:t> and </a:t>
            </a:r>
            <a:r>
              <a:rPr lang="en-US" i="1" dirty="0" smtClean="0">
                <a:solidFill>
                  <a:schemeClr val="accent2"/>
                </a:solidFill>
                <a:latin typeface="Arial" pitchFamily="34" charset="0"/>
                <a:cs typeface="Arial" pitchFamily="34" charset="0"/>
              </a:rPr>
              <a:t>Threshold</a:t>
            </a:r>
            <a:r>
              <a:rPr lang="en-US" dirty="0" smtClean="0">
                <a:solidFill>
                  <a:schemeClr val="accent2"/>
                </a:solidFill>
                <a:latin typeface="Arial" pitchFamily="34" charset="0"/>
                <a:cs typeface="Arial" pitchFamily="34" charset="0"/>
              </a:rPr>
              <a:t> Heuristics</a:t>
            </a:r>
            <a:endParaRPr lang="ru-RU" dirty="0">
              <a:solidFill>
                <a:schemeClr val="accent2"/>
              </a:solidFill>
              <a:latin typeface="Arial" pitchFamily="34" charset="0"/>
              <a:cs typeface="Arial" pitchFamily="34" charset="0"/>
            </a:endParaRPr>
          </a:p>
        </p:txBody>
      </p:sp>
      <p:sp>
        <p:nvSpPr>
          <p:cNvPr id="3" name="Содержимое 2"/>
          <p:cNvSpPr>
            <a:spLocks noGrp="1"/>
          </p:cNvSpPr>
          <p:nvPr>
            <p:ph sz="quarter" idx="1"/>
          </p:nvPr>
        </p:nvSpPr>
        <p:spPr>
          <a:xfrm>
            <a:off x="431471" y="902525"/>
            <a:ext cx="8281058" cy="5406843"/>
          </a:xfrm>
        </p:spPr>
        <p:txBody>
          <a:bodyPr>
            <a:normAutofit/>
          </a:bodyPr>
          <a:lstStyle/>
          <a:p>
            <a:pPr marL="0" indent="0" algn="just">
              <a:spcAft>
                <a:spcPts val="1200"/>
              </a:spcAft>
              <a:buNone/>
            </a:pPr>
            <a:r>
              <a:rPr lang="en-US" b="1" dirty="0" smtClean="0">
                <a:solidFill>
                  <a:schemeClr val="accent2"/>
                </a:solidFill>
                <a:latin typeface="Arial" pitchFamily="34" charset="0"/>
                <a:cs typeface="Arial" pitchFamily="34" charset="0"/>
              </a:rPr>
              <a:t>There are two heuristics which can be used to make scheduling decisions.</a:t>
            </a:r>
          </a:p>
          <a:p>
            <a:pPr marL="0" indent="0" algn="just">
              <a:spcAft>
                <a:spcPts val="1200"/>
              </a:spcAft>
              <a:buNone/>
            </a:pPr>
            <a:endParaRPr lang="en-US" sz="1400" dirty="0" smtClean="0">
              <a:latin typeface="Arial" pitchFamily="34" charset="0"/>
              <a:cs typeface="Arial" pitchFamily="34" charset="0"/>
            </a:endParaRPr>
          </a:p>
          <a:p>
            <a:pPr marL="0" indent="0" algn="just">
              <a:spcAft>
                <a:spcPts val="1200"/>
              </a:spcAft>
              <a:buNone/>
            </a:pPr>
            <a:endParaRPr lang="en-US" sz="1400" dirty="0" smtClean="0">
              <a:latin typeface="Arial" pitchFamily="34" charset="0"/>
              <a:cs typeface="Arial" pitchFamily="34" charset="0"/>
            </a:endParaRPr>
          </a:p>
          <a:p>
            <a:pPr marL="0" indent="0" algn="just">
              <a:spcAft>
                <a:spcPts val="1200"/>
              </a:spcAft>
              <a:buNone/>
            </a:pPr>
            <a:endParaRPr lang="en-US" sz="1400" dirty="0" smtClean="0">
              <a:latin typeface="Arial" pitchFamily="34" charset="0"/>
              <a:cs typeface="Arial" pitchFamily="34" charset="0"/>
            </a:endParaRPr>
          </a:p>
          <a:p>
            <a:pPr marL="0" indent="0" algn="just">
              <a:spcAft>
                <a:spcPts val="1200"/>
              </a:spcAft>
              <a:buNone/>
            </a:pPr>
            <a:endParaRPr lang="en-US" sz="1400" dirty="0" smtClean="0">
              <a:latin typeface="Arial" pitchFamily="34" charset="0"/>
              <a:cs typeface="Arial" pitchFamily="34" charset="0"/>
            </a:endParaRPr>
          </a:p>
        </p:txBody>
      </p:sp>
      <p:sp>
        <p:nvSpPr>
          <p:cNvPr id="4" name="TextBox 3"/>
          <p:cNvSpPr txBox="1"/>
          <p:nvPr/>
        </p:nvSpPr>
        <p:spPr>
          <a:xfrm>
            <a:off x="163772" y="1446378"/>
            <a:ext cx="4760653" cy="1538883"/>
          </a:xfrm>
          <a:prstGeom prst="rect">
            <a:avLst/>
          </a:prstGeom>
          <a:noFill/>
        </p:spPr>
        <p:txBody>
          <a:bodyPr wrap="square" rtlCol="0">
            <a:spAutoFit/>
          </a:bodyPr>
          <a:lstStyle/>
          <a:p>
            <a:pPr marL="531813" indent="-258763">
              <a:spcAft>
                <a:spcPts val="1200"/>
              </a:spcAft>
              <a:buClr>
                <a:schemeClr val="accent2"/>
              </a:buClr>
              <a:buFont typeface="Arial" pitchFamily="34" charset="0"/>
              <a:buChar char="•"/>
            </a:pPr>
            <a:r>
              <a:rPr lang="en-US" sz="1400" i="1" dirty="0" smtClean="0">
                <a:solidFill>
                  <a:schemeClr val="accent2"/>
                </a:solidFill>
                <a:latin typeface="Arial" pitchFamily="34" charset="0"/>
                <a:cs typeface="Arial" pitchFamily="34" charset="0"/>
              </a:rPr>
              <a:t>Greedy</a:t>
            </a:r>
            <a:r>
              <a:rPr lang="en-US" sz="1400" dirty="0">
                <a:latin typeface="Arial" pitchFamily="34" charset="0"/>
                <a:cs typeface="Arial" pitchFamily="34" charset="0"/>
              </a:rPr>
              <a:t> </a:t>
            </a:r>
            <a:r>
              <a:rPr lang="en-US" sz="1400" dirty="0" smtClean="0">
                <a:latin typeface="Arial" pitchFamily="34" charset="0"/>
                <a:cs typeface="Arial" pitchFamily="34" charset="0"/>
              </a:rPr>
              <a:t>– first tries to </a:t>
            </a:r>
            <a:r>
              <a:rPr lang="en-US" sz="1400" i="1" dirty="0" smtClean="0">
                <a:latin typeface="Arial" pitchFamily="34" charset="0"/>
                <a:cs typeface="Arial" pitchFamily="34" charset="0"/>
              </a:rPr>
              <a:t>combine</a:t>
            </a:r>
            <a:r>
              <a:rPr lang="en-US" sz="1400" dirty="0" smtClean="0">
                <a:latin typeface="Arial" pitchFamily="34" charset="0"/>
                <a:cs typeface="Arial" pitchFamily="34" charset="0"/>
              </a:rPr>
              <a:t> a new arriving order with a family. If combine is not possible, it tries to </a:t>
            </a:r>
            <a:r>
              <a:rPr lang="en-US" sz="1400" i="1" dirty="0" smtClean="0">
                <a:latin typeface="Arial" pitchFamily="34" charset="0"/>
                <a:cs typeface="Arial" pitchFamily="34" charset="0"/>
              </a:rPr>
              <a:t>spawn</a:t>
            </a:r>
            <a:r>
              <a:rPr lang="en-US" sz="1400" dirty="0" smtClean="0">
                <a:latin typeface="Arial" pitchFamily="34" charset="0"/>
                <a:cs typeface="Arial" pitchFamily="34" charset="0"/>
              </a:rPr>
              <a:t> a new family.</a:t>
            </a:r>
          </a:p>
          <a:p>
            <a:pPr marL="273050">
              <a:buClr>
                <a:schemeClr val="accent2"/>
              </a:buClr>
            </a:pPr>
            <a:r>
              <a:rPr lang="en-US" sz="1400" dirty="0" smtClean="0">
                <a:latin typeface="Arial" pitchFamily="34" charset="0"/>
                <a:cs typeface="Arial" pitchFamily="34" charset="0"/>
              </a:rPr>
              <a:t>      However, this reduces opportunities for</a:t>
            </a:r>
          </a:p>
          <a:p>
            <a:pPr marL="273050">
              <a:buClr>
                <a:schemeClr val="accent2"/>
              </a:buClr>
            </a:pPr>
            <a:r>
              <a:rPr lang="en-US" sz="1400" dirty="0">
                <a:latin typeface="Arial" pitchFamily="34" charset="0"/>
                <a:cs typeface="Arial" pitchFamily="34" charset="0"/>
              </a:rPr>
              <a:t> </a:t>
            </a:r>
            <a:r>
              <a:rPr lang="en-US" sz="1400" dirty="0" smtClean="0">
                <a:latin typeface="Arial" pitchFamily="34" charset="0"/>
                <a:cs typeface="Arial" pitchFamily="34" charset="0"/>
              </a:rPr>
              <a:t>     combination for other upcoming orders (blue and</a:t>
            </a:r>
          </a:p>
          <a:p>
            <a:pPr marL="273050">
              <a:spcAft>
                <a:spcPts val="1200"/>
              </a:spcAft>
              <a:buClr>
                <a:schemeClr val="accent2"/>
              </a:buClr>
            </a:pPr>
            <a:r>
              <a:rPr lang="en-US" sz="1400" dirty="0" smtClean="0">
                <a:latin typeface="Arial" pitchFamily="34" charset="0"/>
                <a:cs typeface="Arial" pitchFamily="34" charset="0"/>
              </a:rPr>
              <a:t>      green).</a:t>
            </a:r>
          </a:p>
        </p:txBody>
      </p:sp>
      <p:pic>
        <p:nvPicPr>
          <p:cNvPr id="2053" name="Picture 5"/>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43145" y="5365007"/>
            <a:ext cx="7705312" cy="11977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4400" y="4686300"/>
            <a:ext cx="1477184" cy="6787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1601284" y="4686300"/>
            <a:ext cx="2435358" cy="6787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aphicFrame>
        <p:nvGraphicFramePr>
          <p:cNvPr id="14" name="Object 13"/>
          <p:cNvGraphicFramePr>
            <a:graphicFrameLocks noChangeAspect="1"/>
          </p:cNvGraphicFramePr>
          <p:nvPr>
            <p:extLst>
              <p:ext uri="{D42A27DB-BD31-4B8C-83A1-F6EECF244321}">
                <p14:modId xmlns:p14="http://schemas.microsoft.com/office/powerpoint/2010/main" xmlns="" val="2062069192"/>
              </p:ext>
            </p:extLst>
          </p:nvPr>
        </p:nvGraphicFramePr>
        <p:xfrm>
          <a:off x="5846073" y="1561306"/>
          <a:ext cx="518906" cy="534988"/>
        </p:xfrm>
        <a:graphic>
          <a:graphicData uri="http://schemas.openxmlformats.org/presentationml/2006/ole">
            <p:oleObj spid="_x0000_s3197" name="Visio" r:id="rId7" imgW="393043" imgH="392889" progId="Visio.Drawing.11">
              <p:link updateAutomatic="1"/>
            </p:oleObj>
          </a:graphicData>
        </a:graphic>
      </p:graphicFrame>
      <p:grpSp>
        <p:nvGrpSpPr>
          <p:cNvPr id="20" name="Group 19"/>
          <p:cNvGrpSpPr/>
          <p:nvPr/>
        </p:nvGrpSpPr>
        <p:grpSpPr>
          <a:xfrm>
            <a:off x="7055314" y="1644134"/>
            <a:ext cx="812685" cy="369332"/>
            <a:chOff x="7055314" y="2406134"/>
            <a:chExt cx="812685" cy="369332"/>
          </a:xfrm>
        </p:grpSpPr>
        <p:pic>
          <p:nvPicPr>
            <p:cNvPr id="2058" name="Picture 10"/>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7055314" y="2406134"/>
              <a:ext cx="400050" cy="3571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5" name="TextBox 14"/>
            <p:cNvSpPr txBox="1"/>
            <p:nvPr/>
          </p:nvSpPr>
          <p:spPr>
            <a:xfrm>
              <a:off x="7372350" y="2406134"/>
              <a:ext cx="495649" cy="369332"/>
            </a:xfrm>
            <a:prstGeom prst="rect">
              <a:avLst/>
            </a:prstGeom>
            <a:noFill/>
          </p:spPr>
          <p:txBody>
            <a:bodyPr wrap="none" rtlCol="0">
              <a:spAutoFit/>
            </a:bodyPr>
            <a:lstStyle/>
            <a:p>
              <a:r>
                <a:rPr lang="en-US" b="1" dirty="0" smtClean="0"/>
                <a:t>= 8</a:t>
              </a:r>
              <a:endParaRPr lang="en-US" b="1" dirty="0"/>
            </a:p>
          </p:txBody>
        </p:sp>
      </p:grpSp>
      <p:graphicFrame>
        <p:nvGraphicFramePr>
          <p:cNvPr id="17" name="Object 16"/>
          <p:cNvGraphicFramePr>
            <a:graphicFrameLocks noChangeAspect="1"/>
          </p:cNvGraphicFramePr>
          <p:nvPr>
            <p:extLst>
              <p:ext uri="{D42A27DB-BD31-4B8C-83A1-F6EECF244321}">
                <p14:modId xmlns:p14="http://schemas.microsoft.com/office/powerpoint/2010/main" xmlns="" val="3475268130"/>
              </p:ext>
            </p:extLst>
          </p:nvPr>
        </p:nvGraphicFramePr>
        <p:xfrm>
          <a:off x="1589073" y="4750200"/>
          <a:ext cx="532511" cy="550905"/>
        </p:xfrm>
        <a:graphic>
          <a:graphicData uri="http://schemas.openxmlformats.org/presentationml/2006/ole">
            <p:oleObj spid="_x0000_s3198" name="Visio" r:id="rId7" imgW="393043" imgH="392889" progId="Visio.Drawing.11">
              <p:link updateAutomatic="1"/>
            </p:oleObj>
          </a:graphicData>
        </a:graphic>
      </p:graphicFrame>
      <p:pic>
        <p:nvPicPr>
          <p:cNvPr id="28" name="Picture 10"/>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4295776" y="6178449"/>
            <a:ext cx="400050" cy="3571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nvGrpSpPr>
          <p:cNvPr id="6" name="Group 5"/>
          <p:cNvGrpSpPr/>
          <p:nvPr/>
        </p:nvGrpSpPr>
        <p:grpSpPr>
          <a:xfrm>
            <a:off x="7045789" y="2300874"/>
            <a:ext cx="925296" cy="369332"/>
            <a:chOff x="7045789" y="2300874"/>
            <a:chExt cx="925296" cy="369332"/>
          </a:xfrm>
        </p:grpSpPr>
        <p:pic>
          <p:nvPicPr>
            <p:cNvPr id="2065" name="Picture 17"/>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7045789" y="2300874"/>
              <a:ext cx="409575"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3" name="TextBox 32"/>
            <p:cNvSpPr txBox="1"/>
            <p:nvPr/>
          </p:nvSpPr>
          <p:spPr>
            <a:xfrm>
              <a:off x="7369638" y="2300874"/>
              <a:ext cx="601447" cy="369332"/>
            </a:xfrm>
            <a:prstGeom prst="rect">
              <a:avLst/>
            </a:prstGeom>
            <a:noFill/>
          </p:spPr>
          <p:txBody>
            <a:bodyPr wrap="none" rtlCol="0">
              <a:spAutoFit/>
            </a:bodyPr>
            <a:lstStyle/>
            <a:p>
              <a:r>
                <a:rPr lang="en-US" b="1" dirty="0" smtClean="0"/>
                <a:t>= 11</a:t>
              </a:r>
              <a:endParaRPr lang="en-US" b="1" dirty="0"/>
            </a:p>
          </p:txBody>
        </p:sp>
      </p:grpSp>
      <p:pic>
        <p:nvPicPr>
          <p:cNvPr id="34" name="Picture 17"/>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5728628" y="6197499"/>
            <a:ext cx="409575"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066" name="Picture 18"/>
          <p:cNvPicPr>
            <a:picLocks noChangeAspect="1" noChangeArrowheads="1"/>
          </p:cNvPicPr>
          <p:nvPr/>
        </p:nvPicPr>
        <p:blipFill>
          <a:blip r:embed="rId10" cstate="print">
            <a:extLst>
              <a:ext uri="{28A0092B-C50C-407E-A947-70E740481C1C}">
                <a14:useLocalDpi xmlns:a14="http://schemas.microsoft.com/office/drawing/2010/main" xmlns="" val="0"/>
              </a:ext>
            </a:extLst>
          </a:blip>
          <a:srcRect/>
          <a:stretch>
            <a:fillRect/>
          </a:stretch>
        </p:blipFill>
        <p:spPr bwMode="auto">
          <a:xfrm>
            <a:off x="4474792" y="4676774"/>
            <a:ext cx="1477186" cy="6787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aphicFrame>
        <p:nvGraphicFramePr>
          <p:cNvPr id="21" name="Object 20"/>
          <p:cNvGraphicFramePr>
            <a:graphicFrameLocks noChangeAspect="1"/>
          </p:cNvGraphicFramePr>
          <p:nvPr>
            <p:extLst>
              <p:ext uri="{D42A27DB-BD31-4B8C-83A1-F6EECF244321}">
                <p14:modId xmlns:p14="http://schemas.microsoft.com/office/powerpoint/2010/main" xmlns="" val="3423087725"/>
              </p:ext>
            </p:extLst>
          </p:nvPr>
        </p:nvGraphicFramePr>
        <p:xfrm>
          <a:off x="5851524" y="2221020"/>
          <a:ext cx="511176" cy="529040"/>
        </p:xfrm>
        <a:graphic>
          <a:graphicData uri="http://schemas.openxmlformats.org/presentationml/2006/ole">
            <p:oleObj spid="_x0000_s3199" name="Visio" r:id="rId11" imgW="393043" imgH="392889" progId="Visio.Drawing.11">
              <p:link updateAutomatic="1"/>
            </p:oleObj>
          </a:graphicData>
        </a:graphic>
      </p:graphicFrame>
      <p:sp>
        <p:nvSpPr>
          <p:cNvPr id="29" name="TextBox 28"/>
          <p:cNvSpPr txBox="1"/>
          <p:nvPr/>
        </p:nvSpPr>
        <p:spPr>
          <a:xfrm>
            <a:off x="201872" y="3246603"/>
            <a:ext cx="4760653" cy="1169551"/>
          </a:xfrm>
          <a:prstGeom prst="rect">
            <a:avLst/>
          </a:prstGeom>
          <a:noFill/>
        </p:spPr>
        <p:txBody>
          <a:bodyPr wrap="square" rtlCol="0">
            <a:spAutoFit/>
          </a:bodyPr>
          <a:lstStyle/>
          <a:p>
            <a:pPr marL="531813" indent="-258763">
              <a:spcAft>
                <a:spcPts val="1200"/>
              </a:spcAft>
              <a:buClr>
                <a:schemeClr val="accent2"/>
              </a:buClr>
              <a:buFont typeface="Arial" pitchFamily="34" charset="0"/>
              <a:buChar char="•"/>
            </a:pPr>
            <a:r>
              <a:rPr lang="en-US" sz="1400" i="1" dirty="0" smtClean="0">
                <a:solidFill>
                  <a:schemeClr val="accent2"/>
                </a:solidFill>
                <a:latin typeface="Arial" pitchFamily="34" charset="0"/>
                <a:cs typeface="Arial" pitchFamily="34" charset="0"/>
              </a:rPr>
              <a:t>Threshold</a:t>
            </a:r>
            <a:r>
              <a:rPr lang="en-US" sz="1400" dirty="0" smtClean="0">
                <a:latin typeface="Arial" pitchFamily="34" charset="0"/>
                <a:cs typeface="Arial" pitchFamily="34" charset="0"/>
              </a:rPr>
              <a:t> – first tries to </a:t>
            </a:r>
            <a:r>
              <a:rPr lang="en-US" sz="1400" i="1" dirty="0" smtClean="0">
                <a:latin typeface="Arial" pitchFamily="34" charset="0"/>
                <a:cs typeface="Arial" pitchFamily="34" charset="0"/>
              </a:rPr>
              <a:t>combine</a:t>
            </a:r>
            <a:r>
              <a:rPr lang="en-US" sz="1400" dirty="0" smtClean="0">
                <a:latin typeface="Arial" pitchFamily="34" charset="0"/>
                <a:cs typeface="Arial" pitchFamily="34" charset="0"/>
              </a:rPr>
              <a:t> a new arriving order with a family. If combine fails, choose </a:t>
            </a:r>
            <a:r>
              <a:rPr lang="en-US" sz="1400" i="1" dirty="0" smtClean="0">
                <a:latin typeface="Arial" pitchFamily="34" charset="0"/>
                <a:cs typeface="Arial" pitchFamily="34" charset="0"/>
              </a:rPr>
              <a:t>spawn</a:t>
            </a:r>
            <a:r>
              <a:rPr lang="en-US" sz="1400" dirty="0" smtClean="0">
                <a:latin typeface="Arial" pitchFamily="34" charset="0"/>
                <a:cs typeface="Arial" pitchFamily="34" charset="0"/>
              </a:rPr>
              <a:t> only if allowed and the due-date slack of the arriving order is greater than or equal to c after acceptance of the order:    </a:t>
            </a:r>
            <a:r>
              <a:rPr lang="en-US" sz="1400" i="1" dirty="0" smtClean="0">
                <a:latin typeface="Arial" pitchFamily="34" charset="0"/>
                <a:cs typeface="Arial" pitchFamily="34" charset="0"/>
              </a:rPr>
              <a:t>0 ≤ c ≤ h</a:t>
            </a:r>
          </a:p>
        </p:txBody>
      </p:sp>
      <p:grpSp>
        <p:nvGrpSpPr>
          <p:cNvPr id="31" name="Group 30"/>
          <p:cNvGrpSpPr/>
          <p:nvPr/>
        </p:nvGrpSpPr>
        <p:grpSpPr>
          <a:xfrm>
            <a:off x="7045789" y="3661623"/>
            <a:ext cx="925296" cy="369332"/>
            <a:chOff x="7045789" y="3198800"/>
            <a:chExt cx="925296" cy="369332"/>
          </a:xfrm>
        </p:grpSpPr>
        <p:pic>
          <p:nvPicPr>
            <p:cNvPr id="32" name="Picture 17"/>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7045789" y="3198800"/>
              <a:ext cx="409575"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5" name="TextBox 34"/>
            <p:cNvSpPr txBox="1"/>
            <p:nvPr/>
          </p:nvSpPr>
          <p:spPr>
            <a:xfrm>
              <a:off x="7369638" y="3198800"/>
              <a:ext cx="601447" cy="369332"/>
            </a:xfrm>
            <a:prstGeom prst="rect">
              <a:avLst/>
            </a:prstGeom>
            <a:noFill/>
          </p:spPr>
          <p:txBody>
            <a:bodyPr wrap="none" rtlCol="0">
              <a:spAutoFit/>
            </a:bodyPr>
            <a:lstStyle/>
            <a:p>
              <a:r>
                <a:rPr lang="en-US" b="1" dirty="0" smtClean="0"/>
                <a:t>= 11</a:t>
              </a:r>
              <a:endParaRPr lang="en-US" b="1" dirty="0"/>
            </a:p>
          </p:txBody>
        </p:sp>
      </p:grpSp>
      <p:graphicFrame>
        <p:nvGraphicFramePr>
          <p:cNvPr id="36" name="Object 35"/>
          <p:cNvGraphicFramePr>
            <a:graphicFrameLocks noChangeAspect="1"/>
          </p:cNvGraphicFramePr>
          <p:nvPr>
            <p:extLst>
              <p:ext uri="{D42A27DB-BD31-4B8C-83A1-F6EECF244321}">
                <p14:modId xmlns:p14="http://schemas.microsoft.com/office/powerpoint/2010/main" xmlns="" val="1236131397"/>
              </p:ext>
            </p:extLst>
          </p:nvPr>
        </p:nvGraphicFramePr>
        <p:xfrm>
          <a:off x="5851524" y="3581769"/>
          <a:ext cx="511176" cy="529040"/>
        </p:xfrm>
        <a:graphic>
          <a:graphicData uri="http://schemas.openxmlformats.org/presentationml/2006/ole">
            <p:oleObj spid="_x0000_s3200" name="Visio" r:id="rId11" imgW="393043" imgH="392889" progId="Visio.Drawing.11">
              <p:link updateAutomatic="1"/>
            </p:oleObj>
          </a:graphicData>
        </a:graphic>
      </p:graphicFrame>
      <p:grpSp>
        <p:nvGrpSpPr>
          <p:cNvPr id="37" name="Group 36"/>
          <p:cNvGrpSpPr/>
          <p:nvPr/>
        </p:nvGrpSpPr>
        <p:grpSpPr>
          <a:xfrm>
            <a:off x="4474792" y="4713209"/>
            <a:ext cx="1458623" cy="555780"/>
            <a:chOff x="5484072" y="3778095"/>
            <a:chExt cx="2755053" cy="555780"/>
          </a:xfrm>
        </p:grpSpPr>
        <p:cxnSp>
          <p:nvCxnSpPr>
            <p:cNvPr id="38" name="Straight Connector 37"/>
            <p:cNvCxnSpPr/>
            <p:nvPr/>
          </p:nvCxnSpPr>
          <p:spPr>
            <a:xfrm flipV="1">
              <a:off x="5484072" y="3778095"/>
              <a:ext cx="2755053" cy="55578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5484072" y="3778095"/>
              <a:ext cx="2755053" cy="55578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graphicFrame>
        <p:nvGraphicFramePr>
          <p:cNvPr id="5" name="Object 4"/>
          <p:cNvGraphicFramePr>
            <a:graphicFrameLocks noChangeAspect="1"/>
          </p:cNvGraphicFramePr>
          <p:nvPr>
            <p:extLst>
              <p:ext uri="{D42A27DB-BD31-4B8C-83A1-F6EECF244321}">
                <p14:modId xmlns:p14="http://schemas.microsoft.com/office/powerpoint/2010/main" xmlns="" val="716300569"/>
              </p:ext>
            </p:extLst>
          </p:nvPr>
        </p:nvGraphicFramePr>
        <p:xfrm>
          <a:off x="5847689" y="2860674"/>
          <a:ext cx="515011" cy="530225"/>
        </p:xfrm>
        <a:graphic>
          <a:graphicData uri="http://schemas.openxmlformats.org/presentationml/2006/ole">
            <p:oleObj spid="_x0000_s3201" name="Visio" r:id="rId12" imgW="393043" imgH="392889" progId="Visio.Drawing.11">
              <p:link updateAutomatic="1"/>
            </p:oleObj>
          </a:graphicData>
        </a:graphic>
      </p:graphicFrame>
      <p:pic>
        <p:nvPicPr>
          <p:cNvPr id="3096" name="Picture 24"/>
          <p:cNvPicPr>
            <a:picLocks noChangeAspect="1" noChangeArrowheads="1"/>
          </p:cNvPicPr>
          <p:nvPr/>
        </p:nvPicPr>
        <p:blipFill>
          <a:blip r:embed="rId13" cstate="print">
            <a:extLst>
              <a:ext uri="{28A0092B-C50C-407E-A947-70E740481C1C}">
                <a14:useLocalDpi xmlns:a14="http://schemas.microsoft.com/office/drawing/2010/main" xmlns="" val="0"/>
              </a:ext>
            </a:extLst>
          </a:blip>
          <a:srcRect/>
          <a:stretch>
            <a:fillRect/>
          </a:stretch>
        </p:blipFill>
        <p:spPr bwMode="auto">
          <a:xfrm>
            <a:off x="4476750" y="4675108"/>
            <a:ext cx="950976" cy="66767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3085" name="Picture 13"/>
          <p:cNvPicPr>
            <a:picLocks noChangeAspect="1" noChangeArrowheads="1"/>
          </p:cNvPicPr>
          <p:nvPr/>
        </p:nvPicPr>
        <p:blipFill>
          <a:blip r:embed="rId14" cstate="print">
            <a:extLst>
              <a:ext uri="{28A0092B-C50C-407E-A947-70E740481C1C}">
                <a14:useLocalDpi xmlns:a14="http://schemas.microsoft.com/office/drawing/2010/main" xmlns="" val="0"/>
              </a:ext>
            </a:extLst>
          </a:blip>
          <a:srcRect/>
          <a:stretch>
            <a:fillRect/>
          </a:stretch>
        </p:blipFill>
        <p:spPr bwMode="auto">
          <a:xfrm>
            <a:off x="7062127" y="2941120"/>
            <a:ext cx="400049"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5" name="TextBox 44"/>
          <p:cNvSpPr txBox="1"/>
          <p:nvPr/>
        </p:nvSpPr>
        <p:spPr>
          <a:xfrm>
            <a:off x="7376451" y="2941120"/>
            <a:ext cx="601447" cy="369332"/>
          </a:xfrm>
          <a:prstGeom prst="rect">
            <a:avLst/>
          </a:prstGeom>
          <a:noFill/>
        </p:spPr>
        <p:txBody>
          <a:bodyPr wrap="none" rtlCol="0">
            <a:spAutoFit/>
          </a:bodyPr>
          <a:lstStyle/>
          <a:p>
            <a:r>
              <a:rPr lang="en-US" b="1" dirty="0" smtClean="0"/>
              <a:t>= 13</a:t>
            </a:r>
            <a:endParaRPr lang="en-US" b="1" dirty="0"/>
          </a:p>
        </p:txBody>
      </p:sp>
    </p:spTree>
    <p:extLst>
      <p:ext uri="{BB962C8B-B14F-4D97-AF65-F5344CB8AC3E}">
        <p14:creationId xmlns:p14="http://schemas.microsoft.com/office/powerpoint/2010/main" xmlns="" val="4225449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fade">
                                      <p:cBhvr>
                                        <p:cTn id="22" dur="500"/>
                                        <p:tgtEl>
                                          <p:spTgt spid="28"/>
                                        </p:tgtEl>
                                      </p:cBhvr>
                                    </p:animEffect>
                                  </p:childTnLst>
                                </p:cTn>
                              </p:par>
                            </p:childTnLst>
                          </p:cTn>
                        </p:par>
                      </p:childTnLst>
                    </p:cTn>
                  </p:par>
                  <p:par>
                    <p:cTn id="23" fill="hold">
                      <p:stCondLst>
                        <p:cond delay="indefinite"/>
                      </p:stCondLst>
                      <p:childTnLst>
                        <p:par>
                          <p:cTn id="24" fill="hold">
                            <p:stCondLst>
                              <p:cond delay="0"/>
                            </p:stCondLst>
                            <p:childTnLst>
                              <p:par>
                                <p:cTn id="25" presetID="63" presetClass="path" presetSubtype="0" accel="50000" decel="50000" fill="hold" nodeType="clickEffect">
                                  <p:stCondLst>
                                    <p:cond delay="0"/>
                                  </p:stCondLst>
                                  <p:childTnLst>
                                    <p:animMotion origin="layout" path="M -3.33333E-6 -3.7037E-7 L 0.05313 -0.00139 " pathEditMode="relative" rAng="0" ptsTypes="AA">
                                      <p:cBhvr>
                                        <p:cTn id="26" dur="2000" fill="hold"/>
                                        <p:tgtEl>
                                          <p:spTgt spid="2055"/>
                                        </p:tgtEl>
                                        <p:attrNameLst>
                                          <p:attrName>ppt_x</p:attrName>
                                          <p:attrName>ppt_y</p:attrName>
                                        </p:attrNameLst>
                                      </p:cBhvr>
                                      <p:rCtr x="2656" y="-69"/>
                                    </p:animMotion>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5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fade">
                                      <p:cBhvr>
                                        <p:cTn id="36" dur="500"/>
                                        <p:tgtEl>
                                          <p:spTgt spid="21"/>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fade">
                                      <p:cBhvr>
                                        <p:cTn id="41" dur="500"/>
                                        <p:tgtEl>
                                          <p:spTgt spid="6"/>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34"/>
                                        </p:tgtEl>
                                        <p:attrNameLst>
                                          <p:attrName>style.visibility</p:attrName>
                                        </p:attrNameLst>
                                      </p:cBhvr>
                                      <p:to>
                                        <p:strVal val="visible"/>
                                      </p:to>
                                    </p:set>
                                    <p:animEffect transition="in" filter="fade">
                                      <p:cBhvr>
                                        <p:cTn id="46" dur="500"/>
                                        <p:tgtEl>
                                          <p:spTgt spid="34"/>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2066"/>
                                        </p:tgtEl>
                                        <p:attrNameLst>
                                          <p:attrName>style.visibility</p:attrName>
                                        </p:attrNameLst>
                                      </p:cBhvr>
                                      <p:to>
                                        <p:strVal val="visible"/>
                                      </p:to>
                                    </p:set>
                                    <p:animEffect transition="in" filter="fade">
                                      <p:cBhvr>
                                        <p:cTn id="51" dur="500"/>
                                        <p:tgtEl>
                                          <p:spTgt spid="2066"/>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5"/>
                                        </p:tgtEl>
                                        <p:attrNameLst>
                                          <p:attrName>style.visibility</p:attrName>
                                        </p:attrNameLst>
                                      </p:cBhvr>
                                      <p:to>
                                        <p:strVal val="visible"/>
                                      </p:to>
                                    </p:set>
                                    <p:animEffect transition="in" filter="fade">
                                      <p:cBhvr>
                                        <p:cTn id="56" dur="500"/>
                                        <p:tgtEl>
                                          <p:spTgt spid="5"/>
                                        </p:tgtEl>
                                      </p:cBhvr>
                                    </p:animEffect>
                                  </p:childTnLst>
                                </p:cTn>
                              </p:par>
                              <p:par>
                                <p:cTn id="57" presetID="10" presetClass="entr" presetSubtype="0" fill="hold" nodeType="withEffect">
                                  <p:stCondLst>
                                    <p:cond delay="0"/>
                                  </p:stCondLst>
                                  <p:childTnLst>
                                    <p:set>
                                      <p:cBhvr>
                                        <p:cTn id="58" dur="1" fill="hold">
                                          <p:stCondLst>
                                            <p:cond delay="0"/>
                                          </p:stCondLst>
                                        </p:cTn>
                                        <p:tgtEl>
                                          <p:spTgt spid="3085"/>
                                        </p:tgtEl>
                                        <p:attrNameLst>
                                          <p:attrName>style.visibility</p:attrName>
                                        </p:attrNameLst>
                                      </p:cBhvr>
                                      <p:to>
                                        <p:strVal val="visible"/>
                                      </p:to>
                                    </p:set>
                                    <p:animEffect transition="in" filter="fade">
                                      <p:cBhvr>
                                        <p:cTn id="59" dur="500"/>
                                        <p:tgtEl>
                                          <p:spTgt spid="3085"/>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45"/>
                                        </p:tgtEl>
                                        <p:attrNameLst>
                                          <p:attrName>style.visibility</p:attrName>
                                        </p:attrNameLst>
                                      </p:cBhvr>
                                      <p:to>
                                        <p:strVal val="visible"/>
                                      </p:to>
                                    </p:set>
                                    <p:animEffect transition="in" filter="fade">
                                      <p:cBhvr>
                                        <p:cTn id="62" dur="500"/>
                                        <p:tgtEl>
                                          <p:spTgt spid="45"/>
                                        </p:tgtEl>
                                      </p:cBhvr>
                                    </p:animEffect>
                                  </p:childTnLst>
                                </p:cTn>
                              </p:par>
                            </p:childTnLst>
                          </p:cTn>
                        </p:par>
                      </p:childTnLst>
                    </p:cTn>
                  </p:par>
                  <p:par>
                    <p:cTn id="63" fill="hold">
                      <p:stCondLst>
                        <p:cond delay="indefinite"/>
                      </p:stCondLst>
                      <p:childTnLst>
                        <p:par>
                          <p:cTn id="64" fill="hold">
                            <p:stCondLst>
                              <p:cond delay="0"/>
                            </p:stCondLst>
                            <p:childTnLst>
                              <p:par>
                                <p:cTn id="65" presetID="63" presetClass="path" presetSubtype="0" accel="50000" decel="50000" fill="hold" nodeType="clickEffect">
                                  <p:stCondLst>
                                    <p:cond delay="0"/>
                                  </p:stCondLst>
                                  <p:childTnLst>
                                    <p:animMotion origin="layout" path="M 1.11111E-6 -1.48148E-6 L 0.10208 -0.00139 " pathEditMode="relative" rAng="0" ptsTypes="AA">
                                      <p:cBhvr>
                                        <p:cTn id="66" dur="2000" fill="hold"/>
                                        <p:tgtEl>
                                          <p:spTgt spid="2066"/>
                                        </p:tgtEl>
                                        <p:attrNameLst>
                                          <p:attrName>ppt_x</p:attrName>
                                          <p:attrName>ppt_y</p:attrName>
                                        </p:attrNameLst>
                                      </p:cBhvr>
                                      <p:rCtr x="5104" y="-69"/>
                                    </p:animMotion>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09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8" presetClass="emph" presetSubtype="0" fill="hold" nodeType="clickEffect">
                                  <p:stCondLst>
                                    <p:cond delay="0"/>
                                  </p:stCondLst>
                                  <p:childTnLst>
                                    <p:animRot by="21600000">
                                      <p:cBhvr>
                                        <p:cTn id="74" dur="2000" fill="hold"/>
                                        <p:tgtEl>
                                          <p:spTgt spid="34"/>
                                        </p:tgtEl>
                                        <p:attrNameLst>
                                          <p:attrName>r</p:attrName>
                                        </p:attrNameLst>
                                      </p:cBhvr>
                                    </p:animRot>
                                  </p:childTnLst>
                                </p:cTn>
                              </p:par>
                            </p:childTnLst>
                          </p:cTn>
                        </p:par>
                      </p:childTnLst>
                    </p:cTn>
                  </p:par>
                  <p:par>
                    <p:cTn id="75" fill="hold">
                      <p:stCondLst>
                        <p:cond delay="indefinite"/>
                      </p:stCondLst>
                      <p:childTnLst>
                        <p:par>
                          <p:cTn id="76" fill="hold">
                            <p:stCondLst>
                              <p:cond delay="0"/>
                            </p:stCondLst>
                            <p:childTnLst>
                              <p:par>
                                <p:cTn id="77" presetID="10" presetClass="exit" presetSubtype="0" fill="hold" nodeType="clickEffect">
                                  <p:stCondLst>
                                    <p:cond delay="0"/>
                                  </p:stCondLst>
                                  <p:childTnLst>
                                    <p:animEffect transition="out" filter="fade">
                                      <p:cBhvr>
                                        <p:cTn id="78" dur="500"/>
                                        <p:tgtEl>
                                          <p:spTgt spid="3096"/>
                                        </p:tgtEl>
                                      </p:cBhvr>
                                    </p:animEffect>
                                    <p:set>
                                      <p:cBhvr>
                                        <p:cTn id="79" dur="1" fill="hold">
                                          <p:stCondLst>
                                            <p:cond delay="499"/>
                                          </p:stCondLst>
                                        </p:cTn>
                                        <p:tgtEl>
                                          <p:spTgt spid="3096"/>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35" presetClass="path" presetSubtype="0" accel="50000" decel="50000" fill="hold" nodeType="clickEffect">
                                  <p:stCondLst>
                                    <p:cond delay="0"/>
                                  </p:stCondLst>
                                  <p:childTnLst>
                                    <p:animMotion origin="layout" path="M 0.09687 -0.00139 L 0.00208 -1.48148E-6 " pathEditMode="relative" rAng="0" ptsTypes="AA">
                                      <p:cBhvr>
                                        <p:cTn id="83" dur="2000" fill="hold"/>
                                        <p:tgtEl>
                                          <p:spTgt spid="2066"/>
                                        </p:tgtEl>
                                        <p:attrNameLst>
                                          <p:attrName>ppt_x</p:attrName>
                                          <p:attrName>ppt_y</p:attrName>
                                        </p:attrNameLst>
                                      </p:cBhvr>
                                      <p:rCtr x="-4740" y="69"/>
                                    </p:animMotion>
                                  </p:childTnLst>
                                </p:cTn>
                              </p:par>
                            </p:childTnLst>
                          </p:cTn>
                        </p:par>
                      </p:childTnLst>
                    </p:cTn>
                  </p:par>
                  <p:par>
                    <p:cTn id="84" fill="hold">
                      <p:stCondLst>
                        <p:cond delay="indefinite"/>
                      </p:stCondLst>
                      <p:childTnLst>
                        <p:par>
                          <p:cTn id="85" fill="hold">
                            <p:stCondLst>
                              <p:cond delay="0"/>
                            </p:stCondLst>
                            <p:childTnLst>
                              <p:par>
                                <p:cTn id="86" presetID="10" presetClass="exit" presetSubtype="0" fill="hold" nodeType="clickEffect">
                                  <p:stCondLst>
                                    <p:cond delay="0"/>
                                  </p:stCondLst>
                                  <p:childTnLst>
                                    <p:animEffect transition="out" filter="fade">
                                      <p:cBhvr>
                                        <p:cTn id="87" dur="500"/>
                                        <p:tgtEl>
                                          <p:spTgt spid="2066"/>
                                        </p:tgtEl>
                                      </p:cBhvr>
                                    </p:animEffect>
                                    <p:set>
                                      <p:cBhvr>
                                        <p:cTn id="88" dur="1" fill="hold">
                                          <p:stCondLst>
                                            <p:cond delay="499"/>
                                          </p:stCondLst>
                                        </p:cTn>
                                        <p:tgtEl>
                                          <p:spTgt spid="2066"/>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29"/>
                                        </p:tgtEl>
                                        <p:attrNameLst>
                                          <p:attrName>style.visibility</p:attrName>
                                        </p:attrNameLst>
                                      </p:cBhvr>
                                      <p:to>
                                        <p:strVal val="visible"/>
                                      </p:to>
                                    </p:set>
                                    <p:animEffect transition="in" filter="fade">
                                      <p:cBhvr>
                                        <p:cTn id="93" dur="500"/>
                                        <p:tgtEl>
                                          <p:spTgt spid="29"/>
                                        </p:tgtEl>
                                      </p:cBhvr>
                                    </p:animEffect>
                                  </p:childTnLst>
                                </p:cTn>
                              </p:par>
                            </p:childTnLst>
                          </p:cTn>
                        </p:par>
                      </p:childTnLst>
                    </p:cTn>
                  </p:par>
                  <p:par>
                    <p:cTn id="94" fill="hold">
                      <p:stCondLst>
                        <p:cond delay="indefinite"/>
                      </p:stCondLst>
                      <p:childTnLst>
                        <p:par>
                          <p:cTn id="95" fill="hold">
                            <p:stCondLst>
                              <p:cond delay="0"/>
                            </p:stCondLst>
                            <p:childTnLst>
                              <p:par>
                                <p:cTn id="96" presetID="10" presetClass="entr" presetSubtype="0" fill="hold" nodeType="clickEffect">
                                  <p:stCondLst>
                                    <p:cond delay="0"/>
                                  </p:stCondLst>
                                  <p:childTnLst>
                                    <p:set>
                                      <p:cBhvr>
                                        <p:cTn id="97" dur="1" fill="hold">
                                          <p:stCondLst>
                                            <p:cond delay="0"/>
                                          </p:stCondLst>
                                        </p:cTn>
                                        <p:tgtEl>
                                          <p:spTgt spid="36"/>
                                        </p:tgtEl>
                                        <p:attrNameLst>
                                          <p:attrName>style.visibility</p:attrName>
                                        </p:attrNameLst>
                                      </p:cBhvr>
                                      <p:to>
                                        <p:strVal val="visible"/>
                                      </p:to>
                                    </p:set>
                                    <p:animEffect transition="in" filter="fade">
                                      <p:cBhvr>
                                        <p:cTn id="98" dur="500"/>
                                        <p:tgtEl>
                                          <p:spTgt spid="36"/>
                                        </p:tgtEl>
                                      </p:cBhvr>
                                    </p:animEffect>
                                  </p:childTnLst>
                                </p:cTn>
                              </p:par>
                              <p:par>
                                <p:cTn id="99" presetID="10" presetClass="entr" presetSubtype="0" fill="hold" nodeType="withEffect">
                                  <p:stCondLst>
                                    <p:cond delay="0"/>
                                  </p:stCondLst>
                                  <p:childTnLst>
                                    <p:set>
                                      <p:cBhvr>
                                        <p:cTn id="100" dur="1" fill="hold">
                                          <p:stCondLst>
                                            <p:cond delay="0"/>
                                          </p:stCondLst>
                                        </p:cTn>
                                        <p:tgtEl>
                                          <p:spTgt spid="31"/>
                                        </p:tgtEl>
                                        <p:attrNameLst>
                                          <p:attrName>style.visibility</p:attrName>
                                        </p:attrNameLst>
                                      </p:cBhvr>
                                      <p:to>
                                        <p:strVal val="visible"/>
                                      </p:to>
                                    </p:set>
                                    <p:animEffect transition="in" filter="fade">
                                      <p:cBhvr>
                                        <p:cTn id="101" dur="500"/>
                                        <p:tgtEl>
                                          <p:spTgt spid="31"/>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nodeType="clickEffect">
                                  <p:stCondLst>
                                    <p:cond delay="0"/>
                                  </p:stCondLst>
                                  <p:childTnLst>
                                    <p:set>
                                      <p:cBhvr>
                                        <p:cTn id="105" dur="1" fill="hold">
                                          <p:stCondLst>
                                            <p:cond delay="0"/>
                                          </p:stCondLst>
                                        </p:cTn>
                                        <p:tgtEl>
                                          <p:spTgt spid="2066"/>
                                        </p:tgtEl>
                                        <p:attrNameLst>
                                          <p:attrName>style.visibility</p:attrName>
                                        </p:attrNameLst>
                                      </p:cBhvr>
                                      <p:to>
                                        <p:strVal val="visible"/>
                                      </p:to>
                                    </p:set>
                                    <p:animEffect transition="in" filter="fade">
                                      <p:cBhvr>
                                        <p:cTn id="106" dur="500"/>
                                        <p:tgtEl>
                                          <p:spTgt spid="2066"/>
                                        </p:tgtEl>
                                      </p:cBhvr>
                                    </p:animEffec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nodeType="clickEffect">
                                  <p:stCondLst>
                                    <p:cond delay="0"/>
                                  </p:stCondLst>
                                  <p:childTnLst>
                                    <p:set>
                                      <p:cBhvr>
                                        <p:cTn id="110"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9" grpId="0"/>
      <p:bldP spid="4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1470" y="274638"/>
            <a:ext cx="8255329" cy="562074"/>
          </a:xfrm>
        </p:spPr>
        <p:txBody>
          <a:bodyPr>
            <a:normAutofit/>
          </a:bodyPr>
          <a:lstStyle/>
          <a:p>
            <a:r>
              <a:rPr lang="en-US" dirty="0" smtClean="0">
                <a:solidFill>
                  <a:schemeClr val="accent2"/>
                </a:solidFill>
                <a:latin typeface="Arial" pitchFamily="34" charset="0"/>
                <a:cs typeface="Arial" pitchFamily="34" charset="0"/>
              </a:rPr>
              <a:t>Simulation Results</a:t>
            </a:r>
            <a:endParaRPr lang="ru-RU" dirty="0">
              <a:solidFill>
                <a:schemeClr val="accent2"/>
              </a:solidFill>
              <a:latin typeface="Arial" pitchFamily="34" charset="0"/>
              <a:cs typeface="Arial" pitchFamily="34" charset="0"/>
            </a:endParaRPr>
          </a:p>
        </p:txBody>
      </p:sp>
      <p:sp>
        <p:nvSpPr>
          <p:cNvPr id="3" name="Содержимое 2"/>
          <p:cNvSpPr>
            <a:spLocks noGrp="1"/>
          </p:cNvSpPr>
          <p:nvPr>
            <p:ph sz="quarter" idx="1"/>
          </p:nvPr>
        </p:nvSpPr>
        <p:spPr>
          <a:xfrm>
            <a:off x="431471" y="902525"/>
            <a:ext cx="8281058" cy="5406843"/>
          </a:xfrm>
        </p:spPr>
        <p:txBody>
          <a:bodyPr>
            <a:normAutofit/>
          </a:bodyPr>
          <a:lstStyle/>
          <a:p>
            <a:pPr marL="0" indent="0" algn="just">
              <a:spcAft>
                <a:spcPts val="1200"/>
              </a:spcAft>
              <a:buNone/>
            </a:pPr>
            <a:r>
              <a:rPr lang="en-US" b="1" dirty="0" smtClean="0">
                <a:solidFill>
                  <a:schemeClr val="accent2"/>
                </a:solidFill>
                <a:latin typeface="Arial" pitchFamily="34" charset="0"/>
                <a:cs typeface="Arial" pitchFamily="34" charset="0"/>
              </a:rPr>
              <a:t>We have created a simulation model in </a:t>
            </a:r>
            <a:r>
              <a:rPr lang="en-US" b="1" dirty="0" err="1" smtClean="0">
                <a:solidFill>
                  <a:schemeClr val="accent2"/>
                </a:solidFill>
                <a:latin typeface="Arial" pitchFamily="34" charset="0"/>
                <a:cs typeface="Arial" pitchFamily="34" charset="0"/>
              </a:rPr>
              <a:t>MatLab</a:t>
            </a:r>
            <a:r>
              <a:rPr lang="en-US" b="1" dirty="0" smtClean="0">
                <a:solidFill>
                  <a:schemeClr val="accent2"/>
                </a:solidFill>
                <a:latin typeface="Arial" pitchFamily="34" charset="0"/>
                <a:cs typeface="Arial" pitchFamily="34" charset="0"/>
              </a:rPr>
              <a:t> and executed various tests to better understand behavior of the threshold policy.</a:t>
            </a:r>
          </a:p>
          <a:p>
            <a:pPr marL="0" indent="273600" algn="just">
              <a:spcAft>
                <a:spcPts val="1200"/>
              </a:spcAft>
              <a:buFont typeface="Arial" pitchFamily="34" charset="0"/>
              <a:buChar char="•"/>
            </a:pPr>
            <a:endParaRPr lang="en-US" sz="1400" dirty="0" smtClean="0">
              <a:latin typeface="Arial" pitchFamily="34" charset="0"/>
              <a:cs typeface="Arial" pitchFamily="34" charset="0"/>
            </a:endParaRPr>
          </a:p>
          <a:p>
            <a:pPr marL="0" indent="273600" algn="just">
              <a:spcAft>
                <a:spcPts val="1200"/>
              </a:spcAft>
              <a:buFont typeface="Arial" pitchFamily="34" charset="0"/>
              <a:buChar char="•"/>
            </a:pPr>
            <a:endParaRPr lang="en-US" sz="1400" dirty="0" smtClean="0">
              <a:latin typeface="Arial" pitchFamily="34" charset="0"/>
              <a:cs typeface="Arial" pitchFamily="34" charset="0"/>
            </a:endParaRPr>
          </a:p>
          <a:p>
            <a:pPr marL="0" indent="273600" algn="just">
              <a:spcAft>
                <a:spcPts val="1200"/>
              </a:spcAft>
              <a:buFont typeface="Arial" pitchFamily="34" charset="0"/>
              <a:buChar char="•"/>
            </a:pPr>
            <a:endParaRPr lang="en-US" sz="1400" dirty="0" smtClean="0">
              <a:latin typeface="Arial" pitchFamily="34" charset="0"/>
              <a:cs typeface="Arial" pitchFamily="34" charset="0"/>
            </a:endParaRPr>
          </a:p>
          <a:p>
            <a:pPr marL="0" indent="273600" algn="just">
              <a:spcAft>
                <a:spcPts val="1200"/>
              </a:spcAft>
              <a:buFont typeface="Arial" pitchFamily="34" charset="0"/>
              <a:buChar char="•"/>
            </a:pPr>
            <a:endParaRPr lang="en-US" sz="1400" dirty="0" smtClean="0">
              <a:latin typeface="Arial" pitchFamily="34" charset="0"/>
              <a:cs typeface="Arial" pitchFamily="34" charset="0"/>
            </a:endParaRPr>
          </a:p>
          <a:p>
            <a:pPr marL="450850" indent="-273050" algn="just">
              <a:spcAft>
                <a:spcPts val="1200"/>
              </a:spcAft>
              <a:buNone/>
            </a:pPr>
            <a:endParaRPr lang="ru-RU" sz="1400" dirty="0">
              <a:latin typeface="Arial" pitchFamily="34" charset="0"/>
              <a:cs typeface="Arial" pitchFamily="34" charset="0"/>
            </a:endParaRPr>
          </a:p>
        </p:txBody>
      </p:sp>
      <p:sp>
        <p:nvSpPr>
          <p:cNvPr id="7" name="TextBox 6"/>
          <p:cNvSpPr txBox="1"/>
          <p:nvPr/>
        </p:nvSpPr>
        <p:spPr>
          <a:xfrm>
            <a:off x="464023" y="1741225"/>
            <a:ext cx="5786651" cy="307777"/>
          </a:xfrm>
          <a:prstGeom prst="rect">
            <a:avLst/>
          </a:prstGeom>
          <a:noFill/>
        </p:spPr>
        <p:txBody>
          <a:bodyPr wrap="square" rtlCol="0">
            <a:spAutoFit/>
          </a:bodyPr>
          <a:lstStyle/>
          <a:p>
            <a:pPr marL="177800" indent="-177800">
              <a:buClr>
                <a:schemeClr val="accent2"/>
              </a:buClr>
              <a:buFont typeface="Arial" pitchFamily="34" charset="0"/>
              <a:buChar char="•"/>
            </a:pPr>
            <a:r>
              <a:rPr lang="en-US" sz="1400" dirty="0" smtClean="0">
                <a:latin typeface="Arial" pitchFamily="34" charset="0"/>
                <a:cs typeface="Arial" pitchFamily="34" charset="0"/>
              </a:rPr>
              <a:t>Fraction of accepted jobs for different minimal slack requirements:</a:t>
            </a:r>
            <a:endParaRPr lang="ru-RU" sz="1400" dirty="0">
              <a:latin typeface="Arial" pitchFamily="34" charset="0"/>
              <a:cs typeface="Arial" pitchFamily="34" charset="0"/>
            </a:endParaRPr>
          </a:p>
        </p:txBody>
      </p:sp>
      <p:sp>
        <p:nvSpPr>
          <p:cNvPr id="10" name="TextBox 9"/>
          <p:cNvSpPr txBox="1"/>
          <p:nvPr/>
        </p:nvSpPr>
        <p:spPr>
          <a:xfrm>
            <a:off x="466296" y="4268377"/>
            <a:ext cx="6043686" cy="307777"/>
          </a:xfrm>
          <a:prstGeom prst="rect">
            <a:avLst/>
          </a:prstGeom>
          <a:noFill/>
        </p:spPr>
        <p:txBody>
          <a:bodyPr wrap="square" rtlCol="0">
            <a:spAutoFit/>
          </a:bodyPr>
          <a:lstStyle/>
          <a:p>
            <a:pPr marL="177800" indent="-177800">
              <a:buClr>
                <a:schemeClr val="accent2"/>
              </a:buClr>
              <a:buFont typeface="Arial" pitchFamily="34" charset="0"/>
              <a:buChar char="•"/>
            </a:pPr>
            <a:r>
              <a:rPr lang="en-US" sz="1400" dirty="0" smtClean="0">
                <a:latin typeface="Arial" pitchFamily="34" charset="0"/>
                <a:cs typeface="Arial" pitchFamily="34" charset="0"/>
              </a:rPr>
              <a:t>Amount of setups for different minimal slacks:</a:t>
            </a:r>
            <a:endParaRPr lang="ru-RU" sz="1400" dirty="0">
              <a:latin typeface="Arial" pitchFamily="34" charset="0"/>
              <a:cs typeface="Arial" pitchFamily="34" charset="0"/>
            </a:endParaRPr>
          </a:p>
        </p:txBody>
      </p:sp>
      <p:grpSp>
        <p:nvGrpSpPr>
          <p:cNvPr id="9" name="Group 8"/>
          <p:cNvGrpSpPr/>
          <p:nvPr/>
        </p:nvGrpSpPr>
        <p:grpSpPr>
          <a:xfrm>
            <a:off x="2412891" y="2241524"/>
            <a:ext cx="4100856" cy="1905423"/>
            <a:chOff x="2412891" y="2241524"/>
            <a:chExt cx="4100856" cy="1905423"/>
          </a:xfrm>
        </p:grpSpPr>
        <p:pic>
          <p:nvPicPr>
            <p:cNvPr id="1026" name="Picture 2"/>
            <p:cNvPicPr>
              <a:picLocks noChangeAspect="1" noChangeArrowheads="1"/>
            </p:cNvPicPr>
            <p:nvPr/>
          </p:nvPicPr>
          <p:blipFill>
            <a:blip r:embed="rId3" cstate="print">
              <a:lum bright="-7000" contrast="2000"/>
            </a:blip>
            <a:srcRect/>
            <a:stretch>
              <a:fillRect/>
            </a:stretch>
          </p:blipFill>
          <p:spPr bwMode="auto">
            <a:xfrm>
              <a:off x="2631217" y="2241524"/>
              <a:ext cx="3882530" cy="1620000"/>
            </a:xfrm>
            <a:prstGeom prst="rect">
              <a:avLst/>
            </a:prstGeom>
            <a:noFill/>
            <a:ln w="9525">
              <a:noFill/>
              <a:miter lim="800000"/>
              <a:headEnd/>
              <a:tailEnd/>
            </a:ln>
          </p:spPr>
        </p:pic>
        <p:sp>
          <p:nvSpPr>
            <p:cNvPr id="5" name="TextBox 4"/>
            <p:cNvSpPr txBox="1"/>
            <p:nvPr/>
          </p:nvSpPr>
          <p:spPr>
            <a:xfrm>
              <a:off x="4055828" y="3916115"/>
              <a:ext cx="1207382" cy="230832"/>
            </a:xfrm>
            <a:prstGeom prst="rect">
              <a:avLst/>
            </a:prstGeom>
            <a:noFill/>
          </p:spPr>
          <p:txBody>
            <a:bodyPr wrap="none" rtlCol="0">
              <a:spAutoFit/>
            </a:bodyPr>
            <a:lstStyle/>
            <a:p>
              <a:r>
                <a:rPr lang="en-US" sz="900" dirty="0" smtClean="0"/>
                <a:t>Minimum required slack</a:t>
              </a:r>
              <a:endParaRPr lang="en-US" sz="900" dirty="0"/>
            </a:p>
          </p:txBody>
        </p:sp>
        <p:sp>
          <p:nvSpPr>
            <p:cNvPr id="13" name="TextBox 12"/>
            <p:cNvSpPr txBox="1"/>
            <p:nvPr/>
          </p:nvSpPr>
          <p:spPr>
            <a:xfrm rot="16200000">
              <a:off x="1810001" y="2936107"/>
              <a:ext cx="1436612" cy="230832"/>
            </a:xfrm>
            <a:prstGeom prst="rect">
              <a:avLst/>
            </a:prstGeom>
            <a:noFill/>
          </p:spPr>
          <p:txBody>
            <a:bodyPr wrap="none" rtlCol="0">
              <a:spAutoFit/>
            </a:bodyPr>
            <a:lstStyle/>
            <a:p>
              <a:r>
                <a:rPr lang="en-US" sz="900" dirty="0" smtClean="0"/>
                <a:t>Percentage of accepted orders</a:t>
              </a:r>
              <a:endParaRPr lang="en-US" sz="900" dirty="0"/>
            </a:p>
          </p:txBody>
        </p:sp>
        <p:cxnSp>
          <p:nvCxnSpPr>
            <p:cNvPr id="8" name="Straight Connector 7"/>
            <p:cNvCxnSpPr/>
            <p:nvPr/>
          </p:nvCxnSpPr>
          <p:spPr>
            <a:xfrm>
              <a:off x="4572482" y="2536166"/>
              <a:ext cx="1452" cy="1104181"/>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a:off x="2398675" y="4820953"/>
            <a:ext cx="4105474" cy="1883569"/>
            <a:chOff x="2398675" y="4820953"/>
            <a:chExt cx="4105474" cy="1883569"/>
          </a:xfrm>
        </p:grpSpPr>
        <p:pic>
          <p:nvPicPr>
            <p:cNvPr id="1027" name="Picture 3"/>
            <p:cNvPicPr>
              <a:picLocks noChangeAspect="1" noChangeArrowheads="1"/>
            </p:cNvPicPr>
            <p:nvPr/>
          </p:nvPicPr>
          <p:blipFill>
            <a:blip r:embed="rId4" cstate="print">
              <a:extLst>
                <a:ext uri="{BEBA8EAE-BF5A-486C-A8C5-ECC9F3942E4B}">
                  <a14:imgProps xmlns:a14="http://schemas.microsoft.com/office/drawing/2010/main" xmlns="">
                    <a14:imgLayer r:embed="rId5">
                      <a14:imgEffect>
                        <a14:brightnessContrast bright="-7000" contrast="2000"/>
                      </a14:imgEffect>
                    </a14:imgLayer>
                  </a14:imgProps>
                </a:ext>
              </a:extLst>
            </a:blip>
            <a:srcRect/>
            <a:stretch>
              <a:fillRect/>
            </a:stretch>
          </p:blipFill>
          <p:spPr bwMode="auto">
            <a:xfrm>
              <a:off x="2643719" y="4820953"/>
              <a:ext cx="3860430" cy="1620000"/>
            </a:xfrm>
            <a:prstGeom prst="rect">
              <a:avLst/>
            </a:prstGeom>
            <a:noFill/>
            <a:ln w="9525">
              <a:noFill/>
              <a:miter lim="800000"/>
              <a:headEnd/>
              <a:tailEnd/>
            </a:ln>
          </p:spPr>
        </p:pic>
        <p:sp>
          <p:nvSpPr>
            <p:cNvPr id="11" name="TextBox 10"/>
            <p:cNvSpPr txBox="1"/>
            <p:nvPr/>
          </p:nvSpPr>
          <p:spPr>
            <a:xfrm>
              <a:off x="4055828" y="6473690"/>
              <a:ext cx="1207382" cy="230832"/>
            </a:xfrm>
            <a:prstGeom prst="rect">
              <a:avLst/>
            </a:prstGeom>
            <a:noFill/>
          </p:spPr>
          <p:txBody>
            <a:bodyPr wrap="none" rtlCol="0">
              <a:spAutoFit/>
            </a:bodyPr>
            <a:lstStyle/>
            <a:p>
              <a:r>
                <a:rPr lang="en-US" sz="900" dirty="0" smtClean="0"/>
                <a:t>Minimum required slack</a:t>
              </a:r>
              <a:endParaRPr lang="en-US" sz="900" dirty="0"/>
            </a:p>
          </p:txBody>
        </p:sp>
        <p:sp>
          <p:nvSpPr>
            <p:cNvPr id="12" name="TextBox 11"/>
            <p:cNvSpPr txBox="1"/>
            <p:nvPr/>
          </p:nvSpPr>
          <p:spPr>
            <a:xfrm rot="16200000">
              <a:off x="2052265" y="5515536"/>
              <a:ext cx="923651" cy="230832"/>
            </a:xfrm>
            <a:prstGeom prst="rect">
              <a:avLst/>
            </a:prstGeom>
            <a:noFill/>
          </p:spPr>
          <p:txBody>
            <a:bodyPr wrap="none" rtlCol="0">
              <a:spAutoFit/>
            </a:bodyPr>
            <a:lstStyle/>
            <a:p>
              <a:r>
                <a:rPr lang="en-US" sz="900" dirty="0" smtClean="0"/>
                <a:t>Amount of setups</a:t>
              </a:r>
              <a:endParaRPr lang="en-US" sz="900" dirty="0"/>
            </a:p>
          </p:txBody>
        </p:sp>
        <p:cxnSp>
          <p:nvCxnSpPr>
            <p:cNvPr id="15" name="Straight Connector 14"/>
            <p:cNvCxnSpPr/>
            <p:nvPr/>
          </p:nvCxnSpPr>
          <p:spPr>
            <a:xfrm>
              <a:off x="4573934" y="5125996"/>
              <a:ext cx="1452" cy="1104181"/>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1470" y="274638"/>
            <a:ext cx="8255329" cy="562074"/>
          </a:xfrm>
        </p:spPr>
        <p:txBody>
          <a:bodyPr>
            <a:normAutofit/>
          </a:bodyPr>
          <a:lstStyle/>
          <a:p>
            <a:r>
              <a:rPr lang="en-US" i="1" dirty="0">
                <a:solidFill>
                  <a:schemeClr val="accent2"/>
                </a:solidFill>
                <a:latin typeface="Arial" pitchFamily="34" charset="0"/>
                <a:cs typeface="Arial" pitchFamily="34" charset="0"/>
              </a:rPr>
              <a:t>Due Date Management (DDM) </a:t>
            </a:r>
            <a:r>
              <a:rPr lang="en-US" dirty="0">
                <a:solidFill>
                  <a:schemeClr val="accent2"/>
                </a:solidFill>
                <a:latin typeface="Arial" pitchFamily="34" charset="0"/>
                <a:cs typeface="Arial" pitchFamily="34" charset="0"/>
              </a:rPr>
              <a:t>Policies Overview</a:t>
            </a:r>
            <a:endParaRPr lang="ru-RU" dirty="0">
              <a:solidFill>
                <a:schemeClr val="accent2"/>
              </a:solidFill>
              <a:latin typeface="Arial" pitchFamily="34" charset="0"/>
              <a:cs typeface="Arial" pitchFamily="34" charset="0"/>
            </a:endParaRPr>
          </a:p>
        </p:txBody>
      </p:sp>
      <p:sp>
        <p:nvSpPr>
          <p:cNvPr id="3" name="Содержимое 2"/>
          <p:cNvSpPr>
            <a:spLocks noGrp="1"/>
          </p:cNvSpPr>
          <p:nvPr>
            <p:ph sz="quarter" idx="1"/>
          </p:nvPr>
        </p:nvSpPr>
        <p:spPr>
          <a:xfrm>
            <a:off x="431471" y="902525"/>
            <a:ext cx="8281058" cy="5406843"/>
          </a:xfrm>
        </p:spPr>
        <p:txBody>
          <a:bodyPr>
            <a:normAutofit lnSpcReduction="10000"/>
          </a:bodyPr>
          <a:lstStyle/>
          <a:p>
            <a:pPr marL="0" indent="0" algn="just">
              <a:buNone/>
            </a:pPr>
            <a:r>
              <a:rPr lang="en-US" b="1" dirty="0" smtClean="0">
                <a:solidFill>
                  <a:schemeClr val="accent2"/>
                </a:solidFill>
                <a:latin typeface="Arial" pitchFamily="34" charset="0"/>
                <a:cs typeface="Arial" pitchFamily="34" charset="0"/>
              </a:rPr>
              <a:t>Due Date Management is dealing with quoting a lead time as the difference between the promised date of an order and its arrival time.</a:t>
            </a:r>
          </a:p>
          <a:p>
            <a:pPr marL="0" indent="0" algn="just">
              <a:spcBef>
                <a:spcPts val="0"/>
              </a:spcBef>
              <a:spcAft>
                <a:spcPts val="1200"/>
              </a:spcAft>
              <a:buNone/>
            </a:pPr>
            <a:r>
              <a:rPr lang="en-US" b="1" dirty="0" smtClean="0">
                <a:solidFill>
                  <a:schemeClr val="accent2"/>
                </a:solidFill>
                <a:latin typeface="Arial" pitchFamily="34" charset="0"/>
                <a:cs typeface="Arial" pitchFamily="34" charset="0"/>
              </a:rPr>
              <a:t>Quoting unreliable lead times not only leads to potential loss of future business, but may also result in monetary penalties.</a:t>
            </a:r>
          </a:p>
          <a:p>
            <a:pPr marL="0" indent="0" algn="just">
              <a:spcAft>
                <a:spcPts val="1200"/>
              </a:spcAft>
              <a:buNone/>
            </a:pPr>
            <a:r>
              <a:rPr lang="en-US" sz="1400" dirty="0" smtClean="0">
                <a:latin typeface="Arial" pitchFamily="34" charset="0"/>
                <a:cs typeface="Arial" pitchFamily="34" charset="0"/>
              </a:rPr>
              <a:t>There are some dimensions of a DDM problem:</a:t>
            </a:r>
          </a:p>
          <a:p>
            <a:pPr lvl="1" algn="just">
              <a:spcBef>
                <a:spcPts val="0"/>
              </a:spcBef>
              <a:spcAft>
                <a:spcPts val="1800"/>
              </a:spcAft>
              <a:buFont typeface="Arial" pitchFamily="34" charset="0"/>
              <a:buChar char="•"/>
            </a:pPr>
            <a:r>
              <a:rPr lang="en-US" sz="1400" dirty="0" smtClean="0">
                <a:latin typeface="Arial" pitchFamily="34" charset="0"/>
                <a:cs typeface="Arial" pitchFamily="34" charset="0"/>
              </a:rPr>
              <a:t>Offline vs. Online</a:t>
            </a:r>
          </a:p>
          <a:p>
            <a:pPr lvl="1" algn="just">
              <a:spcBef>
                <a:spcPts val="0"/>
              </a:spcBef>
              <a:spcAft>
                <a:spcPts val="1800"/>
              </a:spcAft>
              <a:buFont typeface="Arial" pitchFamily="34" charset="0"/>
              <a:buChar char="•"/>
            </a:pPr>
            <a:r>
              <a:rPr lang="en-US" sz="1400" dirty="0" smtClean="0">
                <a:latin typeface="Arial" pitchFamily="34" charset="0"/>
                <a:cs typeface="Arial" pitchFamily="34" charset="0"/>
              </a:rPr>
              <a:t>Single vs. Multiple Servers</a:t>
            </a:r>
          </a:p>
          <a:p>
            <a:pPr lvl="1" algn="just">
              <a:spcBef>
                <a:spcPts val="0"/>
              </a:spcBef>
              <a:spcAft>
                <a:spcPts val="1800"/>
              </a:spcAft>
              <a:buFont typeface="Arial" pitchFamily="34" charset="0"/>
              <a:buChar char="•"/>
            </a:pPr>
            <a:r>
              <a:rPr lang="en-US" sz="1400" dirty="0" smtClean="0">
                <a:latin typeface="Arial" pitchFamily="34" charset="0"/>
                <a:cs typeface="Arial" pitchFamily="34" charset="0"/>
              </a:rPr>
              <a:t>Preemptive vs. Non-preemptive</a:t>
            </a:r>
          </a:p>
          <a:p>
            <a:pPr lvl="1" algn="just">
              <a:spcBef>
                <a:spcPts val="0"/>
              </a:spcBef>
              <a:spcAft>
                <a:spcPts val="1800"/>
              </a:spcAft>
              <a:buFont typeface="Arial" pitchFamily="34" charset="0"/>
              <a:buChar char="•"/>
            </a:pPr>
            <a:r>
              <a:rPr lang="en-US" sz="1400" dirty="0" smtClean="0">
                <a:latin typeface="Arial" pitchFamily="34" charset="0"/>
                <a:cs typeface="Arial" pitchFamily="34" charset="0"/>
              </a:rPr>
              <a:t>Stochastic vs. Deterministic Processing Time</a:t>
            </a:r>
          </a:p>
          <a:p>
            <a:pPr lvl="1" algn="just">
              <a:spcBef>
                <a:spcPts val="0"/>
              </a:spcBef>
              <a:spcAft>
                <a:spcPts val="1800"/>
              </a:spcAft>
              <a:buFont typeface="Arial" pitchFamily="34" charset="0"/>
              <a:buChar char="•"/>
            </a:pPr>
            <a:r>
              <a:rPr lang="en-US" sz="1400" dirty="0" smtClean="0">
                <a:latin typeface="Arial" pitchFamily="34" charset="0"/>
                <a:cs typeface="Arial" pitchFamily="34" charset="0"/>
              </a:rPr>
              <a:t>Setup times/ costs</a:t>
            </a:r>
          </a:p>
          <a:p>
            <a:pPr lvl="1" algn="just">
              <a:spcBef>
                <a:spcPts val="0"/>
              </a:spcBef>
              <a:spcAft>
                <a:spcPts val="1800"/>
              </a:spcAft>
              <a:buFont typeface="Arial" pitchFamily="34" charset="0"/>
              <a:buChar char="•"/>
            </a:pPr>
            <a:r>
              <a:rPr lang="en-US" sz="1400" dirty="0" smtClean="0">
                <a:latin typeface="Arial" pitchFamily="34" charset="0"/>
                <a:cs typeface="Arial" pitchFamily="34" charset="0"/>
              </a:rPr>
              <a:t>Server Reliability</a:t>
            </a:r>
          </a:p>
          <a:p>
            <a:pPr lvl="1" algn="just">
              <a:spcBef>
                <a:spcPts val="0"/>
              </a:spcBef>
              <a:spcAft>
                <a:spcPts val="1800"/>
              </a:spcAft>
              <a:buFont typeface="Arial" pitchFamily="34" charset="0"/>
              <a:buChar char="•"/>
            </a:pPr>
            <a:r>
              <a:rPr lang="en-US" sz="1400" dirty="0" smtClean="0">
                <a:latin typeface="Arial" pitchFamily="34" charset="0"/>
                <a:cs typeface="Arial" pitchFamily="34" charset="0"/>
              </a:rPr>
              <a:t>Single vs. Multiple Classes of Customers</a:t>
            </a:r>
          </a:p>
          <a:p>
            <a:pPr lvl="1" algn="just">
              <a:spcBef>
                <a:spcPts val="0"/>
              </a:spcBef>
              <a:spcAft>
                <a:spcPts val="1800"/>
              </a:spcAft>
              <a:buFont typeface="Arial" pitchFamily="34" charset="0"/>
              <a:buChar char="•"/>
            </a:pPr>
            <a:r>
              <a:rPr lang="en-US" sz="1400" dirty="0" smtClean="0">
                <a:latin typeface="Arial" pitchFamily="34" charset="0"/>
                <a:cs typeface="Arial" pitchFamily="34" charset="0"/>
              </a:rPr>
              <a:t>Service Level Constraints</a:t>
            </a:r>
          </a:p>
          <a:p>
            <a:pPr lvl="1" algn="just">
              <a:spcBef>
                <a:spcPts val="0"/>
              </a:spcBef>
              <a:spcAft>
                <a:spcPts val="1800"/>
              </a:spcAft>
              <a:buFont typeface="Arial" pitchFamily="34" charset="0"/>
              <a:buChar char="•"/>
            </a:pPr>
            <a:r>
              <a:rPr lang="en-US" sz="1400" dirty="0" smtClean="0">
                <a:latin typeface="Arial" pitchFamily="34" charset="0"/>
                <a:cs typeface="Arial" pitchFamily="34" charset="0"/>
              </a:rPr>
              <a:t>Common vs. Distinct Due Dates</a:t>
            </a:r>
          </a:p>
          <a:p>
            <a:pPr marL="0" lvl="1" indent="0" algn="just">
              <a:spcBef>
                <a:spcPts val="1200"/>
              </a:spcBef>
              <a:spcAft>
                <a:spcPts val="600"/>
              </a:spcAft>
              <a:buNone/>
            </a:pPr>
            <a:endParaRPr lang="en-US" sz="1400" dirty="0">
              <a:latin typeface="Arial" pitchFamily="34" charset="0"/>
              <a:cs typeface="Arial" pitchFamily="34" charset="0"/>
            </a:endParaRPr>
          </a:p>
          <a:p>
            <a:pPr marL="0" indent="0" algn="just">
              <a:spcAft>
                <a:spcPts val="1200"/>
              </a:spcAft>
              <a:buNone/>
            </a:pPr>
            <a:endParaRPr lang="en-US" sz="1400" dirty="0" smtClean="0">
              <a:latin typeface="Arial" pitchFamily="34" charset="0"/>
              <a:cs typeface="Arial" pitchFamily="34" charset="0"/>
            </a:endParaRPr>
          </a:p>
          <a:p>
            <a:pPr marL="0" indent="0" algn="just">
              <a:spcAft>
                <a:spcPts val="1200"/>
              </a:spcAft>
              <a:buNone/>
            </a:pPr>
            <a:endParaRPr lang="en-US" sz="1400" dirty="0" smtClean="0">
              <a:latin typeface="Arial" pitchFamily="34" charset="0"/>
              <a:cs typeface="Arial" pitchFamily="34" charset="0"/>
            </a:endParaRPr>
          </a:p>
          <a:p>
            <a:pPr marL="0" indent="0" algn="just">
              <a:spcAft>
                <a:spcPts val="1200"/>
              </a:spcAft>
              <a:buNone/>
            </a:pPr>
            <a:endParaRPr lang="en-US" sz="1400" dirty="0" smtClean="0">
              <a:latin typeface="Arial" pitchFamily="34" charset="0"/>
              <a:cs typeface="Arial" pitchFamily="34" charset="0"/>
            </a:endParaRPr>
          </a:p>
          <a:p>
            <a:pPr marL="0" indent="0" algn="just">
              <a:spcAft>
                <a:spcPts val="1200"/>
              </a:spcAft>
              <a:buNone/>
            </a:pPr>
            <a:endParaRPr lang="en-US" sz="1400" dirty="0" smtClean="0">
              <a:latin typeface="Arial" pitchFamily="34" charset="0"/>
              <a:cs typeface="Arial" pitchFamily="34" charset="0"/>
            </a:endParaRPr>
          </a:p>
        </p:txBody>
      </p:sp>
    </p:spTree>
    <p:extLst>
      <p:ext uri="{BB962C8B-B14F-4D97-AF65-F5344CB8AC3E}">
        <p14:creationId xmlns:p14="http://schemas.microsoft.com/office/powerpoint/2010/main" xmlns="" val="18387850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1470" y="274638"/>
            <a:ext cx="8255329" cy="562074"/>
          </a:xfrm>
        </p:spPr>
        <p:txBody>
          <a:bodyPr>
            <a:normAutofit/>
          </a:bodyPr>
          <a:lstStyle/>
          <a:p>
            <a:r>
              <a:rPr lang="en-US" i="1" dirty="0" smtClean="0">
                <a:solidFill>
                  <a:schemeClr val="accent2"/>
                </a:solidFill>
                <a:latin typeface="Arial" pitchFamily="34" charset="0"/>
                <a:cs typeface="Arial" pitchFamily="34" charset="0"/>
              </a:rPr>
              <a:t>CSLSP with </a:t>
            </a:r>
            <a:r>
              <a:rPr lang="en-US" i="1" dirty="0">
                <a:solidFill>
                  <a:schemeClr val="accent2"/>
                </a:solidFill>
                <a:latin typeface="Arial" pitchFamily="34" charset="0"/>
                <a:cs typeface="Arial" pitchFamily="34" charset="0"/>
              </a:rPr>
              <a:t>DDM</a:t>
            </a:r>
            <a:endParaRPr lang="ru-RU" dirty="0">
              <a:solidFill>
                <a:schemeClr val="accent2"/>
              </a:solidFill>
              <a:latin typeface="Arial" pitchFamily="34" charset="0"/>
              <a:cs typeface="Arial" pitchFamily="34" charset="0"/>
            </a:endParaRPr>
          </a:p>
        </p:txBody>
      </p:sp>
      <p:sp>
        <p:nvSpPr>
          <p:cNvPr id="3" name="Содержимое 2"/>
          <p:cNvSpPr>
            <a:spLocks noGrp="1"/>
          </p:cNvSpPr>
          <p:nvPr>
            <p:ph sz="quarter" idx="1"/>
          </p:nvPr>
        </p:nvSpPr>
        <p:spPr>
          <a:xfrm>
            <a:off x="431471" y="902525"/>
            <a:ext cx="8281058" cy="5406843"/>
          </a:xfrm>
        </p:spPr>
        <p:txBody>
          <a:bodyPr>
            <a:normAutofit/>
          </a:bodyPr>
          <a:lstStyle/>
          <a:p>
            <a:pPr marL="0" indent="0" algn="just">
              <a:buNone/>
            </a:pPr>
            <a:r>
              <a:rPr lang="en-US" b="1" dirty="0" smtClean="0">
                <a:solidFill>
                  <a:schemeClr val="accent2"/>
                </a:solidFill>
                <a:latin typeface="Arial" pitchFamily="34" charset="0"/>
                <a:cs typeface="Arial" pitchFamily="34" charset="0"/>
              </a:rPr>
              <a:t>Developing a method of combining the schedule problem with due-date management, we worked with a situation when we have just 2 families.</a:t>
            </a:r>
          </a:p>
          <a:p>
            <a:pPr marL="0" indent="0" algn="just">
              <a:buNone/>
            </a:pPr>
            <a:r>
              <a:rPr lang="en-US" b="1" dirty="0" smtClean="0">
                <a:solidFill>
                  <a:schemeClr val="accent2"/>
                </a:solidFill>
                <a:latin typeface="Arial" pitchFamily="34" charset="0"/>
                <a:cs typeface="Arial" pitchFamily="34" charset="0"/>
              </a:rPr>
              <a:t>This case is the most easiest and can be used as a motivation for further research.</a:t>
            </a:r>
          </a:p>
          <a:p>
            <a:pPr marL="0" indent="0" algn="just">
              <a:buNone/>
            </a:pPr>
            <a:endParaRPr lang="en-US" sz="1400" b="1" dirty="0" smtClean="0">
              <a:solidFill>
                <a:schemeClr val="accent2"/>
              </a:solidFill>
              <a:latin typeface="Arial" pitchFamily="34" charset="0"/>
              <a:cs typeface="Arial" pitchFamily="34" charset="0"/>
            </a:endParaRPr>
          </a:p>
          <a:p>
            <a:pPr algn="just">
              <a:buFont typeface="Arial" pitchFamily="34" charset="0"/>
              <a:buChar char="•"/>
            </a:pPr>
            <a:r>
              <a:rPr lang="en-US" sz="1400" dirty="0" smtClean="0">
                <a:latin typeface="Arial" pitchFamily="34" charset="0"/>
                <a:cs typeface="Arial" pitchFamily="34" charset="0"/>
              </a:rPr>
              <a:t>Consider the following situation, when an order for the family 1 arrives.</a:t>
            </a:r>
          </a:p>
          <a:p>
            <a:pPr marL="0" indent="0" algn="just">
              <a:spcBef>
                <a:spcPts val="0"/>
              </a:spcBef>
              <a:buNone/>
            </a:pPr>
            <a:r>
              <a:rPr lang="en-US" sz="1400" dirty="0" smtClean="0">
                <a:latin typeface="Arial" pitchFamily="34" charset="0"/>
                <a:cs typeface="Arial" pitchFamily="34" charset="0"/>
              </a:rPr>
              <a:t>     Obviously, we can quote a </a:t>
            </a:r>
            <a:r>
              <a:rPr lang="en-US" sz="1400" dirty="0">
                <a:solidFill>
                  <a:schemeClr val="accent2"/>
                </a:solidFill>
                <a:latin typeface="Arial" pitchFamily="34" charset="0"/>
                <a:cs typeface="Arial" pitchFamily="34" charset="0"/>
              </a:rPr>
              <a:t>lead time </a:t>
            </a:r>
            <a:r>
              <a:rPr lang="en-US" sz="1400" dirty="0" smtClean="0">
                <a:latin typeface="Arial" pitchFamily="34" charset="0"/>
                <a:cs typeface="Arial" pitchFamily="34" charset="0"/>
              </a:rPr>
              <a:t>for this order </a:t>
            </a:r>
            <a:r>
              <a:rPr lang="en-US" sz="1400" i="1" dirty="0">
                <a:solidFill>
                  <a:schemeClr val="accent2"/>
                </a:solidFill>
                <a:latin typeface="Arial" pitchFamily="34" charset="0"/>
                <a:cs typeface="Arial" pitchFamily="34" charset="0"/>
              </a:rPr>
              <a:t>= workload in front of it + its processing </a:t>
            </a:r>
            <a:r>
              <a:rPr lang="en-US" sz="1400" i="1" dirty="0" smtClean="0">
                <a:solidFill>
                  <a:schemeClr val="accent2"/>
                </a:solidFill>
                <a:latin typeface="Arial" pitchFamily="34" charset="0"/>
                <a:cs typeface="Arial" pitchFamily="34" charset="0"/>
              </a:rPr>
              <a:t>time</a:t>
            </a:r>
            <a:endParaRPr lang="en-US" sz="1400" i="1" dirty="0">
              <a:solidFill>
                <a:schemeClr val="accent2"/>
              </a:solidFill>
              <a:latin typeface="Arial" pitchFamily="34" charset="0"/>
              <a:cs typeface="Arial" pitchFamily="34" charset="0"/>
            </a:endParaRPr>
          </a:p>
          <a:p>
            <a:pPr marL="0" indent="0" algn="just">
              <a:spcAft>
                <a:spcPts val="1200"/>
              </a:spcAft>
              <a:buNone/>
            </a:pPr>
            <a:endParaRPr lang="en-US" sz="1400" dirty="0" smtClean="0">
              <a:latin typeface="Arial" pitchFamily="34" charset="0"/>
              <a:cs typeface="Arial" pitchFamily="34" charset="0"/>
            </a:endParaRPr>
          </a:p>
          <a:p>
            <a:pPr marL="0" indent="0" algn="just">
              <a:spcBef>
                <a:spcPts val="2400"/>
              </a:spcBef>
              <a:spcAft>
                <a:spcPts val="1200"/>
              </a:spcAft>
              <a:buNone/>
            </a:pPr>
            <a:endParaRPr lang="en-US" sz="1400" dirty="0" smtClean="0">
              <a:latin typeface="Arial" pitchFamily="34" charset="0"/>
              <a:cs typeface="Arial" pitchFamily="34" charset="0"/>
            </a:endParaRPr>
          </a:p>
          <a:p>
            <a:pPr algn="just">
              <a:spcBef>
                <a:spcPts val="2400"/>
              </a:spcBef>
              <a:buFont typeface="Arial" pitchFamily="34" charset="0"/>
              <a:buChar char="•"/>
            </a:pPr>
            <a:r>
              <a:rPr lang="en-US" sz="1400" dirty="0" smtClean="0">
                <a:latin typeface="Arial" pitchFamily="34" charset="0"/>
                <a:cs typeface="Arial" pitchFamily="34" charset="0"/>
              </a:rPr>
              <a:t>Consider another situation, when an order for the family 2 arrives:</a:t>
            </a:r>
          </a:p>
          <a:p>
            <a:pPr marL="0" indent="0" algn="just">
              <a:spcBef>
                <a:spcPts val="0"/>
              </a:spcBef>
              <a:buNone/>
            </a:pPr>
            <a:r>
              <a:rPr lang="en-US" sz="1400" dirty="0" smtClean="0">
                <a:latin typeface="Arial" pitchFamily="34" charset="0"/>
                <a:cs typeface="Arial" pitchFamily="34" charset="0"/>
              </a:rPr>
              <a:t>      Similarly, we can quote a lead time for this order in the same way, as workload in front of it + its</a:t>
            </a:r>
          </a:p>
          <a:p>
            <a:pPr marL="0" indent="0" algn="just">
              <a:spcBef>
                <a:spcPts val="0"/>
              </a:spcBef>
              <a:buNone/>
            </a:pPr>
            <a:r>
              <a:rPr lang="en-US" sz="1400" dirty="0" smtClean="0">
                <a:latin typeface="Arial" pitchFamily="34" charset="0"/>
                <a:cs typeface="Arial" pitchFamily="34" charset="0"/>
              </a:rPr>
              <a:t>      processing time.</a:t>
            </a:r>
          </a:p>
          <a:p>
            <a:pPr marL="0" indent="0" algn="just">
              <a:spcBef>
                <a:spcPts val="0"/>
              </a:spcBef>
              <a:buNone/>
            </a:pPr>
            <a:r>
              <a:rPr lang="en-US" sz="1400" dirty="0">
                <a:latin typeface="Arial" pitchFamily="34" charset="0"/>
                <a:cs typeface="Arial" pitchFamily="34" charset="0"/>
              </a:rPr>
              <a:t> </a:t>
            </a:r>
            <a:r>
              <a:rPr lang="en-US" sz="1400" dirty="0" smtClean="0">
                <a:latin typeface="Arial" pitchFamily="34" charset="0"/>
                <a:cs typeface="Arial" pitchFamily="34" charset="0"/>
              </a:rPr>
              <a:t>     However, if the next order will be for the family 1 – we will need to spawn a new family and execute</a:t>
            </a:r>
          </a:p>
          <a:p>
            <a:pPr marL="0" indent="0" algn="just">
              <a:spcBef>
                <a:spcPts val="0"/>
              </a:spcBef>
              <a:spcAft>
                <a:spcPts val="1200"/>
              </a:spcAft>
              <a:buNone/>
            </a:pPr>
            <a:r>
              <a:rPr lang="en-US" sz="1400" dirty="0">
                <a:latin typeface="Arial" pitchFamily="34" charset="0"/>
                <a:cs typeface="Arial" pitchFamily="34" charset="0"/>
              </a:rPr>
              <a:t> </a:t>
            </a:r>
            <a:r>
              <a:rPr lang="en-US" sz="1400" dirty="0" smtClean="0">
                <a:latin typeface="Arial" pitchFamily="34" charset="0"/>
                <a:cs typeface="Arial" pitchFamily="34" charset="0"/>
              </a:rPr>
              <a:t>     a new setup, as the order #7 will be tight.</a:t>
            </a:r>
          </a:p>
          <a:p>
            <a:pPr marL="0" indent="0" algn="just">
              <a:spcBef>
                <a:spcPts val="2400"/>
              </a:spcBef>
              <a:spcAft>
                <a:spcPts val="1200"/>
              </a:spcAft>
              <a:buNone/>
            </a:pPr>
            <a:endParaRPr lang="en-US" sz="1400" dirty="0" smtClean="0">
              <a:latin typeface="Arial" pitchFamily="34" charset="0"/>
              <a:cs typeface="Arial" pitchFamily="34" charset="0"/>
            </a:endParaRPr>
          </a:p>
          <a:p>
            <a:pPr marL="0" indent="0" algn="just">
              <a:spcAft>
                <a:spcPts val="1200"/>
              </a:spcAft>
              <a:buNone/>
            </a:pPr>
            <a:endParaRPr lang="en-US" sz="1400" dirty="0" smtClean="0">
              <a:latin typeface="Arial" pitchFamily="34" charset="0"/>
              <a:cs typeface="Arial" pitchFamily="34" charset="0"/>
            </a:endParaRPr>
          </a:p>
        </p:txBody>
      </p:sp>
      <p:pic>
        <p:nvPicPr>
          <p:cNvPr id="4098"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36323" y="2710043"/>
            <a:ext cx="5543550" cy="8858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264848" y="5220330"/>
            <a:ext cx="6286500" cy="8858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101" name="Picture 5"/>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762571" y="5625769"/>
            <a:ext cx="1543050" cy="8858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229366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animEffect transition="in" filter="fade">
                                      <p:cBhvr>
                                        <p:cTn id="7" dur="500"/>
                                        <p:tgtEl>
                                          <p:spTgt spid="4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1470" y="274638"/>
            <a:ext cx="8255329" cy="562074"/>
          </a:xfrm>
        </p:spPr>
        <p:txBody>
          <a:bodyPr>
            <a:normAutofit/>
          </a:bodyPr>
          <a:lstStyle/>
          <a:p>
            <a:r>
              <a:rPr lang="en-US" dirty="0" smtClean="0">
                <a:solidFill>
                  <a:schemeClr val="accent2"/>
                </a:solidFill>
                <a:latin typeface="Arial" pitchFamily="34" charset="0"/>
                <a:cs typeface="Arial" pitchFamily="34" charset="0"/>
              </a:rPr>
              <a:t>Approach to </a:t>
            </a:r>
            <a:r>
              <a:rPr lang="en-US" i="1" dirty="0" smtClean="0">
                <a:solidFill>
                  <a:schemeClr val="accent2"/>
                </a:solidFill>
                <a:latin typeface="Arial" pitchFamily="34" charset="0"/>
                <a:cs typeface="Arial" pitchFamily="34" charset="0"/>
              </a:rPr>
              <a:t>quote a lead time </a:t>
            </a:r>
            <a:r>
              <a:rPr lang="en-US" dirty="0" smtClean="0">
                <a:solidFill>
                  <a:schemeClr val="accent2"/>
                </a:solidFill>
                <a:latin typeface="Arial" pitchFamily="34" charset="0"/>
                <a:cs typeface="Arial" pitchFamily="34" charset="0"/>
              </a:rPr>
              <a:t>for CSLSP problem</a:t>
            </a:r>
            <a:endParaRPr lang="ru-RU" dirty="0">
              <a:solidFill>
                <a:schemeClr val="accent2"/>
              </a:solidFill>
              <a:latin typeface="Arial" pitchFamily="34" charset="0"/>
              <a:cs typeface="Arial" pitchFamily="34" charset="0"/>
            </a:endParaRPr>
          </a:p>
        </p:txBody>
      </p:sp>
      <p:sp>
        <p:nvSpPr>
          <p:cNvPr id="3" name="Содержимое 2"/>
          <p:cNvSpPr>
            <a:spLocks noGrp="1"/>
          </p:cNvSpPr>
          <p:nvPr>
            <p:ph sz="quarter" idx="1"/>
          </p:nvPr>
        </p:nvSpPr>
        <p:spPr>
          <a:xfrm>
            <a:off x="431471" y="902525"/>
            <a:ext cx="8281058" cy="5406843"/>
          </a:xfrm>
        </p:spPr>
        <p:txBody>
          <a:bodyPr>
            <a:normAutofit/>
          </a:bodyPr>
          <a:lstStyle/>
          <a:p>
            <a:pPr marL="0" indent="0" algn="just">
              <a:buNone/>
            </a:pPr>
            <a:r>
              <a:rPr lang="en-US" b="1" dirty="0" smtClean="0">
                <a:solidFill>
                  <a:schemeClr val="accent2"/>
                </a:solidFill>
                <a:latin typeface="Arial" pitchFamily="34" charset="0"/>
                <a:cs typeface="Arial" pitchFamily="34" charset="0"/>
              </a:rPr>
              <a:t>The main idea behind our approach for lead time quoting is to calculate expected amount of orders, which may arrive in front of an order, which is scheduling now.</a:t>
            </a:r>
          </a:p>
          <a:p>
            <a:pPr marL="0" indent="0" algn="just">
              <a:buNone/>
            </a:pPr>
            <a:endParaRPr lang="en-US" sz="1400" b="1" dirty="0" smtClean="0">
              <a:solidFill>
                <a:schemeClr val="accent2"/>
              </a:solidFill>
              <a:latin typeface="Arial" pitchFamily="34" charset="0"/>
              <a:cs typeface="Arial" pitchFamily="34" charset="0"/>
            </a:endParaRPr>
          </a:p>
          <a:p>
            <a:pPr algn="just">
              <a:buFont typeface="Arial" pitchFamily="34" charset="0"/>
              <a:buChar char="•"/>
            </a:pPr>
            <a:r>
              <a:rPr lang="en-US" sz="1400" dirty="0" smtClean="0">
                <a:latin typeface="Arial" pitchFamily="34" charset="0"/>
                <a:cs typeface="Arial" pitchFamily="34" charset="0"/>
              </a:rPr>
              <a:t>Once again consider the situation, when an order for the family 2 arrives:</a:t>
            </a:r>
          </a:p>
          <a:p>
            <a:pPr algn="just">
              <a:buFont typeface="Arial" pitchFamily="34" charset="0"/>
              <a:buChar char="•"/>
            </a:pPr>
            <a:endParaRPr lang="en-US" sz="1400" dirty="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algn="just">
              <a:buFont typeface="Arial" pitchFamily="34" charset="0"/>
              <a:buChar char="•"/>
            </a:pPr>
            <a:endParaRPr lang="en-US" sz="1400" dirty="0">
              <a:latin typeface="Arial" pitchFamily="34" charset="0"/>
              <a:cs typeface="Arial" pitchFamily="34" charset="0"/>
            </a:endParaRPr>
          </a:p>
          <a:p>
            <a:pPr algn="just">
              <a:spcBef>
                <a:spcPts val="0"/>
              </a:spcBef>
              <a:buFont typeface="Arial" pitchFamily="34" charset="0"/>
              <a:buChar char="•"/>
            </a:pPr>
            <a:r>
              <a:rPr lang="en-US" sz="1400" dirty="0" smtClean="0">
                <a:latin typeface="Arial" pitchFamily="34" charset="0"/>
                <a:cs typeface="Arial" pitchFamily="34" charset="0"/>
              </a:rPr>
              <a:t>We presented expected workload </a:t>
            </a:r>
            <a:r>
              <a:rPr lang="en-US" sz="1400" dirty="0" smtClean="0">
                <a:latin typeface="Arial" pitchFamily="34" charset="0"/>
                <a:cs typeface="Arial" pitchFamily="34" charset="0"/>
              </a:rPr>
              <a:t>K as states of a </a:t>
            </a:r>
            <a:r>
              <a:rPr lang="en-US" sz="1400" dirty="0" smtClean="0">
                <a:latin typeface="Arial" pitchFamily="34" charset="0"/>
                <a:cs typeface="Arial" pitchFamily="34" charset="0"/>
              </a:rPr>
              <a:t>Markov Chain</a:t>
            </a:r>
            <a:r>
              <a:rPr lang="en-US" sz="1400" dirty="0" smtClean="0">
                <a:latin typeface="Arial" pitchFamily="34" charset="0"/>
                <a:cs typeface="Arial" pitchFamily="34" charset="0"/>
              </a:rPr>
              <a:t>:</a:t>
            </a:r>
          </a:p>
          <a:p>
            <a:pPr algn="just">
              <a:spcBef>
                <a:spcPts val="0"/>
              </a:spcBef>
              <a:buFont typeface="Arial" pitchFamily="34" charset="0"/>
              <a:buChar char="•"/>
            </a:pPr>
            <a:endParaRPr lang="en-US" sz="1400" dirty="0" smtClean="0">
              <a:latin typeface="Arial" pitchFamily="34" charset="0"/>
              <a:cs typeface="Arial" pitchFamily="34" charset="0"/>
            </a:endParaRPr>
          </a:p>
          <a:p>
            <a:pPr algn="just">
              <a:spcBef>
                <a:spcPts val="0"/>
              </a:spcBef>
              <a:buFont typeface="Arial" pitchFamily="34" charset="0"/>
              <a:buChar char="•"/>
            </a:pPr>
            <a:endParaRPr lang="en-US" sz="1400" dirty="0" smtClean="0">
              <a:latin typeface="Arial" pitchFamily="34" charset="0"/>
              <a:cs typeface="Arial" pitchFamily="34" charset="0"/>
            </a:endParaRPr>
          </a:p>
          <a:p>
            <a:pPr algn="just">
              <a:spcBef>
                <a:spcPts val="0"/>
              </a:spcBef>
              <a:buFont typeface="Arial" pitchFamily="34" charset="0"/>
              <a:buChar char="•"/>
            </a:pPr>
            <a:endParaRPr lang="en-US" sz="1400" dirty="0" smtClean="0">
              <a:latin typeface="Arial" pitchFamily="34" charset="0"/>
              <a:cs typeface="Arial" pitchFamily="34" charset="0"/>
            </a:endParaRPr>
          </a:p>
          <a:p>
            <a:pPr algn="just">
              <a:spcBef>
                <a:spcPts val="0"/>
              </a:spcBef>
              <a:buFont typeface="Arial" pitchFamily="34" charset="0"/>
              <a:buChar char="•"/>
            </a:pPr>
            <a:endParaRPr lang="en-US" sz="1400" dirty="0" smtClean="0">
              <a:latin typeface="Arial" pitchFamily="34" charset="0"/>
              <a:cs typeface="Arial" pitchFamily="34" charset="0"/>
            </a:endParaRPr>
          </a:p>
          <a:p>
            <a:pPr algn="just">
              <a:spcBef>
                <a:spcPts val="600"/>
              </a:spcBef>
              <a:buFont typeface="Arial" pitchFamily="34" charset="0"/>
              <a:buChar char="•"/>
            </a:pPr>
            <a:r>
              <a:rPr lang="en-US" sz="1400" dirty="0" smtClean="0">
                <a:latin typeface="Arial" pitchFamily="34" charset="0"/>
                <a:cs typeface="Arial" pitchFamily="34" charset="0"/>
              </a:rPr>
              <a:t>Based on that we built distributions of expected workload for different K:</a:t>
            </a:r>
            <a:endParaRPr lang="en-US" sz="1400" dirty="0" smtClean="0">
              <a:latin typeface="Arial" pitchFamily="34" charset="0"/>
              <a:cs typeface="Arial" pitchFamily="34" charset="0"/>
            </a:endParaRPr>
          </a:p>
          <a:p>
            <a:pPr algn="just">
              <a:buFont typeface="Arial" pitchFamily="34" charset="0"/>
              <a:buChar char="•"/>
            </a:pPr>
            <a:endParaRPr lang="en-US" sz="1400" dirty="0">
              <a:latin typeface="Arial" pitchFamily="34" charset="0"/>
              <a:cs typeface="Arial" pitchFamily="34" charset="0"/>
            </a:endParaRPr>
          </a:p>
          <a:p>
            <a:pPr algn="just">
              <a:buFont typeface="Arial" pitchFamily="34" charset="0"/>
              <a:buChar char="•"/>
            </a:pPr>
            <a:endParaRPr lang="en-US" sz="1400" dirty="0" smtClean="0">
              <a:latin typeface="Arial" pitchFamily="34" charset="0"/>
              <a:cs typeface="Arial" pitchFamily="34" charset="0"/>
            </a:endParaRPr>
          </a:p>
          <a:p>
            <a:pPr marL="0" indent="0" algn="just">
              <a:spcBef>
                <a:spcPts val="2400"/>
              </a:spcBef>
              <a:spcAft>
                <a:spcPts val="1200"/>
              </a:spcAft>
              <a:buNone/>
            </a:pPr>
            <a:endParaRPr lang="en-US" sz="1400" dirty="0" smtClean="0">
              <a:latin typeface="Arial" pitchFamily="34" charset="0"/>
              <a:cs typeface="Arial" pitchFamily="34" charset="0"/>
            </a:endParaRPr>
          </a:p>
          <a:p>
            <a:pPr marL="0" indent="0" algn="just">
              <a:spcBef>
                <a:spcPts val="2400"/>
              </a:spcBef>
              <a:spcAft>
                <a:spcPts val="1200"/>
              </a:spcAft>
              <a:buNone/>
            </a:pPr>
            <a:endParaRPr lang="en-US" sz="1400" dirty="0" smtClean="0">
              <a:latin typeface="Arial" pitchFamily="34" charset="0"/>
              <a:cs typeface="Arial" pitchFamily="34" charset="0"/>
            </a:endParaRPr>
          </a:p>
          <a:p>
            <a:pPr marL="0" indent="0" algn="just">
              <a:spcAft>
                <a:spcPts val="1200"/>
              </a:spcAft>
              <a:buNone/>
            </a:pPr>
            <a:endParaRPr lang="en-US" sz="1400" dirty="0" smtClean="0">
              <a:latin typeface="Arial" pitchFamily="34" charset="0"/>
              <a:cs typeface="Arial" pitchFamily="34" charset="0"/>
            </a:endParaRPr>
          </a:p>
        </p:txBody>
      </p:sp>
      <p:grpSp>
        <p:nvGrpSpPr>
          <p:cNvPr id="4" name="Group 3"/>
          <p:cNvGrpSpPr/>
          <p:nvPr/>
        </p:nvGrpSpPr>
        <p:grpSpPr>
          <a:xfrm>
            <a:off x="1699403" y="2091266"/>
            <a:ext cx="5296620" cy="1132308"/>
            <a:chOff x="1204463" y="2019962"/>
            <a:chExt cx="6286500" cy="1343924"/>
          </a:xfrm>
        </p:grpSpPr>
        <p:pic>
          <p:nvPicPr>
            <p:cNvPr id="4099"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204463" y="2019962"/>
              <a:ext cx="6286500" cy="8858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5122"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813256" y="2897161"/>
              <a:ext cx="2981325" cy="4667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pic>
        <p:nvPicPr>
          <p:cNvPr id="5123" name="Picture 3"/>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2793390" y="3766727"/>
            <a:ext cx="3108646" cy="7392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8435" name="Picture 3"/>
          <p:cNvPicPr>
            <a:picLocks noChangeAspect="1" noChangeArrowheads="1"/>
          </p:cNvPicPr>
          <p:nvPr/>
        </p:nvPicPr>
        <p:blipFill>
          <a:blip r:embed="rId6" cstate="print">
            <a:lum bright="-7000" contrast="2000"/>
          </a:blip>
          <a:srcRect/>
          <a:stretch>
            <a:fillRect/>
          </a:stretch>
        </p:blipFill>
        <p:spPr bwMode="auto">
          <a:xfrm>
            <a:off x="2303824" y="4889584"/>
            <a:ext cx="4441370" cy="1781462"/>
          </a:xfrm>
          <a:prstGeom prst="rect">
            <a:avLst/>
          </a:prstGeom>
          <a:noFill/>
          <a:ln w="9525">
            <a:noFill/>
            <a:miter lim="800000"/>
            <a:headEnd/>
            <a:tailEnd/>
          </a:ln>
        </p:spPr>
      </p:pic>
      <p:sp>
        <p:nvSpPr>
          <p:cNvPr id="11" name="TextBox 10"/>
          <p:cNvSpPr txBox="1"/>
          <p:nvPr/>
        </p:nvSpPr>
        <p:spPr>
          <a:xfrm rot="16200000">
            <a:off x="1885380" y="5664899"/>
            <a:ext cx="639919" cy="230832"/>
          </a:xfrm>
          <a:prstGeom prst="rect">
            <a:avLst/>
          </a:prstGeom>
          <a:noFill/>
        </p:spPr>
        <p:txBody>
          <a:bodyPr wrap="none" rtlCol="0">
            <a:spAutoFit/>
          </a:bodyPr>
          <a:lstStyle/>
          <a:p>
            <a:r>
              <a:rPr lang="en-US" sz="900" dirty="0" smtClean="0"/>
              <a:t>Probability</a:t>
            </a:r>
            <a:endParaRPr lang="en-US" sz="900" dirty="0"/>
          </a:p>
        </p:txBody>
      </p:sp>
    </p:spTree>
    <p:extLst>
      <p:ext uri="{BB962C8B-B14F-4D97-AF65-F5344CB8AC3E}">
        <p14:creationId xmlns:p14="http://schemas.microsoft.com/office/powerpoint/2010/main" xmlns="" val="15012165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1364</TotalTime>
  <Words>1268</Words>
  <Application>Microsoft Office PowerPoint</Application>
  <PresentationFormat>Экран (4:3)</PresentationFormat>
  <Paragraphs>196</Paragraphs>
  <Slides>12</Slides>
  <Notes>12</Notes>
  <HiddenSlides>0</HiddenSlides>
  <MMClips>0</MMClips>
  <ScaleCrop>false</ScaleCrop>
  <HeadingPairs>
    <vt:vector size="6" baseType="variant">
      <vt:variant>
        <vt:lpstr>Тема</vt:lpstr>
      </vt:variant>
      <vt:variant>
        <vt:i4>1</vt:i4>
      </vt:variant>
      <vt:variant>
        <vt:lpstr>Связи</vt:lpstr>
      </vt:variant>
      <vt:variant>
        <vt:i4>9</vt:i4>
      </vt:variant>
      <vt:variant>
        <vt:lpstr>Заголовки слайдов</vt:lpstr>
      </vt:variant>
      <vt:variant>
        <vt:i4>12</vt:i4>
      </vt:variant>
    </vt:vector>
  </HeadingPairs>
  <TitlesOfParts>
    <vt:vector size="22" baseType="lpstr">
      <vt:lpstr>Справедливость</vt:lpstr>
      <vt:lpstr>C:\Users\kek2156\Downloads\Production Scheduling (1).vsd\Drawing\~Page-1\Sheet.114</vt:lpstr>
      <vt:lpstr>C:\Users\kek2156\Downloads\Production Scheduling (1).vsd\Drawing\~Page-1\Sheet.114</vt:lpstr>
      <vt:lpstr>C:\Users\kek2156\Downloads\Production Scheduling (1).vsd\Drawing\~Page-1\Sheet.124</vt:lpstr>
      <vt:lpstr>C:\Users\kek2156\Downloads\Production Scheduling (1).vsd\Drawing\~Page-1\Sheet.125</vt:lpstr>
      <vt:lpstr>C:\Users\kek2156\Downloads\Production Scheduling (1).vsd\Drawing\~Page-1\Sheet.114</vt:lpstr>
      <vt:lpstr>C:\Users\kek2156\Downloads\Production Scheduling (1).vsd\Drawing\~Page-1\Sheet.114</vt:lpstr>
      <vt:lpstr>C:\Users\kek2156\Downloads\Production Scheduling (1).vsd\Drawing\~Page-1\Sheet.124</vt:lpstr>
      <vt:lpstr>C:\Users\kek2156\Downloads\Production Scheduling (1).vsd\Drawing\~Page-1\Sheet.124</vt:lpstr>
      <vt:lpstr>C:\Users\kek2156\Downloads\Production Scheduling (1).vsd\Drawing\~Page-1\Sheet.125</vt:lpstr>
      <vt:lpstr>Customized Stochastic Lot Scheduling Problem with Due Date Management</vt:lpstr>
      <vt:lpstr>Using Family Approach to Reduce Set-Ups</vt:lpstr>
      <vt:lpstr>Customized Stochastic Lot Scheduling Problem</vt:lpstr>
      <vt:lpstr>Scheduling Actions</vt:lpstr>
      <vt:lpstr>Greedy and Threshold Heuristics</vt:lpstr>
      <vt:lpstr>Simulation Results</vt:lpstr>
      <vt:lpstr>Due Date Management (DDM) Policies Overview</vt:lpstr>
      <vt:lpstr>CSLSP with DDM</vt:lpstr>
      <vt:lpstr>Approach to quote a lead time for CSLSP problem</vt:lpstr>
      <vt:lpstr>Calculating Optimal Slack </vt:lpstr>
      <vt:lpstr>Current Result of Simulation for “NewsVendor” Approach</vt:lpstr>
      <vt:lpstr>Policy of Compound Rejection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Пользователь Windows</dc:creator>
  <cp:lastModifiedBy>Пользователь Windows</cp:lastModifiedBy>
  <cp:revision>88</cp:revision>
  <dcterms:created xsi:type="dcterms:W3CDTF">2013-04-18T23:32:33Z</dcterms:created>
  <dcterms:modified xsi:type="dcterms:W3CDTF">2013-04-30T13:40:01Z</dcterms:modified>
</cp:coreProperties>
</file>