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9" r:id="rId6"/>
    <p:sldId id="258" r:id="rId7"/>
    <p:sldId id="260" r:id="rId8"/>
    <p:sldId id="266" r:id="rId9"/>
    <p:sldId id="270" r:id="rId10"/>
    <p:sldId id="267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2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8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0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98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9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5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8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3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9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B302C-E38A-4041-AEE6-BDD38D730482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6F50-060E-42D4-8687-54763E0C0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63775"/>
            <a:ext cx="7772400" cy="1470025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Scheduling for High Schools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110" y="5715000"/>
            <a:ext cx="782089" cy="627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" y="56388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Production Scheduling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1354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Lorena </a:t>
            </a:r>
            <a:r>
              <a:rPr lang="en-US" dirty="0" err="1" smtClean="0"/>
              <a:t>Kawas</a:t>
            </a:r>
            <a:r>
              <a:rPr lang="en-US" dirty="0" smtClean="0"/>
              <a:t>      lk2551</a:t>
            </a:r>
          </a:p>
          <a:p>
            <a:r>
              <a:rPr lang="en-US" dirty="0" smtClean="0"/>
              <a:t>Raul Galindo        rg2802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16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884570"/>
              </p:ext>
            </p:extLst>
          </p:nvPr>
        </p:nvGraphicFramePr>
        <p:xfrm>
          <a:off x="3962400" y="1524000"/>
          <a:ext cx="4546601" cy="24384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07158"/>
                <a:gridCol w="690623"/>
                <a:gridCol w="690623"/>
                <a:gridCol w="776951"/>
                <a:gridCol w="720845"/>
                <a:gridCol w="660401"/>
              </a:tblGrid>
              <a:tr h="24384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Monday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Tuesday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Wednesday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Thursday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Friday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First Period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es-MX" sz="12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Second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es-MX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Third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es-MX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u="none" strike="noStrike" dirty="0" smtClean="0">
                          <a:effectLst/>
                        </a:rPr>
                        <a:t>NEW SCHEDULE</a:t>
                      </a:r>
                      <a:endParaRPr lang="es-MX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Monday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Tuesday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Wednesday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Thursday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Friday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First Period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Second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Third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b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</a:rPr>
                        <a:t>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effectLst/>
                        </a:rPr>
                        <a:t>a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</a:rPr>
                        <a:t>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26273"/>
              </p:ext>
            </p:extLst>
          </p:nvPr>
        </p:nvGraphicFramePr>
        <p:xfrm>
          <a:off x="533400" y="1600200"/>
          <a:ext cx="2463799" cy="39052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608815"/>
                <a:gridCol w="608815"/>
                <a:gridCol w="637354"/>
                <a:gridCol w="608815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c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13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4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04800" y="250567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err="1" smtClean="0"/>
              <a:t>After</a:t>
            </a:r>
            <a:r>
              <a:rPr lang="es-MX" dirty="0" smtClean="0"/>
              <a:t> 3 </a:t>
            </a:r>
            <a:r>
              <a:rPr lang="es-MX" dirty="0" err="1" smtClean="0"/>
              <a:t>steps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found</a:t>
            </a:r>
            <a:r>
              <a:rPr lang="es-MX" dirty="0" smtClean="0"/>
              <a:t> a </a:t>
            </a:r>
            <a:r>
              <a:rPr lang="es-MX" dirty="0" err="1" smtClean="0"/>
              <a:t>feasible</a:t>
            </a:r>
            <a:r>
              <a:rPr lang="es-MX" dirty="0" smtClean="0"/>
              <a:t> </a:t>
            </a:r>
            <a:r>
              <a:rPr lang="es-MX" dirty="0" err="1" smtClean="0"/>
              <a:t>scheduled</a:t>
            </a:r>
            <a:r>
              <a:rPr lang="es-MX" dirty="0"/>
              <a:t> </a:t>
            </a:r>
            <a:r>
              <a:rPr lang="es-MX" dirty="0" err="1" smtClean="0"/>
              <a:t>such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no </a:t>
            </a:r>
            <a:r>
              <a:rPr lang="es-MX" dirty="0" err="1" smtClean="0"/>
              <a:t>soft</a:t>
            </a:r>
            <a:r>
              <a:rPr lang="es-MX" dirty="0" smtClean="0"/>
              <a:t> </a:t>
            </a:r>
            <a:r>
              <a:rPr lang="es-MX" dirty="0" err="1" smtClean="0"/>
              <a:t>contrains</a:t>
            </a:r>
            <a:r>
              <a:rPr lang="es-MX" dirty="0" smtClean="0"/>
              <a:t> are </a:t>
            </a:r>
            <a:r>
              <a:rPr lang="es-MX" dirty="0" err="1" smtClean="0"/>
              <a:t>violated</a:t>
            </a:r>
            <a:r>
              <a:rPr lang="es-MX" dirty="0" smtClean="0"/>
              <a:t>. </a:t>
            </a:r>
            <a:endParaRPr lang="es-MX" dirty="0"/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599341"/>
              </p:ext>
            </p:extLst>
          </p:nvPr>
        </p:nvGraphicFramePr>
        <p:xfrm>
          <a:off x="595161" y="3962400"/>
          <a:ext cx="2463799" cy="39052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608815"/>
                <a:gridCol w="608815"/>
                <a:gridCol w="637354"/>
                <a:gridCol w="608815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c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</a:rPr>
                        <a:t>13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3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>
                          <a:effectLst/>
                        </a:rPr>
                        <a:t>6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 smtClean="0">
                          <a:effectLst/>
                        </a:rPr>
                        <a:t>1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41"/>
              <p:cNvSpPr txBox="1"/>
              <p:nvPr/>
            </p:nvSpPr>
            <p:spPr>
              <a:xfrm>
                <a:off x="762000" y="4572000"/>
                <a:ext cx="3903930" cy="421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𝑚𝑎𝑥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d>
                  </m:oMath>
                </a14:m>
                <a:r>
                  <a:rPr lang="en-US" dirty="0" smtClean="0"/>
                  <a:t> = 182</a:t>
                </a:r>
                <a:endParaRPr lang="en-US" dirty="0"/>
              </a:p>
            </p:txBody>
          </p:sp>
        </mc:Choice>
        <mc:Fallback xmlns="">
          <p:sp>
            <p:nvSpPr>
              <p:cNvPr id="11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572000"/>
                <a:ext cx="3903930" cy="421269"/>
              </a:xfrm>
              <a:prstGeom prst="rect">
                <a:avLst/>
              </a:prstGeom>
              <a:blipFill rotWithShape="1">
                <a:blip r:embed="rId2"/>
                <a:stretch>
                  <a:fillRect t="-100000" b="-156522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4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Heuristic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4" name="Straight Connector 5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93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Matlab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code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8600" y="1219200"/>
                <a:ext cx="7620000" cy="23529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We created a routine that solves any high school schedule given the following: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A utility matrix U that represents the preferences of the teachers.</a:t>
                </a:r>
              </a:p>
              <a:p>
                <a:endParaRPr lang="en-US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The amount of classes each teacher should instruct each week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endParaRPr lang="en-US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The amount of classrooms available. Each teacher has to teach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 hours for each classroom.</a:t>
                </a:r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19200"/>
                <a:ext cx="7620000" cy="2352952"/>
              </a:xfrm>
              <a:prstGeom prst="rect">
                <a:avLst/>
              </a:prstGeom>
              <a:blipFill rotWithShape="1">
                <a:blip r:embed="rId2"/>
                <a:stretch>
                  <a:fillRect l="-720" t="-1295" b="-3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35907" y="3810000"/>
            <a:ext cx="762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Our program creates all the necessary hard constraints:</a:t>
            </a:r>
          </a:p>
          <a:p>
            <a:endParaRPr lang="en-US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amount of constraints we have to input in this problem might be “huge”.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will get as a result a matrix </a:t>
            </a:r>
            <a:r>
              <a:rPr lang="en-US" b="1" i="1" dirty="0" smtClean="0"/>
              <a:t>X</a:t>
            </a:r>
            <a:r>
              <a:rPr lang="en-US" dirty="0" smtClean="0"/>
              <a:t> that solves such that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14400" y="5932954"/>
                <a:ext cx="685800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932954"/>
                <a:ext cx="685800" cy="391646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eft Brace 8"/>
          <p:cNvSpPr/>
          <p:nvPr/>
        </p:nvSpPr>
        <p:spPr>
          <a:xfrm>
            <a:off x="1600200" y="5638800"/>
            <a:ext cx="381000" cy="9906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81200" y="565046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    </a:t>
            </a:r>
            <a:r>
              <a:rPr lang="en-US" i="1" dirty="0" smtClean="0"/>
              <a:t>if teacher j is assigned to </a:t>
            </a:r>
            <a:r>
              <a:rPr lang="en-US" i="1" dirty="0"/>
              <a:t>time slot </a:t>
            </a:r>
            <a:r>
              <a:rPr lang="en-US" i="1" dirty="0" err="1" smtClean="0"/>
              <a:t>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618386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r>
              <a:rPr lang="en-US" dirty="0" smtClean="0"/>
              <a:t>     </a:t>
            </a:r>
            <a:r>
              <a:rPr lang="en-US" i="1" dirty="0" smtClean="0"/>
              <a:t>otherwise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376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Examples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838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 Classrooms   3 teachers   15 periods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143000" y="1564987"/>
            <a:ext cx="18288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/>
              <a:t>U =</a:t>
            </a:r>
          </a:p>
          <a:p>
            <a:endParaRPr lang="pl-PL" sz="900" dirty="0"/>
          </a:p>
          <a:p>
            <a:r>
              <a:rPr lang="pl-PL" sz="900" dirty="0"/>
              <a:t>   199</a:t>
            </a:r>
          </a:p>
          <a:p>
            <a:endParaRPr lang="pl-PL" sz="900" dirty="0"/>
          </a:p>
          <a:p>
            <a:endParaRPr lang="pl-PL" sz="900" dirty="0"/>
          </a:p>
          <a:p>
            <a:r>
              <a:rPr lang="pl-PL" sz="900" dirty="0"/>
              <a:t>X =</a:t>
            </a:r>
          </a:p>
          <a:p>
            <a:endParaRPr lang="pl-PL" sz="900" dirty="0"/>
          </a:p>
          <a:p>
            <a:r>
              <a:rPr lang="pl-PL" sz="900" dirty="0"/>
              <a:t>     1     0     0     1</a:t>
            </a:r>
          </a:p>
          <a:p>
            <a:r>
              <a:rPr lang="pl-PL" sz="900" dirty="0"/>
              <a:t>     2     0     0     1</a:t>
            </a:r>
          </a:p>
          <a:p>
            <a:r>
              <a:rPr lang="pl-PL" sz="900" dirty="0"/>
              <a:t>     3     1     0     0</a:t>
            </a:r>
          </a:p>
          <a:p>
            <a:r>
              <a:rPr lang="pl-PL" sz="900" dirty="0"/>
              <a:t>     4     0     1     0</a:t>
            </a:r>
          </a:p>
          <a:p>
            <a:r>
              <a:rPr lang="pl-PL" sz="900" dirty="0"/>
              <a:t>     5     0     1     0</a:t>
            </a:r>
          </a:p>
          <a:p>
            <a:r>
              <a:rPr lang="pl-PL" sz="900" dirty="0"/>
              <a:t>     6     1     0     0</a:t>
            </a:r>
          </a:p>
          <a:p>
            <a:r>
              <a:rPr lang="pl-PL" sz="900" dirty="0"/>
              <a:t>     7     0     0     1</a:t>
            </a:r>
          </a:p>
          <a:p>
            <a:r>
              <a:rPr lang="pl-PL" sz="900" dirty="0"/>
              <a:t>     8     0     0     1</a:t>
            </a:r>
          </a:p>
          <a:p>
            <a:r>
              <a:rPr lang="pl-PL" sz="900" dirty="0"/>
              <a:t>     9     1     0     0</a:t>
            </a:r>
          </a:p>
          <a:p>
            <a:r>
              <a:rPr lang="pl-PL" sz="900" dirty="0"/>
              <a:t>    10     0     0     1</a:t>
            </a:r>
          </a:p>
          <a:p>
            <a:r>
              <a:rPr lang="pl-PL" sz="900" dirty="0"/>
              <a:t>    11     0     1     0</a:t>
            </a:r>
          </a:p>
          <a:p>
            <a:r>
              <a:rPr lang="pl-PL" sz="900" dirty="0"/>
              <a:t>    12     1     0     0</a:t>
            </a:r>
          </a:p>
          <a:p>
            <a:r>
              <a:rPr lang="pl-PL" sz="900" dirty="0"/>
              <a:t>    13     0     1     0</a:t>
            </a:r>
          </a:p>
          <a:p>
            <a:r>
              <a:rPr lang="pl-PL" sz="900" dirty="0"/>
              <a:t>    14     0     1     0</a:t>
            </a:r>
          </a:p>
          <a:p>
            <a:r>
              <a:rPr lang="pl-PL" sz="900" dirty="0"/>
              <a:t>    15     1     0     0</a:t>
            </a:r>
          </a:p>
          <a:p>
            <a:r>
              <a:rPr lang="pl-PL" sz="900" dirty="0"/>
              <a:t>    16     1     0     0</a:t>
            </a:r>
          </a:p>
          <a:p>
            <a:r>
              <a:rPr lang="pl-PL" sz="900" dirty="0"/>
              <a:t>    17     0     1     0</a:t>
            </a:r>
          </a:p>
          <a:p>
            <a:r>
              <a:rPr lang="pl-PL" sz="900" dirty="0"/>
              <a:t>    18     0     0     1</a:t>
            </a:r>
          </a:p>
          <a:p>
            <a:r>
              <a:rPr lang="pl-PL" sz="900" dirty="0"/>
              <a:t>    19     1     0     0</a:t>
            </a:r>
          </a:p>
          <a:p>
            <a:r>
              <a:rPr lang="pl-PL" sz="900" dirty="0"/>
              <a:t>    20     1     0     0</a:t>
            </a:r>
          </a:p>
          <a:p>
            <a:r>
              <a:rPr lang="pl-PL" sz="900" dirty="0"/>
              <a:t>    21     0     1     0</a:t>
            </a:r>
          </a:p>
          <a:p>
            <a:r>
              <a:rPr lang="pl-PL" sz="900" dirty="0"/>
              <a:t>    22     0     1     0</a:t>
            </a:r>
          </a:p>
          <a:p>
            <a:r>
              <a:rPr lang="pl-PL" sz="900" dirty="0"/>
              <a:t>    23     1     0     0</a:t>
            </a:r>
          </a:p>
          <a:p>
            <a:r>
              <a:rPr lang="pl-PL" sz="900" dirty="0"/>
              <a:t>    24     0     1     0</a:t>
            </a:r>
          </a:p>
          <a:p>
            <a:r>
              <a:rPr lang="pl-PL" sz="900" dirty="0"/>
              <a:t>    25     1     0     0</a:t>
            </a:r>
          </a:p>
          <a:p>
            <a:r>
              <a:rPr lang="pl-PL" sz="900" dirty="0"/>
              <a:t>    26     0     0     1</a:t>
            </a:r>
          </a:p>
          <a:p>
            <a:r>
              <a:rPr lang="pl-PL" sz="900" dirty="0"/>
              <a:t>    27     0     1     0</a:t>
            </a:r>
          </a:p>
          <a:p>
            <a:r>
              <a:rPr lang="pl-PL" sz="900" dirty="0"/>
              <a:t>    28     0     0     1</a:t>
            </a:r>
          </a:p>
          <a:p>
            <a:r>
              <a:rPr lang="pl-PL" sz="900" dirty="0"/>
              <a:t>    29     0     0     1</a:t>
            </a:r>
          </a:p>
          <a:p>
            <a:r>
              <a:rPr lang="pl-PL" sz="900" dirty="0"/>
              <a:t>    30     0     0     1</a:t>
            </a:r>
            <a:endParaRPr lang="en-US" sz="9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76200" y="4623148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9200" y="1283732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 = (5,5,5)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1285623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 = (6,6,3)</a:t>
            </a:r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2743200" y="1575148"/>
            <a:ext cx="17526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/>
              <a:t>U =</a:t>
            </a:r>
          </a:p>
          <a:p>
            <a:endParaRPr lang="pl-PL" sz="900" dirty="0"/>
          </a:p>
          <a:p>
            <a:r>
              <a:rPr lang="pl-PL" sz="900" dirty="0"/>
              <a:t>   196</a:t>
            </a:r>
          </a:p>
          <a:p>
            <a:endParaRPr lang="pl-PL" sz="900" dirty="0"/>
          </a:p>
          <a:p>
            <a:endParaRPr lang="pl-PL" sz="900" dirty="0"/>
          </a:p>
          <a:p>
            <a:r>
              <a:rPr lang="pl-PL" sz="900" dirty="0"/>
              <a:t>X =</a:t>
            </a:r>
          </a:p>
          <a:p>
            <a:endParaRPr lang="pl-PL" sz="900" dirty="0"/>
          </a:p>
          <a:p>
            <a:r>
              <a:rPr lang="pl-PL" sz="900" dirty="0"/>
              <a:t>     1     0     0     1</a:t>
            </a:r>
          </a:p>
          <a:p>
            <a:r>
              <a:rPr lang="pl-PL" sz="900" dirty="0"/>
              <a:t>     2     0     0     1</a:t>
            </a:r>
          </a:p>
          <a:p>
            <a:r>
              <a:rPr lang="pl-PL" sz="900" dirty="0"/>
              <a:t>     3     0     1     0</a:t>
            </a:r>
          </a:p>
          <a:p>
            <a:r>
              <a:rPr lang="pl-PL" sz="900" dirty="0"/>
              <a:t>     4     0     1     0</a:t>
            </a:r>
          </a:p>
          <a:p>
            <a:r>
              <a:rPr lang="pl-PL" sz="900" dirty="0"/>
              <a:t>     5     0     1     0</a:t>
            </a:r>
          </a:p>
          <a:p>
            <a:r>
              <a:rPr lang="pl-PL" sz="900" dirty="0"/>
              <a:t>     6     0     1     0</a:t>
            </a:r>
          </a:p>
          <a:p>
            <a:r>
              <a:rPr lang="pl-PL" sz="900" dirty="0"/>
              <a:t>     7     1     0     0</a:t>
            </a:r>
          </a:p>
          <a:p>
            <a:r>
              <a:rPr lang="pl-PL" sz="900" dirty="0"/>
              <a:t>     8     1     0     0</a:t>
            </a:r>
          </a:p>
          <a:p>
            <a:r>
              <a:rPr lang="pl-PL" sz="900" dirty="0"/>
              <a:t>     9     1     0     0</a:t>
            </a:r>
          </a:p>
          <a:p>
            <a:r>
              <a:rPr lang="pl-PL" sz="900" dirty="0"/>
              <a:t>    10     1     0     0</a:t>
            </a:r>
          </a:p>
          <a:p>
            <a:r>
              <a:rPr lang="pl-PL" sz="900" dirty="0"/>
              <a:t>    11     1     0     0</a:t>
            </a:r>
          </a:p>
          <a:p>
            <a:r>
              <a:rPr lang="pl-PL" sz="900" dirty="0"/>
              <a:t>    12     0     1     0</a:t>
            </a:r>
          </a:p>
          <a:p>
            <a:r>
              <a:rPr lang="pl-PL" sz="900" dirty="0"/>
              <a:t>    13     0     0     1</a:t>
            </a:r>
          </a:p>
          <a:p>
            <a:r>
              <a:rPr lang="pl-PL" sz="900" dirty="0"/>
              <a:t>    14     0     1     0</a:t>
            </a:r>
          </a:p>
          <a:p>
            <a:r>
              <a:rPr lang="pl-PL" sz="900" dirty="0"/>
              <a:t>    15     1     0     0</a:t>
            </a:r>
          </a:p>
          <a:p>
            <a:r>
              <a:rPr lang="pl-PL" sz="900" dirty="0"/>
              <a:t>    16     1     0     0</a:t>
            </a:r>
          </a:p>
          <a:p>
            <a:r>
              <a:rPr lang="pl-PL" sz="900" dirty="0"/>
              <a:t>    17     0     1     0</a:t>
            </a:r>
          </a:p>
          <a:p>
            <a:r>
              <a:rPr lang="pl-PL" sz="900" dirty="0"/>
              <a:t>    18     1     0     0</a:t>
            </a:r>
          </a:p>
          <a:p>
            <a:r>
              <a:rPr lang="pl-PL" sz="900" dirty="0"/>
              <a:t>    19     1     0     0</a:t>
            </a:r>
          </a:p>
          <a:p>
            <a:r>
              <a:rPr lang="pl-PL" sz="900" dirty="0"/>
              <a:t>    20     1     0     0</a:t>
            </a:r>
          </a:p>
          <a:p>
            <a:r>
              <a:rPr lang="pl-PL" sz="900" dirty="0"/>
              <a:t>    21     1     0     0</a:t>
            </a:r>
          </a:p>
          <a:p>
            <a:r>
              <a:rPr lang="pl-PL" sz="900" dirty="0"/>
              <a:t>    22     0     1     0</a:t>
            </a:r>
          </a:p>
          <a:p>
            <a:r>
              <a:rPr lang="pl-PL" sz="900" dirty="0"/>
              <a:t>    23     0     1     0</a:t>
            </a:r>
          </a:p>
          <a:p>
            <a:r>
              <a:rPr lang="pl-PL" sz="900" dirty="0"/>
              <a:t>    24     0     1     0</a:t>
            </a:r>
          </a:p>
          <a:p>
            <a:r>
              <a:rPr lang="pl-PL" sz="900" dirty="0"/>
              <a:t>    25     0     0     1</a:t>
            </a:r>
          </a:p>
          <a:p>
            <a:r>
              <a:rPr lang="pl-PL" sz="900" dirty="0"/>
              <a:t>    26     0     1     0</a:t>
            </a:r>
          </a:p>
          <a:p>
            <a:r>
              <a:rPr lang="pl-PL" sz="900" dirty="0"/>
              <a:t>    27     1     0     0</a:t>
            </a:r>
          </a:p>
          <a:p>
            <a:r>
              <a:rPr lang="pl-PL" sz="900" dirty="0"/>
              <a:t>    28     0     1     0</a:t>
            </a:r>
          </a:p>
          <a:p>
            <a:r>
              <a:rPr lang="pl-PL" sz="900" dirty="0"/>
              <a:t>    29     0     0     1</a:t>
            </a:r>
          </a:p>
          <a:p>
            <a:r>
              <a:rPr lang="pl-PL" sz="900" dirty="0"/>
              <a:t>    30     0     0     1</a:t>
            </a:r>
            <a:endParaRPr lang="en-US" sz="900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3364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55742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343400" y="1564987"/>
            <a:ext cx="18288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/>
              <a:t>U =</a:t>
            </a:r>
          </a:p>
          <a:p>
            <a:endParaRPr lang="pl-PL" sz="900" dirty="0"/>
          </a:p>
          <a:p>
            <a:r>
              <a:rPr lang="pl-PL" sz="900" dirty="0"/>
              <a:t>   185</a:t>
            </a:r>
          </a:p>
          <a:p>
            <a:endParaRPr lang="pl-PL" sz="900" dirty="0"/>
          </a:p>
          <a:p>
            <a:endParaRPr lang="pl-PL" sz="900" dirty="0"/>
          </a:p>
          <a:p>
            <a:r>
              <a:rPr lang="pl-PL" sz="900" dirty="0"/>
              <a:t>X =</a:t>
            </a:r>
          </a:p>
          <a:p>
            <a:endParaRPr lang="pl-PL" sz="900" dirty="0"/>
          </a:p>
          <a:p>
            <a:r>
              <a:rPr lang="pl-PL" sz="900" dirty="0"/>
              <a:t>     1     0     0     1</a:t>
            </a:r>
          </a:p>
          <a:p>
            <a:r>
              <a:rPr lang="pl-PL" sz="900" dirty="0"/>
              <a:t>     2     0     0     1</a:t>
            </a:r>
          </a:p>
          <a:p>
            <a:r>
              <a:rPr lang="pl-PL" sz="900" dirty="0"/>
              <a:t>     3     0     0     1</a:t>
            </a:r>
          </a:p>
          <a:p>
            <a:r>
              <a:rPr lang="pl-PL" sz="900" dirty="0"/>
              <a:t>     4     1     0     0</a:t>
            </a:r>
          </a:p>
          <a:p>
            <a:r>
              <a:rPr lang="pl-PL" sz="900" dirty="0"/>
              <a:t>     5     1     0     0</a:t>
            </a:r>
          </a:p>
          <a:p>
            <a:r>
              <a:rPr lang="pl-PL" sz="900" dirty="0"/>
              <a:t>     6     0     1     0</a:t>
            </a:r>
          </a:p>
          <a:p>
            <a:r>
              <a:rPr lang="pl-PL" sz="900" dirty="0"/>
              <a:t>     7     0     1     0</a:t>
            </a:r>
          </a:p>
          <a:p>
            <a:r>
              <a:rPr lang="pl-PL" sz="900" dirty="0"/>
              <a:t>     8     0     0     1</a:t>
            </a:r>
          </a:p>
          <a:p>
            <a:r>
              <a:rPr lang="pl-PL" sz="900" dirty="0"/>
              <a:t>     9     1     0     0</a:t>
            </a:r>
          </a:p>
          <a:p>
            <a:r>
              <a:rPr lang="pl-PL" sz="900" dirty="0"/>
              <a:t>    10     1     0     0</a:t>
            </a:r>
          </a:p>
          <a:p>
            <a:r>
              <a:rPr lang="pl-PL" sz="900" dirty="0"/>
              <a:t>    11     0     1     0</a:t>
            </a:r>
          </a:p>
          <a:p>
            <a:r>
              <a:rPr lang="pl-PL" sz="900" dirty="0"/>
              <a:t>    12     0     1     0</a:t>
            </a:r>
          </a:p>
          <a:p>
            <a:r>
              <a:rPr lang="pl-PL" sz="900" dirty="0"/>
              <a:t>    13     0     0     1</a:t>
            </a:r>
          </a:p>
          <a:p>
            <a:r>
              <a:rPr lang="pl-PL" sz="900" dirty="0"/>
              <a:t>    14     0     0     1</a:t>
            </a:r>
          </a:p>
          <a:p>
            <a:r>
              <a:rPr lang="pl-PL" sz="900" dirty="0"/>
              <a:t>    15     0     0     1</a:t>
            </a:r>
          </a:p>
          <a:p>
            <a:r>
              <a:rPr lang="pl-PL" sz="900" dirty="0"/>
              <a:t>    16     1     0     0</a:t>
            </a:r>
          </a:p>
          <a:p>
            <a:r>
              <a:rPr lang="pl-PL" sz="900" dirty="0"/>
              <a:t>    17     0     1     0</a:t>
            </a:r>
          </a:p>
          <a:p>
            <a:r>
              <a:rPr lang="pl-PL" sz="900" dirty="0"/>
              <a:t>    18     0     1     0</a:t>
            </a:r>
          </a:p>
          <a:p>
            <a:r>
              <a:rPr lang="pl-PL" sz="900" dirty="0"/>
              <a:t>    19     0     0     1</a:t>
            </a:r>
          </a:p>
          <a:p>
            <a:r>
              <a:rPr lang="pl-PL" sz="900" dirty="0"/>
              <a:t>    20     0     0     1</a:t>
            </a:r>
          </a:p>
          <a:p>
            <a:r>
              <a:rPr lang="pl-PL" sz="900" dirty="0"/>
              <a:t>    21     1     0     0</a:t>
            </a:r>
          </a:p>
          <a:p>
            <a:r>
              <a:rPr lang="pl-PL" sz="900" dirty="0"/>
              <a:t>    22     0     0     1</a:t>
            </a:r>
          </a:p>
          <a:p>
            <a:r>
              <a:rPr lang="pl-PL" sz="900" dirty="0"/>
              <a:t>    23     1     0     0</a:t>
            </a:r>
          </a:p>
          <a:p>
            <a:r>
              <a:rPr lang="pl-PL" sz="900" dirty="0"/>
              <a:t>    24     0     0     1</a:t>
            </a:r>
          </a:p>
          <a:p>
            <a:r>
              <a:rPr lang="pl-PL" sz="900" dirty="0"/>
              <a:t>    25     0     0     1</a:t>
            </a:r>
          </a:p>
          <a:p>
            <a:r>
              <a:rPr lang="pl-PL" sz="900" dirty="0"/>
              <a:t>    26     0     0     1</a:t>
            </a:r>
          </a:p>
          <a:p>
            <a:r>
              <a:rPr lang="pl-PL" sz="900" dirty="0"/>
              <a:t>    27     0     0     1</a:t>
            </a:r>
          </a:p>
          <a:p>
            <a:r>
              <a:rPr lang="pl-PL" sz="900" dirty="0"/>
              <a:t>    28     0     1     0</a:t>
            </a:r>
          </a:p>
          <a:p>
            <a:r>
              <a:rPr lang="pl-PL" sz="900" dirty="0"/>
              <a:t>    29     0     1     0</a:t>
            </a:r>
          </a:p>
          <a:p>
            <a:r>
              <a:rPr lang="pl-PL" sz="900" dirty="0"/>
              <a:t>    30     1     0     0</a:t>
            </a:r>
            <a:endParaRPr lang="en-US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4419600" y="12954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 = (4,4,7)</a:t>
            </a:r>
            <a:endParaRPr lang="en-US" sz="1200" b="1" dirty="0"/>
          </a:p>
        </p:txBody>
      </p:sp>
      <p:sp>
        <p:nvSpPr>
          <p:cNvPr id="17" name="Rectangle 16"/>
          <p:cNvSpPr/>
          <p:nvPr/>
        </p:nvSpPr>
        <p:spPr>
          <a:xfrm>
            <a:off x="5943600" y="1564987"/>
            <a:ext cx="16764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900" dirty="0">
                <a:solidFill>
                  <a:srgbClr val="FF0000"/>
                </a:solidFill>
              </a:rPr>
              <a:t>U =</a:t>
            </a:r>
          </a:p>
          <a:p>
            <a:endParaRPr lang="pl-PL" sz="900" dirty="0">
              <a:solidFill>
                <a:srgbClr val="FF0000"/>
              </a:solidFill>
            </a:endParaRPr>
          </a:p>
          <a:p>
            <a:r>
              <a:rPr lang="pl-PL" sz="900" dirty="0">
                <a:solidFill>
                  <a:srgbClr val="FF0000"/>
                </a:solidFill>
              </a:rPr>
              <a:t>  -Inf</a:t>
            </a:r>
          </a:p>
          <a:p>
            <a:endParaRPr lang="pl-PL" sz="900" dirty="0">
              <a:solidFill>
                <a:srgbClr val="FF0000"/>
              </a:solidFill>
            </a:endParaRPr>
          </a:p>
          <a:p>
            <a:endParaRPr lang="pl-PL" sz="900" dirty="0">
              <a:solidFill>
                <a:srgbClr val="FF0000"/>
              </a:solidFill>
            </a:endParaRPr>
          </a:p>
          <a:p>
            <a:r>
              <a:rPr lang="pl-PL" sz="900" dirty="0">
                <a:solidFill>
                  <a:srgbClr val="FF0000"/>
                </a:solidFill>
              </a:rPr>
              <a:t>X =</a:t>
            </a:r>
          </a:p>
          <a:p>
            <a:endParaRPr lang="pl-PL" sz="900" dirty="0">
              <a:solidFill>
                <a:srgbClr val="FF0000"/>
              </a:solidFill>
            </a:endParaRPr>
          </a:p>
          <a:p>
            <a:r>
              <a:rPr lang="pl-PL" sz="900" dirty="0">
                <a:solidFill>
                  <a:srgbClr val="FF0000"/>
                </a:solidFill>
              </a:rPr>
              <a:t>     1     0     0     0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2     0     0     0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3     0     0     0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4     0     0     0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5     0     0     0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6     0     0     0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7     0     0     0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8     0     0     0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 9     0     0     0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10     0     0     0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11     0     0     0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12     0     0     0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13     0     0     0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14     0     0     0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15     0     0     0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16     0     0     0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17     0     0     0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18     0     0     0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19     0     0     0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20     0     0     0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21     0     0     0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22     0     0     0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23     0     0     0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24     0     0     0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25     0     0     0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26     0     0     0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27     0     0     0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28     0     0     0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29     0     0     0</a:t>
            </a:r>
          </a:p>
          <a:p>
            <a:r>
              <a:rPr lang="pl-PL" sz="900" dirty="0">
                <a:solidFill>
                  <a:srgbClr val="FF0000"/>
                </a:solidFill>
              </a:rPr>
              <a:t>    30     0     0     0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12954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l = (2,3,10)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Examples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838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 Classrooms   3 teachers   15 periods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1283732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 = (5,5,5)</a:t>
            </a:r>
            <a:endParaRPr lang="en-US" sz="1200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2089190"/>
            <a:ext cx="1905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200" dirty="0"/>
          </a:p>
          <a:p>
            <a:endParaRPr lang="pl-PL" sz="1200" dirty="0"/>
          </a:p>
          <a:p>
            <a:r>
              <a:rPr lang="pl-PL" sz="1200" dirty="0"/>
              <a:t>X =</a:t>
            </a:r>
          </a:p>
          <a:p>
            <a:endParaRPr lang="pl-PL" sz="1200" dirty="0"/>
          </a:p>
          <a:p>
            <a:r>
              <a:rPr lang="pl-PL" sz="1200" dirty="0"/>
              <a:t>     1     0     1     0</a:t>
            </a:r>
          </a:p>
          <a:p>
            <a:r>
              <a:rPr lang="pl-PL" sz="1200" dirty="0"/>
              <a:t>     2     0     1     0</a:t>
            </a:r>
          </a:p>
          <a:p>
            <a:r>
              <a:rPr lang="pl-PL" sz="1200" dirty="0"/>
              <a:t>     3     0     0     1</a:t>
            </a:r>
          </a:p>
          <a:p>
            <a:r>
              <a:rPr lang="pl-PL" sz="1200" dirty="0"/>
              <a:t>     4     0     0     1</a:t>
            </a:r>
          </a:p>
          <a:p>
            <a:r>
              <a:rPr lang="pl-PL" sz="1200" dirty="0"/>
              <a:t>     5     0     0     1</a:t>
            </a:r>
          </a:p>
          <a:p>
            <a:r>
              <a:rPr lang="pl-PL" sz="1200" dirty="0"/>
              <a:t>     6     1     0     0</a:t>
            </a:r>
          </a:p>
          <a:p>
            <a:r>
              <a:rPr lang="pl-PL" sz="1200" dirty="0"/>
              <a:t>     7     1     0     0</a:t>
            </a:r>
          </a:p>
          <a:p>
            <a:r>
              <a:rPr lang="pl-PL" sz="1200" dirty="0"/>
              <a:t>     8     1     0     0</a:t>
            </a:r>
          </a:p>
          <a:p>
            <a:r>
              <a:rPr lang="pl-PL" sz="1200" dirty="0"/>
              <a:t>     9     1     0     0</a:t>
            </a:r>
          </a:p>
          <a:p>
            <a:r>
              <a:rPr lang="pl-PL" sz="1200" dirty="0"/>
              <a:t>    10     0     0     1</a:t>
            </a:r>
          </a:p>
          <a:p>
            <a:r>
              <a:rPr lang="pl-PL" sz="1200" dirty="0"/>
              <a:t>    11     0     1     0</a:t>
            </a:r>
          </a:p>
          <a:p>
            <a:r>
              <a:rPr lang="pl-PL" sz="1200" dirty="0"/>
              <a:t>    12     0     1     0</a:t>
            </a:r>
          </a:p>
          <a:p>
            <a:r>
              <a:rPr lang="pl-PL" sz="1200" dirty="0"/>
              <a:t>    13     1     0     0</a:t>
            </a:r>
          </a:p>
          <a:p>
            <a:r>
              <a:rPr lang="pl-PL" sz="1200" dirty="0"/>
              <a:t>    14     0     1     0</a:t>
            </a:r>
          </a:p>
          <a:p>
            <a:r>
              <a:rPr lang="pl-PL" sz="1200" dirty="0"/>
              <a:t>    15     0     0     </a:t>
            </a:r>
            <a:r>
              <a:rPr lang="pl-PL" sz="1200" dirty="0" smtClean="0"/>
              <a:t>1</a:t>
            </a:r>
            <a:endParaRPr lang="pl-PL" sz="1200" dirty="0"/>
          </a:p>
        </p:txBody>
      </p:sp>
      <p:sp>
        <p:nvSpPr>
          <p:cNvPr id="6" name="Rectangle 5"/>
          <p:cNvSpPr/>
          <p:nvPr/>
        </p:nvSpPr>
        <p:spPr>
          <a:xfrm>
            <a:off x="5257800" y="2819400"/>
            <a:ext cx="137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   </a:t>
            </a:r>
            <a:r>
              <a:rPr lang="pl-PL" sz="1200" dirty="0" smtClean="0"/>
              <a:t>31     </a:t>
            </a:r>
            <a:r>
              <a:rPr lang="pl-PL" sz="1200" dirty="0"/>
              <a:t>1     0     0</a:t>
            </a:r>
          </a:p>
          <a:p>
            <a:r>
              <a:rPr lang="pl-PL" sz="1200" dirty="0"/>
              <a:t>    32     0     0     1</a:t>
            </a:r>
          </a:p>
          <a:p>
            <a:r>
              <a:rPr lang="pl-PL" sz="1200" dirty="0"/>
              <a:t>    33     1     0     0</a:t>
            </a:r>
          </a:p>
          <a:p>
            <a:r>
              <a:rPr lang="pl-PL" sz="1200" dirty="0"/>
              <a:t>    34     1     0     0</a:t>
            </a:r>
          </a:p>
          <a:p>
            <a:r>
              <a:rPr lang="pl-PL" sz="1200" dirty="0"/>
              <a:t>    35     1     0     0</a:t>
            </a:r>
          </a:p>
          <a:p>
            <a:r>
              <a:rPr lang="pl-PL" sz="1200" dirty="0"/>
              <a:t>    36     0     1     0</a:t>
            </a:r>
          </a:p>
          <a:p>
            <a:r>
              <a:rPr lang="pl-PL" sz="1200" dirty="0"/>
              <a:t>    37     0     1     0</a:t>
            </a:r>
          </a:p>
          <a:p>
            <a:r>
              <a:rPr lang="pl-PL" sz="1200" dirty="0"/>
              <a:t>    38     0     1     0</a:t>
            </a:r>
          </a:p>
          <a:p>
            <a:r>
              <a:rPr lang="pl-PL" sz="1200" dirty="0"/>
              <a:t>    39     0     1     0</a:t>
            </a:r>
          </a:p>
          <a:p>
            <a:r>
              <a:rPr lang="pl-PL" sz="1200" dirty="0"/>
              <a:t>    40     0     1     0</a:t>
            </a:r>
          </a:p>
          <a:p>
            <a:r>
              <a:rPr lang="pl-PL" sz="1200" dirty="0"/>
              <a:t>    41     0     0     1</a:t>
            </a:r>
          </a:p>
          <a:p>
            <a:r>
              <a:rPr lang="pl-PL" sz="1200" dirty="0"/>
              <a:t>    42     0     0     1</a:t>
            </a:r>
          </a:p>
          <a:p>
            <a:r>
              <a:rPr lang="pl-PL" sz="1200" dirty="0"/>
              <a:t>    43     0     0     1</a:t>
            </a:r>
          </a:p>
          <a:p>
            <a:r>
              <a:rPr lang="pl-PL" sz="1200" dirty="0"/>
              <a:t>    44     0     0     1</a:t>
            </a:r>
          </a:p>
          <a:p>
            <a:r>
              <a:rPr lang="pl-PL" sz="1200" dirty="0"/>
              <a:t>    45     1     0     0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2819400" y="2819400"/>
            <a:ext cx="152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 </a:t>
            </a:r>
            <a:r>
              <a:rPr lang="en-US" sz="1200" dirty="0" smtClean="0"/>
              <a:t>   </a:t>
            </a:r>
            <a:r>
              <a:rPr lang="pl-PL" sz="1200" dirty="0" smtClean="0"/>
              <a:t>16     </a:t>
            </a:r>
            <a:r>
              <a:rPr lang="pl-PL" sz="1200" dirty="0"/>
              <a:t>0     0     1</a:t>
            </a:r>
          </a:p>
          <a:p>
            <a:r>
              <a:rPr lang="pl-PL" sz="1200" dirty="0"/>
              <a:t>    17     1     0     0</a:t>
            </a:r>
          </a:p>
          <a:p>
            <a:r>
              <a:rPr lang="pl-PL" sz="1200" dirty="0"/>
              <a:t>    18     0     1     0</a:t>
            </a:r>
          </a:p>
          <a:p>
            <a:r>
              <a:rPr lang="pl-PL" sz="1200" dirty="0"/>
              <a:t>    19     0     1     0</a:t>
            </a:r>
          </a:p>
          <a:p>
            <a:r>
              <a:rPr lang="pl-PL" sz="1200" dirty="0"/>
              <a:t>    20     0     1     0</a:t>
            </a:r>
          </a:p>
          <a:p>
            <a:r>
              <a:rPr lang="pl-PL" sz="1200" dirty="0"/>
              <a:t>    21     0     0     1</a:t>
            </a:r>
          </a:p>
          <a:p>
            <a:r>
              <a:rPr lang="pl-PL" sz="1200" dirty="0"/>
              <a:t>    22     0     0     1</a:t>
            </a:r>
          </a:p>
          <a:p>
            <a:r>
              <a:rPr lang="pl-PL" sz="1200" dirty="0"/>
              <a:t>    23     0     0     1</a:t>
            </a:r>
          </a:p>
          <a:p>
            <a:r>
              <a:rPr lang="pl-PL" sz="1200" dirty="0"/>
              <a:t>    24     0     0     1</a:t>
            </a:r>
          </a:p>
          <a:p>
            <a:r>
              <a:rPr lang="pl-PL" sz="1200" dirty="0"/>
              <a:t>    25     1     0     0</a:t>
            </a:r>
          </a:p>
          <a:p>
            <a:r>
              <a:rPr lang="pl-PL" sz="1200" dirty="0"/>
              <a:t>    26     1     0     0</a:t>
            </a:r>
          </a:p>
          <a:p>
            <a:r>
              <a:rPr lang="pl-PL" sz="1200" dirty="0"/>
              <a:t>    27     1     0     0</a:t>
            </a:r>
          </a:p>
          <a:p>
            <a:r>
              <a:rPr lang="pl-PL" sz="1200" dirty="0"/>
              <a:t>    28     0     1     0</a:t>
            </a:r>
          </a:p>
          <a:p>
            <a:r>
              <a:rPr lang="pl-PL" sz="1200" dirty="0"/>
              <a:t>    29     1     0     0</a:t>
            </a:r>
          </a:p>
          <a:p>
            <a:r>
              <a:rPr lang="pl-PL" sz="1200" dirty="0"/>
              <a:t>    30     0     1     0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38100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200" dirty="0"/>
              <a:t>U =</a:t>
            </a:r>
          </a:p>
          <a:p>
            <a:endParaRPr lang="pl-PL" sz="1200" dirty="0"/>
          </a:p>
          <a:p>
            <a:r>
              <a:rPr lang="pl-PL" sz="1200" dirty="0"/>
              <a:t>   243</a:t>
            </a:r>
            <a:endParaRPr lang="pl-PL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914400" y="2362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236134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0" y="2362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8600" y="594360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problem stops being feasible for c &gt;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30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Examples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838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 Classrooms   3 teachers   15 periods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1283732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l = (5,5,5)</a:t>
            </a:r>
            <a:endParaRPr lang="en-US" sz="1200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2089190"/>
            <a:ext cx="19050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200" dirty="0"/>
          </a:p>
          <a:p>
            <a:endParaRPr lang="pl-PL" sz="1200" dirty="0"/>
          </a:p>
          <a:p>
            <a:r>
              <a:rPr lang="pl-PL" sz="1200" dirty="0"/>
              <a:t>X =</a:t>
            </a:r>
          </a:p>
          <a:p>
            <a:endParaRPr lang="pl-PL" sz="1200" dirty="0"/>
          </a:p>
          <a:p>
            <a:r>
              <a:rPr lang="pl-PL" sz="1200" dirty="0"/>
              <a:t>     1     0     1     0</a:t>
            </a:r>
          </a:p>
          <a:p>
            <a:r>
              <a:rPr lang="pl-PL" sz="1200" dirty="0"/>
              <a:t>     2     0     1     0</a:t>
            </a:r>
          </a:p>
          <a:p>
            <a:r>
              <a:rPr lang="pl-PL" sz="1200" dirty="0"/>
              <a:t>     3     0     0     1</a:t>
            </a:r>
          </a:p>
          <a:p>
            <a:r>
              <a:rPr lang="pl-PL" sz="1200" dirty="0"/>
              <a:t>     4     0     0     1</a:t>
            </a:r>
          </a:p>
          <a:p>
            <a:r>
              <a:rPr lang="pl-PL" sz="1200" dirty="0"/>
              <a:t>     5     0     0     1</a:t>
            </a:r>
          </a:p>
          <a:p>
            <a:r>
              <a:rPr lang="pl-PL" sz="1200" dirty="0"/>
              <a:t>     6     1     0     0</a:t>
            </a:r>
          </a:p>
          <a:p>
            <a:r>
              <a:rPr lang="pl-PL" sz="1200" dirty="0"/>
              <a:t>     7     1     0     0</a:t>
            </a:r>
          </a:p>
          <a:p>
            <a:r>
              <a:rPr lang="pl-PL" sz="1200" dirty="0"/>
              <a:t>     8     1     0     0</a:t>
            </a:r>
          </a:p>
          <a:p>
            <a:r>
              <a:rPr lang="pl-PL" sz="1200" dirty="0"/>
              <a:t>     9     1     0     0</a:t>
            </a:r>
          </a:p>
          <a:p>
            <a:r>
              <a:rPr lang="pl-PL" sz="1200" dirty="0"/>
              <a:t>    10     0     0     1</a:t>
            </a:r>
          </a:p>
          <a:p>
            <a:r>
              <a:rPr lang="pl-PL" sz="1200" dirty="0"/>
              <a:t>    11     0     1     0</a:t>
            </a:r>
          </a:p>
          <a:p>
            <a:r>
              <a:rPr lang="pl-PL" sz="1200" dirty="0"/>
              <a:t>    12     0     1     0</a:t>
            </a:r>
          </a:p>
          <a:p>
            <a:r>
              <a:rPr lang="pl-PL" sz="1200" dirty="0"/>
              <a:t>    13     1     0     0</a:t>
            </a:r>
          </a:p>
          <a:p>
            <a:r>
              <a:rPr lang="pl-PL" sz="1200" dirty="0"/>
              <a:t>    14     0     1     0</a:t>
            </a:r>
          </a:p>
          <a:p>
            <a:r>
              <a:rPr lang="pl-PL" sz="1200" dirty="0"/>
              <a:t>    15     0     0     </a:t>
            </a:r>
            <a:r>
              <a:rPr lang="pl-PL" sz="1200" dirty="0" smtClean="0"/>
              <a:t>1</a:t>
            </a:r>
            <a:endParaRPr lang="pl-PL" sz="1200" dirty="0"/>
          </a:p>
        </p:txBody>
      </p:sp>
      <p:sp>
        <p:nvSpPr>
          <p:cNvPr id="6" name="Rectangle 5"/>
          <p:cNvSpPr/>
          <p:nvPr/>
        </p:nvSpPr>
        <p:spPr>
          <a:xfrm>
            <a:off x="5257800" y="2819400"/>
            <a:ext cx="1371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   </a:t>
            </a:r>
            <a:r>
              <a:rPr lang="pl-PL" sz="1200" dirty="0" smtClean="0"/>
              <a:t>31     </a:t>
            </a:r>
            <a:r>
              <a:rPr lang="pl-PL" sz="1200" dirty="0"/>
              <a:t>1     0     0</a:t>
            </a:r>
          </a:p>
          <a:p>
            <a:r>
              <a:rPr lang="pl-PL" sz="1200" dirty="0"/>
              <a:t>    32     0     0     1</a:t>
            </a:r>
          </a:p>
          <a:p>
            <a:r>
              <a:rPr lang="pl-PL" sz="1200" dirty="0"/>
              <a:t>    33     1     0     0</a:t>
            </a:r>
          </a:p>
          <a:p>
            <a:r>
              <a:rPr lang="pl-PL" sz="1200" dirty="0"/>
              <a:t>    34     1     0     0</a:t>
            </a:r>
          </a:p>
          <a:p>
            <a:r>
              <a:rPr lang="pl-PL" sz="1200" dirty="0"/>
              <a:t>    35     1     0     0</a:t>
            </a:r>
          </a:p>
          <a:p>
            <a:r>
              <a:rPr lang="pl-PL" sz="1200" dirty="0"/>
              <a:t>    36     0     1     0</a:t>
            </a:r>
          </a:p>
          <a:p>
            <a:r>
              <a:rPr lang="pl-PL" sz="1200" dirty="0"/>
              <a:t>    37     0     1     0</a:t>
            </a:r>
          </a:p>
          <a:p>
            <a:r>
              <a:rPr lang="pl-PL" sz="1200" dirty="0"/>
              <a:t>    38     0     1     0</a:t>
            </a:r>
          </a:p>
          <a:p>
            <a:r>
              <a:rPr lang="pl-PL" sz="1200" dirty="0"/>
              <a:t>    39     0     1     0</a:t>
            </a:r>
          </a:p>
          <a:p>
            <a:r>
              <a:rPr lang="pl-PL" sz="1200" dirty="0"/>
              <a:t>    40     0     1     0</a:t>
            </a:r>
          </a:p>
          <a:p>
            <a:r>
              <a:rPr lang="pl-PL" sz="1200" dirty="0"/>
              <a:t>    41     0     0     1</a:t>
            </a:r>
          </a:p>
          <a:p>
            <a:r>
              <a:rPr lang="pl-PL" sz="1200" dirty="0"/>
              <a:t>    42     0     0     1</a:t>
            </a:r>
          </a:p>
          <a:p>
            <a:r>
              <a:rPr lang="pl-PL" sz="1200" dirty="0"/>
              <a:t>    43     0     0     1</a:t>
            </a:r>
          </a:p>
          <a:p>
            <a:r>
              <a:rPr lang="pl-PL" sz="1200" dirty="0"/>
              <a:t>    44     0     0     1</a:t>
            </a:r>
          </a:p>
          <a:p>
            <a:r>
              <a:rPr lang="pl-PL" sz="1200" dirty="0"/>
              <a:t>    45     1     0     0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2819400" y="2819400"/>
            <a:ext cx="152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/>
              <a:t> </a:t>
            </a:r>
            <a:r>
              <a:rPr lang="en-US" sz="1200" dirty="0" smtClean="0"/>
              <a:t>   </a:t>
            </a:r>
            <a:r>
              <a:rPr lang="pl-PL" sz="1200" dirty="0" smtClean="0"/>
              <a:t>16     </a:t>
            </a:r>
            <a:r>
              <a:rPr lang="pl-PL" sz="1200" dirty="0"/>
              <a:t>0     0     1</a:t>
            </a:r>
          </a:p>
          <a:p>
            <a:r>
              <a:rPr lang="pl-PL" sz="1200" dirty="0"/>
              <a:t>    17     1     0     0</a:t>
            </a:r>
          </a:p>
          <a:p>
            <a:r>
              <a:rPr lang="pl-PL" sz="1200" dirty="0"/>
              <a:t>    18     0     1     0</a:t>
            </a:r>
          </a:p>
          <a:p>
            <a:r>
              <a:rPr lang="pl-PL" sz="1200" dirty="0"/>
              <a:t>    19     0     1     0</a:t>
            </a:r>
          </a:p>
          <a:p>
            <a:r>
              <a:rPr lang="pl-PL" sz="1200" dirty="0"/>
              <a:t>    20     0     1     0</a:t>
            </a:r>
          </a:p>
          <a:p>
            <a:r>
              <a:rPr lang="pl-PL" sz="1200" dirty="0"/>
              <a:t>    21     0     0     1</a:t>
            </a:r>
          </a:p>
          <a:p>
            <a:r>
              <a:rPr lang="pl-PL" sz="1200" dirty="0"/>
              <a:t>    22     0     0     1</a:t>
            </a:r>
          </a:p>
          <a:p>
            <a:r>
              <a:rPr lang="pl-PL" sz="1200" dirty="0"/>
              <a:t>    23     0     0     1</a:t>
            </a:r>
          </a:p>
          <a:p>
            <a:r>
              <a:rPr lang="pl-PL" sz="1200" dirty="0"/>
              <a:t>    24     0     0     1</a:t>
            </a:r>
          </a:p>
          <a:p>
            <a:r>
              <a:rPr lang="pl-PL" sz="1200" dirty="0"/>
              <a:t>    25     1     0     0</a:t>
            </a:r>
          </a:p>
          <a:p>
            <a:r>
              <a:rPr lang="pl-PL" sz="1200" dirty="0"/>
              <a:t>    26     1     0     0</a:t>
            </a:r>
          </a:p>
          <a:p>
            <a:r>
              <a:rPr lang="pl-PL" sz="1200" dirty="0"/>
              <a:t>    27     1     0     0</a:t>
            </a:r>
          </a:p>
          <a:p>
            <a:r>
              <a:rPr lang="pl-PL" sz="1200" dirty="0"/>
              <a:t>    28     0     1     0</a:t>
            </a:r>
          </a:p>
          <a:p>
            <a:r>
              <a:rPr lang="pl-PL" sz="1200" dirty="0"/>
              <a:t>    29     1     0     0</a:t>
            </a:r>
          </a:p>
          <a:p>
            <a:r>
              <a:rPr lang="pl-PL" sz="1200" dirty="0"/>
              <a:t>    30     0     1     0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381000" y="167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200" dirty="0"/>
              <a:t>U =</a:t>
            </a:r>
          </a:p>
          <a:p>
            <a:endParaRPr lang="pl-PL" sz="1200" dirty="0"/>
          </a:p>
          <a:p>
            <a:r>
              <a:rPr lang="pl-PL" sz="1200" dirty="0"/>
              <a:t>   243</a:t>
            </a:r>
            <a:endParaRPr lang="pl-PL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914400" y="2362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236134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0" y="2362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C3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28600" y="594360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problem stops being feasible for c &gt;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80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Examples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52400" y="838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 Classrooms   7 teachers   35 periods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28600" y="129540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simulation of a high school schedule: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Requires 735 binary variables.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get a solution in microseconds.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 = 817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solution is feasible.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28310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4 Classrooms   7 teachers   35 periods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03548" y="3177373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schedule takes approximately 20 seconds.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980 variables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 = 989</a:t>
            </a:r>
            <a:r>
              <a:rPr lang="en-US" dirty="0" smtClean="0"/>
              <a:t>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" y="41264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6</a:t>
            </a:r>
            <a:r>
              <a:rPr lang="en-US" b="1" dirty="0" smtClean="0"/>
              <a:t> Classrooms   8 teachers   35 periods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15030" y="456307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instance of the problem had 1,680 binary variables.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let the computer run for 2 hours and couldn’t get a result.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err="1" smtClean="0"/>
              <a:t>Matlab</a:t>
            </a:r>
            <a:r>
              <a:rPr lang="en-US" dirty="0" smtClean="0"/>
              <a:t> reached the maximum number of iterations.</a:t>
            </a:r>
            <a:r>
              <a:rPr lang="en-US" dirty="0" smtClean="0"/>
              <a:t>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4825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Introduction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838200"/>
            <a:ext cx="906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The problem consists in assigning lectures to periods in such a way that no teacher (or class) is involved in more than one lecture at a time and other constraints are satisfied.</a:t>
            </a:r>
            <a:endParaRPr lang="en-US" i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22098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Most early techniques were based on a simulation of human way of solving the problem. (direct heuristics)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620869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Later on, researchers started to apply general techniques to this problem: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2858869"/>
            <a:ext cx="76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 smtClean="0"/>
              <a:t>The schedule is filled, lecture by lecture, until either all lectures have been scheduled or no lecture can be scheduled without violating a constraint.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4063425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 smtClean="0"/>
              <a:t>Integer Programming.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 smtClean="0"/>
              <a:t>Network Flow.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dirty="0" smtClean="0"/>
              <a:t>Graph Coloring.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5040868"/>
            <a:ext cx="76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analyze techniques proposed in different papers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propose our own heuristic to find a feasible schedule that violates the least amount of soft constraints.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made a program that finds solutions for a specific family of high school schedules.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9600" y="16002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high school scheduling problem is NP – hard.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7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542" y="-846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Tackling the problem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" y="365760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Objective: We want to maximize the utility of the system.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2400" y="1052242"/>
                <a:ext cx="7772400" cy="9679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/>
                  <a:t>Teachers grade the available time </a:t>
                </a:r>
                <a:r>
                  <a:rPr lang="en-US" dirty="0" smtClean="0"/>
                  <a:t>slots (1 to 10)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en-US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be the utility (grade) that teacher</a:t>
                </a:r>
                <a:r>
                  <a:rPr lang="en-US" i="1" dirty="0"/>
                  <a:t> j </a:t>
                </a:r>
                <a:r>
                  <a:rPr lang="en-US" dirty="0" smtClean="0"/>
                  <a:t>assigns to time slot </a:t>
                </a:r>
                <a:r>
                  <a:rPr lang="en-US" i="1" dirty="0" err="1"/>
                  <a:t>i</a:t>
                </a:r>
                <a:r>
                  <a:rPr lang="en-US" dirty="0" smtClean="0"/>
                  <a:t>.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 smtClean="0"/>
                  <a:t> represent the assignment of </a:t>
                </a:r>
                <a:r>
                  <a:rPr lang="en-US" dirty="0"/>
                  <a:t>teacher</a:t>
                </a:r>
                <a:r>
                  <a:rPr lang="en-US" i="1" dirty="0"/>
                  <a:t> j </a:t>
                </a:r>
                <a:r>
                  <a:rPr lang="en-US" dirty="0" smtClean="0"/>
                  <a:t>to </a:t>
                </a:r>
                <a:r>
                  <a:rPr lang="en-US" dirty="0"/>
                  <a:t>time slot </a:t>
                </a:r>
                <a:r>
                  <a:rPr lang="en-US" i="1" dirty="0" err="1"/>
                  <a:t>i</a:t>
                </a:r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1052242"/>
                <a:ext cx="7772400" cy="967957"/>
              </a:xfrm>
              <a:prstGeom prst="rect">
                <a:avLst/>
              </a:prstGeom>
              <a:blipFill rotWithShape="1">
                <a:blip r:embed="rId2"/>
                <a:stretch>
                  <a:fillRect l="-471" t="-3165" b="-759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66800" y="2580154"/>
                <a:ext cx="685800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2580154"/>
                <a:ext cx="685800" cy="391646"/>
              </a:xfrm>
              <a:prstGeom prst="rect">
                <a:avLst/>
              </a:prstGeom>
              <a:blipFill rotWithShape="1">
                <a:blip r:embed="rId3"/>
                <a:stretch>
                  <a:fillRect b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Left Brace 10"/>
          <p:cNvSpPr/>
          <p:nvPr/>
        </p:nvSpPr>
        <p:spPr>
          <a:xfrm>
            <a:off x="1752600" y="2286000"/>
            <a:ext cx="381000" cy="9906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33600" y="229766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    </a:t>
            </a:r>
            <a:r>
              <a:rPr lang="en-US" i="1" dirty="0" smtClean="0"/>
              <a:t>if teacher j is assigned to </a:t>
            </a:r>
            <a:r>
              <a:rPr lang="en-US" i="1" dirty="0"/>
              <a:t>time slot </a:t>
            </a:r>
            <a:r>
              <a:rPr lang="en-US" i="1" dirty="0" err="1" smtClean="0"/>
              <a:t>i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283106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  <a:r>
              <a:rPr lang="en-US" dirty="0" smtClean="0"/>
              <a:t>     </a:t>
            </a:r>
            <a:r>
              <a:rPr lang="en-US" i="1" dirty="0" smtClean="0"/>
              <a:t>otherwise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52600" y="4522239"/>
                <a:ext cx="3903930" cy="811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𝑚𝑎𝑥</m:t>
                      </m:r>
                      <m:d>
                        <m:dPr>
                          <m:begChr m:val="{"/>
                          <m:endChr m:val="}"/>
                          <m:ctrlPr>
                            <a:rPr lang="en-US" i="1"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supHide m:val="on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limLoc m:val="undOvr"/>
                                  <m:supHide m:val="on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a:rPr lang="en-US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MX" b="0" i="1" smtClean="0">
                                          <a:latin typeface="Cambria Math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𝑖𝑗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522239"/>
                <a:ext cx="3903930" cy="81176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655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Tackling </a:t>
            </a:r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 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problem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9101" y="106680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Hard Constraints; they </a:t>
            </a:r>
            <a:r>
              <a:rPr lang="en-US" b="1" dirty="0" smtClean="0"/>
              <a:t>must</a:t>
            </a:r>
            <a:r>
              <a:rPr lang="en-US" dirty="0" smtClean="0"/>
              <a:t> be satisfied.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1483637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One teacher per hour.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41979" y="1981200"/>
                <a:ext cx="1258421" cy="799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1979" y="1981200"/>
                <a:ext cx="1258421" cy="79977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657600" y="2133600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𝑖</m:t>
                      </m:r>
                      <m:r>
                        <a:rPr lang="en-US" i="1">
                          <a:latin typeface="Cambria Math"/>
                        </a:rPr>
                        <m:t>=1,…,</m:t>
                      </m:r>
                      <m:r>
                        <a:rPr lang="en-US" i="1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133600"/>
                <a:ext cx="205740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52400" y="3048000"/>
                <a:ext cx="7772400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dirty="0" smtClean="0"/>
                  <a:t>Teacher gives the designated number of lectures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3048000"/>
                <a:ext cx="7772400" cy="391646"/>
              </a:xfrm>
              <a:prstGeom prst="rect">
                <a:avLst/>
              </a:prstGeom>
              <a:blipFill rotWithShape="1">
                <a:blip r:embed="rId4"/>
                <a:stretch>
                  <a:fillRect l="-471" t="-6250" b="-20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905000" y="3696029"/>
                <a:ext cx="1303242" cy="7645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696029"/>
                <a:ext cx="1303242" cy="76456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657600" y="3843550"/>
                <a:ext cx="2057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𝑗</m:t>
                      </m:r>
                      <m:r>
                        <a:rPr lang="en-US" i="1">
                          <a:latin typeface="Cambria Math"/>
                        </a:rPr>
                        <m:t> =1,…,</m:t>
                      </m:r>
                      <m:r>
                        <a:rPr lang="en-US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43550"/>
                <a:ext cx="2057400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592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57200" y="4561354"/>
                <a:ext cx="7772400" cy="4021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=</m:t>
                        </m:r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e>
                    </m:nary>
                    <m:r>
                      <a:rPr lang="en-US" b="0" i="0" smtClean="0">
                        <a:latin typeface="Cambria Math"/>
                      </a:rPr>
                      <m:t>.  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561354"/>
                <a:ext cx="7772400" cy="402161"/>
              </a:xfrm>
              <a:prstGeom prst="rect">
                <a:avLst/>
              </a:prstGeom>
              <a:blipFill rotWithShape="1">
                <a:blip r:embed="rId7"/>
                <a:stretch>
                  <a:fillRect l="-627" t="-109091" b="-16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5"/>
          <p:cNvSpPr txBox="1"/>
          <p:nvPr/>
        </p:nvSpPr>
        <p:spPr>
          <a:xfrm>
            <a:off x="197552" y="539663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teacher is in different places at the same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3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Tackling the problem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1066800"/>
            <a:ext cx="7772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Soft Constraints; can be violated at a given penalty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1483637"/>
            <a:ext cx="7772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 more than </a:t>
            </a:r>
            <a:r>
              <a:rPr lang="en-US" i="1" dirty="0" smtClean="0"/>
              <a:t>y</a:t>
            </a:r>
            <a:r>
              <a:rPr lang="en-US" dirty="0" smtClean="0"/>
              <a:t> times a day is the same class to be given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 specific class is not to be given at a certain hour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One class has to be scheduled before another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 smtClean="0"/>
              <a:t>The heuristic proposed in this project tries to find a feasible schedule that meets all the possible soft constrains by changing the utility matrix. </a:t>
            </a:r>
          </a:p>
          <a:p>
            <a:endParaRPr lang="en-US" dirty="0" smtClean="0"/>
          </a:p>
          <a:p>
            <a:r>
              <a:rPr lang="en-US" dirty="0" smtClean="0"/>
              <a:t>In case there is no feasible scheduled where all soft constrains are met, an extra variable can be added (substitute teachers, extra salary, after-school activities etc…).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9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 simple problem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679591"/>
              </p:ext>
            </p:extLst>
          </p:nvPr>
        </p:nvGraphicFramePr>
        <p:xfrm>
          <a:off x="2755900" y="1981200"/>
          <a:ext cx="3721100" cy="314134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11779"/>
                <a:gridCol w="1039884"/>
                <a:gridCol w="556479"/>
                <a:gridCol w="556479"/>
                <a:gridCol w="55647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PREFERENCES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HOURS\CLASS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b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Monday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Tuesday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Wednesday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Thursday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Friday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13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5602069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example: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Three hours a day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Three teachers a, b, and c.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447800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UTILITY TABLE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948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612294"/>
              </p:ext>
            </p:extLst>
          </p:nvPr>
        </p:nvGraphicFramePr>
        <p:xfrm>
          <a:off x="569760" y="1649113"/>
          <a:ext cx="2489200" cy="295084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84200"/>
                <a:gridCol w="660400"/>
                <a:gridCol w="622300"/>
                <a:gridCol w="6223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b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 simple </a:t>
            </a:r>
            <a:r>
              <a:rPr lang="en-US" sz="32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probleM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-2667000" y="1270856"/>
            <a:ext cx="914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Solutions for the example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04800" y="5674731"/>
                <a:ext cx="3903930" cy="421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𝑚𝑎𝑥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d>
                  </m:oMath>
                </a14:m>
                <a:r>
                  <a:rPr lang="en-US" dirty="0" smtClean="0"/>
                  <a:t> = 110</a:t>
                </a:r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674731"/>
                <a:ext cx="3903930" cy="421269"/>
              </a:xfrm>
              <a:prstGeom prst="rect">
                <a:avLst/>
              </a:prstGeom>
              <a:blipFill rotWithShape="1">
                <a:blip r:embed="rId2"/>
                <a:stretch>
                  <a:fillRect t="-100000" b="-15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45490"/>
              </p:ext>
            </p:extLst>
          </p:nvPr>
        </p:nvGraphicFramePr>
        <p:xfrm>
          <a:off x="3733800" y="1651856"/>
          <a:ext cx="4203700" cy="77152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053304"/>
                <a:gridCol w="609140"/>
                <a:gridCol w="609140"/>
                <a:gridCol w="713836"/>
                <a:gridCol w="609140"/>
                <a:gridCol w="60914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Monday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Tuesday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Wednesday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 err="1" smtClean="0">
                          <a:effectLst/>
                        </a:rPr>
                        <a:t>Thursday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Friday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First Period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smtClean="0">
                          <a:effectLst/>
                        </a:rPr>
                        <a:t>c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Second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c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smtClean="0">
                          <a:effectLst/>
                        </a:rPr>
                        <a:t>b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Third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c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b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 smtClean="0">
                          <a:effectLst/>
                        </a:rPr>
                        <a:t>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3810000" y="3048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Excel </a:t>
            </a:r>
            <a:r>
              <a:rPr lang="es-MX" dirty="0" err="1" smtClean="0"/>
              <a:t>Solver</a:t>
            </a:r>
            <a:r>
              <a:rPr lang="es-MX" dirty="0" smtClean="0"/>
              <a:t> </a:t>
            </a:r>
            <a:r>
              <a:rPr lang="es-MX" dirty="0" err="1" smtClean="0"/>
              <a:t>found</a:t>
            </a:r>
            <a:r>
              <a:rPr lang="es-MX" dirty="0" smtClean="0"/>
              <a:t> a </a:t>
            </a:r>
            <a:r>
              <a:rPr lang="es-MX" dirty="0" err="1" smtClean="0"/>
              <a:t>feasible</a:t>
            </a:r>
            <a:r>
              <a:rPr lang="es-MX" dirty="0" smtClean="0"/>
              <a:t> </a:t>
            </a:r>
            <a:r>
              <a:rPr lang="es-MX" dirty="0" err="1" smtClean="0"/>
              <a:t>schedule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4683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Adding constraints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3909" y="9906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increase the difficulty of the problem by adding</a:t>
            </a:r>
            <a:r>
              <a:rPr lang="en-US" dirty="0"/>
              <a:t> </a:t>
            </a:r>
            <a:r>
              <a:rPr lang="en-US" dirty="0" smtClean="0"/>
              <a:t>a second classroom.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957138"/>
              </p:ext>
            </p:extLst>
          </p:nvPr>
        </p:nvGraphicFramePr>
        <p:xfrm>
          <a:off x="3990107" y="2362200"/>
          <a:ext cx="4315692" cy="1371600"/>
        </p:xfrm>
        <a:graphic>
          <a:graphicData uri="http://schemas.openxmlformats.org/drawingml/2006/table">
            <a:tbl>
              <a:tblPr/>
              <a:tblGrid>
                <a:gridCol w="956008"/>
                <a:gridCol w="655548"/>
                <a:gridCol w="655548"/>
                <a:gridCol w="737492"/>
                <a:gridCol w="655548"/>
                <a:gridCol w="655548"/>
              </a:tblGrid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CLASROOM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Monday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Tuesday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Thursday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Friday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Period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Second Period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Third Period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0516"/>
              </p:ext>
            </p:extLst>
          </p:nvPr>
        </p:nvGraphicFramePr>
        <p:xfrm>
          <a:off x="3962400" y="4191000"/>
          <a:ext cx="4292602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0892"/>
                <a:gridCol w="652041"/>
                <a:gridCol w="652041"/>
                <a:gridCol w="733546"/>
                <a:gridCol w="652041"/>
                <a:gridCol w="652041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CLASROOM 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 err="1">
                          <a:effectLst/>
                        </a:rPr>
                        <a:t>Monday</a:t>
                      </a:r>
                      <a:endParaRPr lang="es-MX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Tuesday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Wednesday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Thursday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>
                          <a:effectLst/>
                        </a:rPr>
                        <a:t>Friday</a:t>
                      </a:r>
                      <a:endParaRPr lang="es-MX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First Period 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a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>
                          <a:effectLst/>
                        </a:rPr>
                        <a:t>b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Second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b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b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u="none" strike="noStrike">
                          <a:effectLst/>
                        </a:rPr>
                        <a:t>Third Period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b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effectLst/>
                        </a:rPr>
                        <a:t>a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41"/>
              <p:cNvSpPr txBox="1"/>
              <p:nvPr/>
            </p:nvSpPr>
            <p:spPr>
              <a:xfrm>
                <a:off x="3998460" y="5885365"/>
                <a:ext cx="3903930" cy="4212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𝑚𝑎𝑥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undOvr"/>
                            <m:supHide m:val="on"/>
                            <m:ctrlPr>
                              <a:rPr lang="en-US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i="1">
                                <a:latin typeface="Cambria Math"/>
                              </a:rPr>
                              <m:t>𝑖</m:t>
                            </m:r>
                          </m:sub>
                          <m:sup/>
                          <m:e>
                            <m:nary>
                              <m:naryPr>
                                <m:chr m:val="∑"/>
                                <m:limLoc m:val="undOvr"/>
                                <m:supHide m:val="on"/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en-US" i="1">
                                    <a:latin typeface="Cambria Math"/>
                                  </a:rPr>
                                  <m:t>𝑗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𝑖𝑗</m:t>
                                    </m:r>
                                  </m:sub>
                                </m:sSub>
                              </m:e>
                            </m:nary>
                          </m:e>
                        </m:nary>
                      </m:e>
                    </m:d>
                  </m:oMath>
                </a14:m>
                <a:r>
                  <a:rPr lang="en-US" dirty="0" smtClean="0"/>
                  <a:t> = 184</a:t>
                </a:r>
                <a:endParaRPr lang="en-US" dirty="0"/>
              </a:p>
            </p:txBody>
          </p:sp>
        </mc:Choice>
        <mc:Fallback xmlns="">
          <p:sp>
            <p:nvSpPr>
              <p:cNvPr id="10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460" y="5885365"/>
                <a:ext cx="3903930" cy="421269"/>
              </a:xfrm>
              <a:prstGeom prst="rect">
                <a:avLst/>
              </a:prstGeom>
              <a:blipFill rotWithShape="1">
                <a:blip r:embed="rId2"/>
                <a:stretch>
                  <a:fillRect t="-98571" b="-1528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389856"/>
              </p:ext>
            </p:extLst>
          </p:nvPr>
        </p:nvGraphicFramePr>
        <p:xfrm>
          <a:off x="609600" y="1636937"/>
          <a:ext cx="2514600" cy="509561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621368"/>
                <a:gridCol w="597832"/>
                <a:gridCol w="674032"/>
                <a:gridCol w="621368"/>
              </a:tblGrid>
              <a:tr h="17148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u="none" strike="noStrike" dirty="0" smtClean="0">
                          <a:effectLst/>
                        </a:rPr>
                        <a:t>CLASSES</a:t>
                      </a:r>
                      <a:endParaRPr lang="es-MX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u="none" strike="noStrike">
                          <a:effectLst/>
                        </a:rPr>
                        <a:t>a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u="none" strike="noStrike">
                          <a:effectLst/>
                        </a:rPr>
                        <a:t>b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u="none" strike="noStrike">
                          <a:effectLst/>
                        </a:rPr>
                        <a:t>c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9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1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6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 dirty="0">
                          <a:effectLst/>
                        </a:rPr>
                        <a:t>5</a:t>
                      </a:r>
                      <a:endParaRPr lang="es-MX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10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5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5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4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71487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8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5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0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6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1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7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9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8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9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5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3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10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4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7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11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12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8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7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63321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13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2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5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71487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14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3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  <a:tr h="171487"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u="none" strike="noStrike">
                          <a:effectLst/>
                        </a:rPr>
                        <a:t>15</a:t>
                      </a:r>
                      <a:endParaRPr lang="es-MX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6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>
                          <a:effectLst/>
                        </a:rPr>
                        <a:t>1</a:t>
                      </a:r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u="none" strike="noStrike" dirty="0">
                          <a:effectLst/>
                        </a:rPr>
                        <a:t>5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b"/>
                </a:tc>
              </a:tr>
            </a:tbl>
          </a:graphicData>
        </a:graphic>
      </p:graphicFrame>
      <p:cxnSp>
        <p:nvCxnSpPr>
          <p:cNvPr id="13" name="12 Conector recto de flecha"/>
          <p:cNvCxnSpPr/>
          <p:nvPr/>
        </p:nvCxnSpPr>
        <p:spPr>
          <a:xfrm>
            <a:off x="76200" y="43434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9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4"/>
          <p:cNvSpPr txBox="1"/>
          <p:nvPr/>
        </p:nvSpPr>
        <p:spPr>
          <a:xfrm>
            <a:off x="76200" y="24825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Heuristic</a:t>
            </a:r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4" name="Straight Connector 5"/>
          <p:cNvCxnSpPr/>
          <p:nvPr/>
        </p:nvCxnSpPr>
        <p:spPr>
          <a:xfrm>
            <a:off x="0" y="685800"/>
            <a:ext cx="6019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52400" y="1483637"/>
            <a:ext cx="7772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want to minimize the amount of soft constraints that are violated.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We </a:t>
            </a:r>
            <a:r>
              <a:rPr lang="en-US" dirty="0" smtClean="0"/>
              <a:t>solve the problem without considering the </a:t>
            </a:r>
            <a:r>
              <a:rPr lang="en-US" b="1" i="1" dirty="0" smtClean="0"/>
              <a:t>NO THREE SAME CLASS IN A ROW </a:t>
            </a:r>
            <a:r>
              <a:rPr lang="en-US" dirty="0" smtClean="0"/>
              <a:t>constraint.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If we find that the constraint is not respected we lower the coefficients of the utility matrix corresponding to 1 or 2 of the variables involved.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The chosen coefficients are lowered by 1 unit.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US" dirty="0" smtClean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dirty="0" smtClean="0"/>
              <a:t>The process is repeated “</a:t>
            </a:r>
            <a:r>
              <a:rPr lang="en-US" i="1" dirty="0" smtClean="0"/>
              <a:t>M</a:t>
            </a:r>
            <a:r>
              <a:rPr lang="en-US" dirty="0" smtClean="0"/>
              <a:t>” times or until we find a new schedule that violates less soft constraints. </a:t>
            </a:r>
          </a:p>
          <a:p>
            <a:pPr marL="1200150" lvl="2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2427</Words>
  <Application>Microsoft Office PowerPoint</Application>
  <PresentationFormat>On-screen Show (4:3)</PresentationFormat>
  <Paragraphs>765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Scheduling for High Schools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for Highschools</dc:title>
  <dc:creator>MS FurbyStation</dc:creator>
  <cp:lastModifiedBy>Raul Galindo</cp:lastModifiedBy>
  <cp:revision>41</cp:revision>
  <dcterms:created xsi:type="dcterms:W3CDTF">2013-04-28T17:11:24Z</dcterms:created>
  <dcterms:modified xsi:type="dcterms:W3CDTF">2013-04-30T05:20:09Z</dcterms:modified>
</cp:coreProperties>
</file>