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Lato" panose="020B0604020202020204" charset="0"/>
      <p:regular r:id="rId18"/>
      <p:bold r:id="rId19"/>
      <p:italic r:id="rId20"/>
      <p:boldItalic r:id="rId21"/>
    </p:embeddedFont>
    <p:embeddedFont>
      <p:font typeface="Raleway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12D0F8C-C17F-49E8-BEBB-99B530C60A1C}">
  <a:tblStyle styleId="{712D0F8C-C17F-49E8-BEBB-99B530C60A1C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390266" y="3238450"/>
            <a:ext cx="6331500" cy="1241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hape 6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" name="Shape 62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" name="Shape 18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Shape 23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Shape 2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" name="Shape 30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" name="Shape 31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2400302" y="1602675"/>
            <a:ext cx="3071400" cy="3002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5650571" y="1602675"/>
            <a:ext cx="3071400" cy="3002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hape 4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9500" y="1846803"/>
            <a:ext cx="2808000" cy="2806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hape 4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283103" y="712140"/>
            <a:ext cx="6244200" cy="3835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50" name="Shape 5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ubTitle" idx="1"/>
          </p:nvPr>
        </p:nvSpPr>
        <p:spPr>
          <a:xfrm>
            <a:off x="265500" y="2735370"/>
            <a:ext cx="4045200" cy="1345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hape 56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" name="Shape 5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lang="en" sz="10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Elevator Scheduling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2390266" y="3238450"/>
            <a:ext cx="6331500" cy="1241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/>
              <a:t>Mingzhou Hu   Yujian Gao   Haogang Su   Xiangya Yan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 3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85450" y="1216650"/>
            <a:ext cx="40884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Shortest Distance First (SDF)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nobody in the elevator, the elevator goes to the floor that has a queued request that has shortest distance from the current floor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Services all the request from the requested floor the</a:t>
            </a:r>
          </a:p>
          <a:p>
            <a:pPr marL="457200" lvl="0" indent="-3175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Along the way, the elevator services all requests on the way in the same direction</a:t>
            </a:r>
          </a:p>
        </p:txBody>
      </p:sp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2400" y="1153400"/>
            <a:ext cx="3376825" cy="337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Result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aphicFrame>
        <p:nvGraphicFramePr>
          <p:cNvPr id="138" name="Shape 138"/>
          <p:cNvGraphicFramePr/>
          <p:nvPr>
            <p:extLst>
              <p:ext uri="{D42A27DB-BD31-4B8C-83A1-F6EECF244321}">
                <p14:modId xmlns:p14="http://schemas.microsoft.com/office/powerpoint/2010/main" val="2062786036"/>
              </p:ext>
            </p:extLst>
          </p:nvPr>
        </p:nvGraphicFramePr>
        <p:xfrm>
          <a:off x="817525" y="1885200"/>
          <a:ext cx="7239000" cy="1584840"/>
        </p:xfrm>
        <a:graphic>
          <a:graphicData uri="http://schemas.openxmlformats.org/drawingml/2006/table">
            <a:tbl>
              <a:tblPr>
                <a:noFill/>
                <a:tableStyleId>{712D0F8C-C17F-49E8-BEBB-99B530C60A1C}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>
                        <a:solidFill>
                          <a:schemeClr val="bg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FCFS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Round Robin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SDF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Avg Wait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83.19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75.48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72.65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Max Wait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227.54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353.68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188.16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Distance Travel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184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bg2"/>
                          </a:solidFill>
                        </a:rPr>
                        <a:t>416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" dirty="0">
                          <a:solidFill>
                            <a:schemeClr val="bg2"/>
                          </a:solidFill>
                        </a:rPr>
                        <a:t>153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2410100" y="3726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Comparison Chart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075" y="1008043"/>
            <a:ext cx="3256975" cy="1962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Shape 1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38875" y="1008050"/>
            <a:ext cx="3256975" cy="1962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92474" y="3024525"/>
            <a:ext cx="3256975" cy="1962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Elevator scheduling is a complex problem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Different passenger preference and arrival rate yield different optimal algorithm 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Further research of other algorithm such  as Nearest Car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Limitations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2400262" y="131792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There are variabilities in actual passenger arrival rate and destination floors 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Passenger may reacts differently regarding to wait time (taking steps instead)</a:t>
            </a:r>
          </a:p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The conflict between two objective less wait time and total distance traveled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500400" y="1295150"/>
            <a:ext cx="8348100" cy="290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048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</a:pP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M. Brand and D. Nikovski, “Optimal Parking in Group Elevator Control,” Proceedings of the 2004 IEEE International Conference on Robotics &amp; Automation (2004) 1002-1008.</a:t>
            </a:r>
          </a:p>
          <a:p>
            <a:pPr marL="457200" lvl="0" indent="-3048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</a:pP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Nikovski and M. Brand, “Decision-theoretic group elevator scheduling,” 13th International Conference on Automated Planning and Scheduling (2003).</a:t>
            </a:r>
          </a:p>
          <a:p>
            <a:pPr marL="457200" lvl="0" indent="-3048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</a:pP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Nikovski and M. Brand, “Exact Calculation of Expected Waiting Times for Group Elevator Control,” IEEE Transportation Automation Control 49(10) pp. 1820-1823.</a:t>
            </a:r>
          </a:p>
          <a:p>
            <a:pPr marL="457200" lvl="0" indent="-3048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</a:pP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T. Strang and C. Bauer, “Context-Aware Elevator Scheduling,” 21st International Conference on Advanced Information Networking and Applications Workshops (2007) vol. 2 pp. 276-281. </a:t>
            </a:r>
          </a:p>
          <a:p>
            <a:pPr lvl="0" indent="3048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Importance of Elevator Scheduling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400262" y="1995600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Percentages of buildings with elevators</a:t>
            </a:r>
          </a:p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Wait Time :  New York 16.6 years, Los Angeles 13 years</a:t>
            </a:r>
          </a:p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Time spent in the elevator : o.5 ~ 6 years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Energy Associated with Elevator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2400250" y="1370080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Char char="❖"/>
            </a:pPr>
            <a:r>
              <a:rPr lang="en" dirty="0">
                <a:solidFill>
                  <a:srgbClr val="000000"/>
                </a:solidFill>
              </a:rPr>
              <a:t>10 floors, Traction Elevator (tall building), one year, 20900 KWH, 22 month</a:t>
            </a:r>
          </a:p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Char char="❖"/>
            </a:pPr>
            <a:r>
              <a:rPr lang="en" dirty="0">
                <a:solidFill>
                  <a:srgbClr val="000000"/>
                </a:solidFill>
              </a:rPr>
              <a:t>Counterweight is 40% of Elevator Capacity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Char char="❖"/>
            </a:pPr>
            <a:r>
              <a:rPr lang="en" dirty="0">
                <a:solidFill>
                  <a:srgbClr val="000000"/>
                </a:solidFill>
              </a:rPr>
              <a:t>Using stairs won’t help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Motivations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Char char="❖"/>
            </a:pPr>
            <a:r>
              <a:rPr lang="en">
                <a:solidFill>
                  <a:srgbClr val="000000"/>
                </a:solidFill>
              </a:rPr>
              <a:t>Decrease wait time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Char char="❖"/>
            </a:pPr>
            <a:r>
              <a:rPr lang="en">
                <a:solidFill>
                  <a:srgbClr val="000000"/>
                </a:solidFill>
              </a:rPr>
              <a:t>Decrease energy consumption, Boost efficiency (total distance traveled)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Assumptions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2400250" y="1211350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 dirty="0"/>
              <a:t>Arrival rate, different time periods, External Calls, Internal Calls, Queue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 dirty="0"/>
              <a:t>Number of floors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 dirty="0"/>
              <a:t>Traverse Time between floors, Time between door open and close</a:t>
            </a:r>
          </a:p>
          <a:p>
            <a:pPr lvl="0">
              <a:lnSpc>
                <a:spcPct val="200000"/>
              </a:lnSpc>
              <a:spcBef>
                <a:spcPts val="0"/>
              </a:spcBef>
              <a:buNone/>
            </a:pPr>
            <a:endParaRPr dirty="0"/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Objectives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2410112" y="1595775"/>
            <a:ext cx="6321600" cy="300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Minimize wait time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Compare distance traveled for different algorithms</a:t>
            </a:r>
          </a:p>
          <a:p>
            <a:pPr marL="457200" lvl="0" indent="-228600">
              <a:lnSpc>
                <a:spcPct val="200000"/>
              </a:lnSpc>
              <a:spcBef>
                <a:spcPts val="0"/>
              </a:spcBef>
              <a:buChar char="❖"/>
            </a:pPr>
            <a:r>
              <a:rPr lang="en"/>
              <a:t>Worst case scenarios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44679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❖"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First Come First Serve (FCFS)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❖"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Round Robin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286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❖"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Shortest Distance First (SDF)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95975" y="726350"/>
            <a:ext cx="3376825" cy="337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 1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65125" y="1282075"/>
            <a:ext cx="4109400" cy="3097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First Come First Serve (FCFS)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Very similar to the FIFO algorithm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nobody in the elevator, the elevator goes to the floor that has the earliest queued request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Services all the request from the requested floor the</a:t>
            </a: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Along the way, the elevator services all requests on the way in the same direction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9350" y="973075"/>
            <a:ext cx="3376825" cy="337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 2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85450" y="1211350"/>
            <a:ext cx="4109400" cy="313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Round Robin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457200" marR="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Travels in a circular fashion</a:t>
            </a:r>
          </a:p>
          <a:p>
            <a:pPr marL="457200" marR="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elevator only serve one direction</a:t>
            </a:r>
          </a:p>
          <a:p>
            <a:pPr marL="457200" marR="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 all requests in the same direction along the way</a:t>
            </a:r>
          </a:p>
          <a:p>
            <a:pPr marL="457200" marR="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❖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elevator goes from the ground floor to the top floor and come back to the ground floor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00350" y="935125"/>
            <a:ext cx="3376825" cy="337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wiss-2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On-screen Show (16:9)</PresentationFormat>
  <Paragraphs>74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Lato</vt:lpstr>
      <vt:lpstr>Raleway</vt:lpstr>
      <vt:lpstr>swiss-2</vt:lpstr>
      <vt:lpstr>Elevator Scheduling</vt:lpstr>
      <vt:lpstr>Importance of Elevator Scheduling</vt:lpstr>
      <vt:lpstr>Energy Associated with Elevator</vt:lpstr>
      <vt:lpstr>Motivations</vt:lpstr>
      <vt:lpstr>Assumptions</vt:lpstr>
      <vt:lpstr>Objectives</vt:lpstr>
      <vt:lpstr>Algorithms</vt:lpstr>
      <vt:lpstr>Algorithm 1</vt:lpstr>
      <vt:lpstr>Algorithm 2</vt:lpstr>
      <vt:lpstr>Algorithm 3</vt:lpstr>
      <vt:lpstr>Result</vt:lpstr>
      <vt:lpstr>Comparison Chart</vt:lpstr>
      <vt:lpstr>Conclusion</vt:lpstr>
      <vt:lpstr>Limitations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Elevator Scheduling</dc:title>
  <cp:lastModifiedBy>Xiangya</cp:lastModifiedBy>
  <cp:revision>1</cp:revision>
  <dcterms:modified xsi:type="dcterms:W3CDTF">2016-04-26T11:58:55Z</dcterms:modified>
</cp:coreProperties>
</file>