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PT Sans Narrow"/>
      <p:regular r:id="rId23"/>
      <p:bold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PTSansNarrow-bold.fntdata"/><Relationship Id="rId23" Type="http://schemas.openxmlformats.org/officeDocument/2006/relationships/font" Target="fonts/PTSansNarrow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Shape 6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Shape 6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Shape 70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hape 74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Shape 7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Shape 76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hape 7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Shape 8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Shape 8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Shape 8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hape 8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Shape 8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Shape 8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Shape 8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hape 9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Shape 98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hape 10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Shape 103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7" name="Shape 10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Shape 108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hape 11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Shape 1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Shape 115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hape 1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Shape 119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Shape 120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jpg"/><Relationship Id="rId4" Type="http://schemas.openxmlformats.org/officeDocument/2006/relationships/image" Target="../media/image10.png"/><Relationship Id="rId5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4.png"/><Relationship Id="rId5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Relationship Id="rId4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840" y="0"/>
            <a:ext cx="881100" cy="88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Shape 130"/>
          <p:cNvCxnSpPr/>
          <p:nvPr/>
        </p:nvCxnSpPr>
        <p:spPr>
          <a:xfrm>
            <a:off x="276475" y="446182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475" y="4484900"/>
            <a:ext cx="2850600" cy="3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55550" y="1243975"/>
            <a:ext cx="5075400" cy="12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Nurse Scheduling Problems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6724800" y="3243325"/>
            <a:ext cx="44664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Zhenxin Chen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Jing Hu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555550" y="1751750"/>
            <a:ext cx="38187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IEOR 4405: Production Scheduling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55550" y="2286100"/>
            <a:ext cx="205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April 26th, 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Shape 230"/>
          <p:cNvCxnSpPr/>
          <p:nvPr/>
        </p:nvCxnSpPr>
        <p:spPr>
          <a:xfrm>
            <a:off x="418950" y="526537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31" name="Shape 231"/>
          <p:cNvCxnSpPr/>
          <p:nvPr/>
        </p:nvCxnSpPr>
        <p:spPr>
          <a:xfrm>
            <a:off x="418950" y="456237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50" y="4588100"/>
            <a:ext cx="2593500" cy="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418950" y="131900"/>
            <a:ext cx="7128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Greedy Double Swap Algorithm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418950" y="661425"/>
            <a:ext cx="40926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Initialization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9144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number of nurses meets the total duty requirements</a:t>
            </a:r>
          </a:p>
          <a:p>
            <a:pPr indent="-304800" lvl="0" marL="9144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initialize the initial schedule of nurses</a:t>
            </a:r>
          </a:p>
          <a:p>
            <a:pPr indent="-304800" lvl="0" marL="9144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probably not satisfy the hard constraint</a:t>
            </a:r>
          </a:p>
          <a:p>
            <a:pPr indent="-304800" lvl="0" marL="9144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the required days for leave of absence</a:t>
            </a:r>
          </a:p>
        </p:txBody>
      </p:sp>
      <p:sp>
        <p:nvSpPr>
          <p:cNvPr id="235" name="Shape 235"/>
          <p:cNvSpPr/>
          <p:nvPr/>
        </p:nvSpPr>
        <p:spPr>
          <a:xfrm>
            <a:off x="4666850" y="587150"/>
            <a:ext cx="3802200" cy="3872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i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Initialization				 	</a:t>
            </a:r>
          </a:p>
          <a:p>
            <a:pPr indent="-298450" lvl="0" marL="457200" rtl="0">
              <a:spcBef>
                <a:spcPts val="0"/>
              </a:spcBef>
              <a:buClr>
                <a:schemeClr val="dk2"/>
              </a:buClr>
              <a:buSzPct val="91666"/>
              <a:buFont typeface="Times New Roman"/>
              <a:buAutoNum type="arabicPeriod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in the parameters.</a:t>
            </a:r>
          </a:p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 the manpower supply and demand.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I. If demand exceeds supply, terminate.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II. Else, continue.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3.   Initialize an initial schedule of the nurse based on the nurses required number of working days. This initial solution may violate the hard constraints.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4.   Input the required days for leave of absence.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521100" y="2714800"/>
            <a:ext cx="4156800" cy="16848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41" name="Shape 241"/>
          <p:cNvCxnSpPr/>
          <p:nvPr/>
        </p:nvCxnSpPr>
        <p:spPr>
          <a:xfrm>
            <a:off x="418950" y="526537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42" name="Shape 242"/>
          <p:cNvCxnSpPr/>
          <p:nvPr/>
        </p:nvCxnSpPr>
        <p:spPr>
          <a:xfrm>
            <a:off x="418950" y="456237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50" y="4588100"/>
            <a:ext cx="2593500" cy="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418950" y="131900"/>
            <a:ext cx="7128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Greedy Double Swap Algorithm-Phase I and Phase II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554250" y="2803425"/>
            <a:ext cx="4090500" cy="1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Phase 1- First swap between shifts for the same nurse</a:t>
            </a:r>
          </a:p>
          <a:p>
            <a:pPr indent="-292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Randomly select a nurse n.</a:t>
            </a:r>
          </a:p>
          <a:p>
            <a:pPr indent="-292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Swap the shift for day i and day j for nurse n.</a:t>
            </a:r>
          </a:p>
          <a:p>
            <a:pPr indent="-292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for hard constraints condition.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I. If the percentage of hard constraints met improves, then use the new solution.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II. Use back the old solution.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4.  Repeat steps 1 to 3 until 100% of hard constraints are met or iterations exceed 1,000,000.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/>
        </p:nvSpPr>
        <p:spPr>
          <a:xfrm>
            <a:off x="418950" y="659525"/>
            <a:ext cx="41568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Phase I</a:t>
            </a:r>
          </a:p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Swap the shift for day i and day j for nurse n.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find schedules that meet the hard constraints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each iteration, we adapt the schedule that improves the percentage of hard constraints met after swap</a:t>
            </a:r>
          </a:p>
          <a:p>
            <a:pPr indent="387350" lvl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4844200" y="1906650"/>
            <a:ext cx="3880800" cy="2492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Phase 2 - Double swap with minimization of penalty cost</a:t>
            </a:r>
          </a:p>
          <a:p>
            <a:pPr indent="-292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 the total penalty cost incurred by every nurse.	</a:t>
            </a:r>
          </a:p>
          <a:p>
            <a:pPr indent="-292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for the nurse n which contributes most to the penalty cost objective function. </a:t>
            </a:r>
          </a:p>
          <a:p>
            <a:pPr indent="-292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another nurse m randomly.</a:t>
            </a:r>
          </a:p>
          <a:p>
            <a:pPr indent="-292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Randomly select two days i and j.</a:t>
            </a:r>
          </a:p>
          <a:p>
            <a:pPr indent="-292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Swap shifts of nurse n and m for day i and day j.</a:t>
            </a:r>
          </a:p>
          <a:p>
            <a:pPr indent="-292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for hard constraints conditions. If there is violate, reverse and move;else, continue.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7.   If step 6 continues, check for penalty cost objective function improvement. If there is no improvement, move and reverse; otherwise, continue.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i="1"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8.   Repeat steps 1-8 until penalty cost objective function equal to 0 or iterations exceed 10,000. 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4617400" y="659525"/>
            <a:ext cx="43344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Phase II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minimize the penalty cost function incurred by every nurse. 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lower the penalty cost means that the higher the nurse’s preference on that schedule.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Shape 253"/>
          <p:cNvCxnSpPr/>
          <p:nvPr/>
        </p:nvCxnSpPr>
        <p:spPr>
          <a:xfrm>
            <a:off x="418950" y="526537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4" name="Shape 254"/>
          <p:cNvCxnSpPr/>
          <p:nvPr/>
        </p:nvCxnSpPr>
        <p:spPr>
          <a:xfrm>
            <a:off x="418950" y="456237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50" y="4588100"/>
            <a:ext cx="2593500" cy="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418950" y="661425"/>
            <a:ext cx="85158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paper by Murphy Choy and Michelle Cheong’s paper provides valuable simulation results for evaluating the greedy double swap heuristic.</a:t>
            </a:r>
          </a:p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to simplified version of the NSP problem, GDSH takes soft constraints, namely, nurses’ preference into consideration. </a:t>
            </a:r>
          </a:p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feasibility means higher percentage of the constraints met.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 result quickly.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18950" y="131900"/>
            <a:ext cx="7128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Greedy Double Swap Heuristic(GDSH)-Evaluation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397" y="1511399"/>
            <a:ext cx="5159975" cy="6058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731300" y="2117225"/>
            <a:ext cx="71289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(100 simulations runs for a case of 6 nurses without any specialist training for a single ward for a 5-day schedule)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0" name="Shape 2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0200" y="2545364"/>
            <a:ext cx="6106376" cy="54168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816625" y="3083650"/>
            <a:ext cx="63501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(100 simulations run for </a:t>
            </a:r>
            <a:r>
              <a:rPr lang="en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nurses with specialist requirements for a single ward for a 14-day </a:t>
            </a:r>
            <a:r>
              <a:rPr lang="en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schedule)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521875" y="3429162"/>
            <a:ext cx="79491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10% of the simulation runs resulted in failure.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cannot account for cases where multiple swaps among several variables are needed to meet the hard constraints. 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assumed a preference structure which is uniform among the nurses.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" name="Shape 267"/>
          <p:cNvCxnSpPr/>
          <p:nvPr/>
        </p:nvCxnSpPr>
        <p:spPr>
          <a:xfrm>
            <a:off x="418950" y="526537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68" name="Shape 268"/>
          <p:cNvCxnSpPr/>
          <p:nvPr/>
        </p:nvCxnSpPr>
        <p:spPr>
          <a:xfrm>
            <a:off x="418950" y="456237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50" y="4588100"/>
            <a:ext cx="2593500" cy="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418950" y="661425"/>
            <a:ext cx="85158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We’ve obtained 52 real data sets, each data set consists of one week’s requirements for all shift and grade combinations and a list of available nurses together with their preference costs pij and qualifications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was collected from three wards over a period of several months and covers a range of scheduling situations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make comparisons, identify pros and cons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418950" y="131900"/>
            <a:ext cx="7128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Further Studies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5143500" y="1462600"/>
            <a:ext cx="70206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hape 140"/>
          <p:cNvCxnSpPr/>
          <p:nvPr/>
        </p:nvCxnSpPr>
        <p:spPr>
          <a:xfrm>
            <a:off x="418950" y="526537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41" name="Shape 141"/>
          <p:cNvCxnSpPr/>
          <p:nvPr/>
        </p:nvCxnSpPr>
        <p:spPr>
          <a:xfrm>
            <a:off x="418950" y="456237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50" y="4588100"/>
            <a:ext cx="2593500" cy="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418950" y="131900"/>
            <a:ext cx="7128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Nurse Scheduling Problem 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18950" y="661425"/>
            <a:ext cx="86568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b="1" lang="en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Creating weekly schedules for wards containing up to 30 nurses at a Nottingham City Hospital</a:t>
            </a:r>
          </a:p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b="1" lang="en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Schedules must respect working contracts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Schedules must meet demand for a given number of nurses of different grades on each shift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Schedules must be perceived to be fair by all nurses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b="1" lang="en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Nurse Shifts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Day Shift: (1) Earlies (2) Lates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Night Shift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Full-Time Nurse Shifts Example: 5 days/4 nights; 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Part-Time Nurse Shifts Example: 3 days/3 nights;	3 days/2nights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 Pattern: 5 days/0 nights 		0-1 vector with 14 elements      1111100|0000000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there are 411 different shift patterns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b="1" lang="en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Decomposition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	</a:t>
            </a:r>
          </a:p>
          <a:p>
            <a:pPr indent="-304800" lvl="1" marL="22860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○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 One: Knapsack Problem </a:t>
            </a:r>
          </a:p>
          <a:p>
            <a:pPr indent="-304800" lvl="1" marL="22860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○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 Two: Allocation of days/nights for each nurse</a:t>
            </a:r>
          </a:p>
          <a:p>
            <a:pPr indent="-304800" lvl="1" marL="22860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○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 Three: Create network flow model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4236475" y="2811175"/>
            <a:ext cx="214200" cy="11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hape 150"/>
          <p:cNvCxnSpPr/>
          <p:nvPr/>
        </p:nvCxnSpPr>
        <p:spPr>
          <a:xfrm>
            <a:off x="418950" y="526537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1" name="Shape 151"/>
          <p:cNvCxnSpPr/>
          <p:nvPr/>
        </p:nvCxnSpPr>
        <p:spPr>
          <a:xfrm>
            <a:off x="418950" y="456237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50" y="4588100"/>
            <a:ext cx="2593500" cy="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418950" y="131900"/>
            <a:ext cx="7128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Nurse Scheduling Integer Programming Formulation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18950" y="661425"/>
            <a:ext cx="8656800" cy="4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aseline="-25000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 if nurse i works shift pattern j; 0 otherwise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aseline="-25000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jk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 if shift pattern j covers day/night k; 0 otherwise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baseline="-25000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 if nurse i is of grade s or higher; 0 otherwise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preference cost of nurse i working shift pattern j	range from 0(perfect) to 100(unacceptable)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= number of shift patterns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= number of nurses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number of grades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F(i) = set of feasible shift patterns for nurse 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lang="en" sz="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 function: Minimize total preference cost of all nurses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</a:t>
            </a:r>
            <a:r>
              <a:rPr lang="en" sz="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 pattern constraint: every nurse works exactly one shift pattern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lang="en" sz="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constraint: demand for nurses is fulfilled for every grade on every day &amp; night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950" y="2345274"/>
            <a:ext cx="5964424" cy="150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Shape 160"/>
          <p:cNvCxnSpPr/>
          <p:nvPr/>
        </p:nvCxnSpPr>
        <p:spPr>
          <a:xfrm>
            <a:off x="418950" y="526537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1" name="Shape 161"/>
          <p:cNvCxnSpPr/>
          <p:nvPr/>
        </p:nvCxnSpPr>
        <p:spPr>
          <a:xfrm>
            <a:off x="418950" y="456237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50" y="4588100"/>
            <a:ext cx="2593500" cy="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418950" y="131900"/>
            <a:ext cx="8465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BOA for Nurse Scheduling - Bayesian Network for Nurse Problem	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18950" y="661425"/>
            <a:ext cx="86568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946" y="712121"/>
            <a:ext cx="3187349" cy="350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3864675" y="805600"/>
            <a:ext cx="5019600" cy="3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Bayesian Networks (Directed Graphical Models)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Node: a nurse/rule pair,  nurse i is assigned by rule j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Edge: causal relationship of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-25000" lang="en" sz="1200">
                <a:latin typeface="Times New Roman"/>
                <a:ea typeface="Times New Roman"/>
                <a:cs typeface="Times New Roman"/>
                <a:sym typeface="Times New Roman"/>
              </a:rPr>
              <a:t>ij 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causing N</a:t>
            </a:r>
            <a:r>
              <a:rPr baseline="-25000" lang="en" sz="1200">
                <a:latin typeface="Times New Roman"/>
                <a:ea typeface="Times New Roman"/>
                <a:cs typeface="Times New Roman"/>
                <a:sym typeface="Times New Roman"/>
              </a:rPr>
              <a:t>i+1,j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Potential Solution: directed path from nurse 1 to nurse m connecting m nodes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Fixed network structure: all variables are fully observed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	 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1274" y="2427400"/>
            <a:ext cx="5354474" cy="167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hape 172"/>
          <p:cNvCxnSpPr/>
          <p:nvPr/>
        </p:nvCxnSpPr>
        <p:spPr>
          <a:xfrm>
            <a:off x="418950" y="526537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3" name="Shape 173"/>
          <p:cNvCxnSpPr/>
          <p:nvPr/>
        </p:nvCxnSpPr>
        <p:spPr>
          <a:xfrm>
            <a:off x="418950" y="456237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50" y="4588100"/>
            <a:ext cx="2593500" cy="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418950" y="131900"/>
            <a:ext cx="7128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Baysian Network Example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950" y="780625"/>
            <a:ext cx="4105499" cy="313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4619525" y="684375"/>
            <a:ext cx="4105500" cy="3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Three nurses &amp; three rules scheduling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Scheduling process repeated 50 times and each time rules are randomly used to get a solution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Number on the edge represents the total number of times this edge has been used in 50 runs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Shape 182"/>
          <p:cNvCxnSpPr/>
          <p:nvPr/>
        </p:nvCxnSpPr>
        <p:spPr>
          <a:xfrm>
            <a:off x="418950" y="526537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3" name="Shape 183"/>
          <p:cNvCxnSpPr/>
          <p:nvPr/>
        </p:nvCxnSpPr>
        <p:spPr>
          <a:xfrm>
            <a:off x="418950" y="456237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50" y="4588100"/>
            <a:ext cx="2593500" cy="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418950" y="131900"/>
            <a:ext cx="7128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Baysian Network Example - Probability Calculation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18950" y="661425"/>
            <a:ext cx="86568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75" y="661425"/>
            <a:ext cx="5434099" cy="34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5966900" y="641600"/>
            <a:ext cx="2758200" cy="3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First rule in a solution has no parents, it will be chosen from nodes N1j according to their probabilities.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Next rule will be chosen from nodes Nij according to the conditional probabilities.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Building process is repeated until the last node Nmj has been chosen.</a:t>
            </a:r>
          </a:p>
          <a:p>
            <a:pPr indent="-228600" lvl="0" marL="45720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path formed from Nurse 1 to Nurse m, as a new potential solution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Shape 193"/>
          <p:cNvCxnSpPr/>
          <p:nvPr/>
        </p:nvCxnSpPr>
        <p:spPr>
          <a:xfrm>
            <a:off x="418950" y="526537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4" name="Shape 194"/>
          <p:cNvCxnSpPr/>
          <p:nvPr/>
        </p:nvCxnSpPr>
        <p:spPr>
          <a:xfrm>
            <a:off x="418950" y="456237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50" y="4588100"/>
            <a:ext cx="2593500" cy="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418950" y="131900"/>
            <a:ext cx="7128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Steps of BOA for Nurse Scheduling 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18950" y="661425"/>
            <a:ext cx="86568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950" y="1384323"/>
            <a:ext cx="8257349" cy="260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Shape 203"/>
          <p:cNvCxnSpPr/>
          <p:nvPr/>
        </p:nvCxnSpPr>
        <p:spPr>
          <a:xfrm>
            <a:off x="418950" y="526537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4" name="Shape 204"/>
          <p:cNvCxnSpPr/>
          <p:nvPr/>
        </p:nvCxnSpPr>
        <p:spPr>
          <a:xfrm>
            <a:off x="418950" y="456237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50" y="4588100"/>
            <a:ext cx="2593500" cy="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418950" y="658325"/>
            <a:ext cx="85158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b="1" lang="en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 greedy double swap heuristic for nurse scheduling satisfies not only hard constraints, but also soft constraints</a:t>
            </a:r>
          </a:p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b="1" lang="en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 constraints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regulatory requirements, patient demands, etc., can be formulated into mathematical programming	</a:t>
            </a:r>
          </a:p>
          <a:p>
            <a:pPr indent="-304800" lvl="3" marL="18288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9090"/>
              <a:buFont typeface="Times New Roman"/>
              <a:buChar char="●"/>
            </a:pPr>
            <a:r>
              <a:rPr lang="en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H1: Minimum Rest Days Constraint;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</a:t>
            </a:r>
          </a:p>
          <a:p>
            <a:pPr indent="-298450" lvl="3" marL="18288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H2: Maximum Consecutive Work Days with Rest Day constraint; 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</a:t>
            </a:r>
          </a:p>
          <a:p>
            <a:pPr indent="-304800" lvl="3" marL="18288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9090"/>
              <a:buFont typeface="Times New Roman"/>
              <a:buChar char="●"/>
            </a:pPr>
            <a:r>
              <a:rPr lang="en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H3: Nurse Requirement Constraint;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</a:t>
            </a:r>
          </a:p>
          <a:p>
            <a:pPr indent="-304800" lvl="3" marL="18288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9090"/>
              <a:buFont typeface="Times New Roman"/>
              <a:buChar char="●"/>
            </a:pPr>
            <a:r>
              <a:rPr lang="en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H4: Annual Leave and Training Leave Constraint;</a:t>
            </a:r>
          </a:p>
          <a:p>
            <a:pPr indent="-298450" lvl="3" marL="18288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H5: No consecutive shift constraint;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1" sz="12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b="1" lang="en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 constraints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We take penalty cost as the indicator of preference. The higher the penalty cost, the lower the preference, and vice versa.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S1: An afternoon shift should not be followed by a morning shift the next day;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S2: Continuous rest days are not preferred unless it meant to follow 4 consecutive night shifts;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S3: A rest day should be followed by more than 1 work day;</a:t>
            </a:r>
          </a:p>
          <a:p>
            <a:pPr indent="-304800" lvl="3" marL="18288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S4: Three or four consecutive night shifts are not preferred.</a:t>
            </a:r>
          </a:p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b="1" lang="en" sz="1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Greedy double swap heuristic(GDSH):</a:t>
            </a:r>
          </a:p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-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Two-phase algorithm</a:t>
            </a:r>
          </a:p>
          <a:p>
            <a:pPr indent="-304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-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 and cons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418950" y="131900"/>
            <a:ext cx="7128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 Greedy Double Swap Heuristic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Shape 212"/>
          <p:cNvCxnSpPr/>
          <p:nvPr/>
        </p:nvCxnSpPr>
        <p:spPr>
          <a:xfrm>
            <a:off x="418950" y="526537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3" name="Shape 213"/>
          <p:cNvCxnSpPr/>
          <p:nvPr/>
        </p:nvCxnSpPr>
        <p:spPr>
          <a:xfrm>
            <a:off x="418950" y="4562375"/>
            <a:ext cx="8306100" cy="0"/>
          </a:xfrm>
          <a:prstGeom prst="straightConnector1">
            <a:avLst/>
          </a:prstGeom>
          <a:noFill/>
          <a:ln cap="flat" cmpd="sng" w="31750">
            <a:solidFill>
              <a:srgbClr val="00206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50" y="4588100"/>
            <a:ext cx="2593500" cy="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418950" y="131900"/>
            <a:ext cx="7128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 Constraints Mathematical Programming Formulation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599" y="977476"/>
            <a:ext cx="2515899" cy="75634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08600" y="698325"/>
            <a:ext cx="32478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H1: Minimum rest day constraint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600" y="2216400"/>
            <a:ext cx="3016475" cy="1033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508600" y="1797912"/>
            <a:ext cx="282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H2:</a:t>
            </a:r>
            <a:r>
              <a:rPr b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Maximum Consecutive Work Days with Rest Day constraint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0" name="Shape 2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600" y="3580500"/>
            <a:ext cx="4112599" cy="8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441900" y="3286600"/>
            <a:ext cx="26493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H3: Nurse requirement constraint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425" y="965788"/>
            <a:ext cx="3016474" cy="102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97424" y="2429599"/>
            <a:ext cx="3704409" cy="97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4777700" y="609675"/>
            <a:ext cx="38022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H4: Annual leave and training leave constraint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4797400" y="2117887"/>
            <a:ext cx="30165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H5: No consecutive shift constraint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