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PT Sans Narrow"/>
      <p:regular r:id="rId35"/>
      <p:bold r:id="rId36"/>
    </p:embeddedFont>
    <p:embeddedFont>
      <p:font typeface="Lato"/>
      <p:regular r:id="rId37"/>
      <p:bold r:id="rId38"/>
      <p:italic r:id="rId39"/>
      <p:boldItalic r:id="rId40"/>
    </p:embeddedFont>
    <p:embeddedFont>
      <p:font typeface="Pontano Sans"/>
      <p:regular r:id="rId41"/>
    </p:embeddedFont>
    <p:embeddedFont>
      <p:font typeface="Libre Baskerville"/>
      <p:regular r:id="rId42"/>
      <p:bold r:id="rId43"/>
      <p: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5.xml"/><Relationship Id="rId42" Type="http://schemas.openxmlformats.org/officeDocument/2006/relationships/font" Target="fonts/LibreBaskerville-regular.fntdata"/><Relationship Id="rId41" Type="http://schemas.openxmlformats.org/officeDocument/2006/relationships/font" Target="fonts/PontanoSans-regular.fntdata"/><Relationship Id="rId22" Type="http://schemas.openxmlformats.org/officeDocument/2006/relationships/slide" Target="slides/slide17.xml"/><Relationship Id="rId44" Type="http://schemas.openxmlformats.org/officeDocument/2006/relationships/font" Target="fonts/LibreBaskerville-italic.fntdata"/><Relationship Id="rId21" Type="http://schemas.openxmlformats.org/officeDocument/2006/relationships/slide" Target="slides/slide16.xml"/><Relationship Id="rId43" Type="http://schemas.openxmlformats.org/officeDocument/2006/relationships/font" Target="fonts/LibreBaskerville-bold.fntdata"/><Relationship Id="rId24" Type="http://schemas.openxmlformats.org/officeDocument/2006/relationships/slide" Target="slides/slide19.xml"/><Relationship Id="rId46" Type="http://schemas.openxmlformats.org/officeDocument/2006/relationships/font" Target="fonts/OpenSans-bold.fntdata"/><Relationship Id="rId23" Type="http://schemas.openxmlformats.org/officeDocument/2006/relationships/slide" Target="slides/slide18.xml"/><Relationship Id="rId45"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OpenSans-boldItalic.fntdata"/><Relationship Id="rId25" Type="http://schemas.openxmlformats.org/officeDocument/2006/relationships/slide" Target="slides/slide20.xml"/><Relationship Id="rId47" Type="http://schemas.openxmlformats.org/officeDocument/2006/relationships/font" Target="fonts/OpenSans-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PTSansNarrow-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Lato-regular.fntdata"/><Relationship Id="rId14" Type="http://schemas.openxmlformats.org/officeDocument/2006/relationships/slide" Target="slides/slide9.xml"/><Relationship Id="rId36" Type="http://schemas.openxmlformats.org/officeDocument/2006/relationships/font" Target="fonts/PTSansNarrow-bold.fntdata"/><Relationship Id="rId17" Type="http://schemas.openxmlformats.org/officeDocument/2006/relationships/slide" Target="slides/slide12.xml"/><Relationship Id="rId39" Type="http://schemas.openxmlformats.org/officeDocument/2006/relationships/font" Target="fonts/Lato-italic.fntdata"/><Relationship Id="rId16" Type="http://schemas.openxmlformats.org/officeDocument/2006/relationships/slide" Target="slides/slide11.xml"/><Relationship Id="rId38" Type="http://schemas.openxmlformats.org/officeDocument/2006/relationships/font" Target="fonts/La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Our team has started to process</a:t>
            </a:r>
          </a:p>
          <a:p>
            <a:pPr lvl="0">
              <a:spcBef>
                <a:spcPts val="0"/>
              </a:spcBef>
              <a:buNone/>
            </a:pPr>
            <a:r>
              <a:t/>
            </a:r>
            <a:endParaRPr/>
          </a:p>
          <a:p>
            <a:pPr lvl="0">
              <a:spcBef>
                <a:spcPts val="0"/>
              </a:spcBef>
              <a:buNone/>
            </a:pPr>
            <a:r>
              <a:rPr lang="en"/>
              <a:t>the production data to come up with a model that we are able to solve. </a:t>
            </a:r>
          </a:p>
          <a:p>
            <a:pPr lvl="0">
              <a:spcBef>
                <a:spcPts val="0"/>
              </a:spcBef>
              <a:buNone/>
            </a:pPr>
            <a:r>
              <a:t/>
            </a:r>
            <a:endParaRPr/>
          </a:p>
          <a:p>
            <a:pPr lvl="0">
              <a:spcBef>
                <a:spcPts val="0"/>
              </a:spcBef>
              <a:buNone/>
            </a:pPr>
            <a:r>
              <a:rPr lang="en"/>
              <a:t>First, the most interesting aspect of the structure of our production factory is that it </a:t>
            </a:r>
          </a:p>
          <a:p>
            <a:pPr lvl="0">
              <a:spcBef>
                <a:spcPts val="0"/>
              </a:spcBef>
              <a:buNone/>
            </a:pPr>
            <a:r>
              <a:t/>
            </a:r>
            <a:endParaRPr/>
          </a:p>
          <a:p>
            <a:pPr lvl="0">
              <a:spcBef>
                <a:spcPts val="0"/>
              </a:spcBef>
              <a:buNone/>
            </a:pPr>
            <a:r>
              <a:rPr lang="en"/>
              <a:t>contains characteristics of both a flow shop and a job shop. The production for the 5 different </a:t>
            </a:r>
          </a:p>
          <a:p>
            <a:pPr lvl="0">
              <a:spcBef>
                <a:spcPts val="0"/>
              </a:spcBef>
              <a:buNone/>
            </a:pPr>
            <a:r>
              <a:t/>
            </a:r>
            <a:endParaRPr/>
          </a:p>
          <a:p>
            <a:pPr lvl="0">
              <a:spcBef>
                <a:spcPts val="0"/>
              </a:spcBef>
              <a:buNone/>
            </a:pPr>
            <a:r>
              <a:rPr lang="en"/>
              <a:t>projects go through similar set of machines under same precedence constraints, much like an </a:t>
            </a:r>
          </a:p>
          <a:p>
            <a:pPr lvl="0">
              <a:spcBef>
                <a:spcPts val="0"/>
              </a:spcBef>
              <a:buNone/>
            </a:pPr>
            <a:r>
              <a:t/>
            </a:r>
            <a:endParaRPr/>
          </a:p>
          <a:p>
            <a:pPr lvl="0">
              <a:spcBef>
                <a:spcPts val="0"/>
              </a:spcBef>
              <a:buNone/>
            </a:pPr>
            <a:r>
              <a:rPr lang="en"/>
              <a:t>assembly line. However, our shop also has the aspect of recirculation. Some products must </a:t>
            </a:r>
          </a:p>
          <a:p>
            <a:pPr lvl="0">
              <a:spcBef>
                <a:spcPts val="0"/>
              </a:spcBef>
              <a:buNone/>
            </a:pPr>
            <a:r>
              <a:t/>
            </a:r>
            <a:endParaRPr/>
          </a:p>
          <a:p>
            <a:pPr lvl="0">
              <a:spcBef>
                <a:spcPts val="0"/>
              </a:spcBef>
              <a:buNone/>
            </a:pPr>
            <a:r>
              <a:rPr lang="en"/>
              <a:t>circulate through some of the machines multiple times. In this report, we will outline how we </a:t>
            </a:r>
          </a:p>
          <a:p>
            <a:pPr lvl="0">
              <a:spcBef>
                <a:spcPts val="0"/>
              </a:spcBef>
              <a:buNone/>
            </a:pPr>
            <a:r>
              <a:t/>
            </a:r>
            <a:endParaRPr/>
          </a:p>
          <a:p>
            <a:pPr lvl="0">
              <a:spcBef>
                <a:spcPts val="0"/>
              </a:spcBef>
              <a:buNone/>
            </a:pPr>
            <a:r>
              <a:rPr lang="en"/>
              <a:t>apply scheduling theories of both flow shop and job shop to come up with a feasible schedule. </a:t>
            </a:r>
          </a:p>
          <a:p>
            <a:pPr lvl="0">
              <a:spcBef>
                <a:spcPts val="0"/>
              </a:spcBef>
              <a:buNone/>
            </a:pPr>
            <a:r>
              <a:t/>
            </a:r>
            <a:endParaRPr/>
          </a:p>
          <a:p>
            <a:pPr lvl="0">
              <a:spcBef>
                <a:spcPts val="0"/>
              </a:spcBef>
              <a:buNone/>
            </a:pPr>
            <a:r>
              <a:rPr lang="en"/>
              <a:t>We made a few reasonable assumptions in our preliminary data processing. First, some of </a:t>
            </a:r>
          </a:p>
          <a:p>
            <a:pPr lvl="0">
              <a:spcBef>
                <a:spcPts val="0"/>
              </a:spcBef>
              <a:buNone/>
            </a:pPr>
            <a:r>
              <a:t/>
            </a:r>
            <a:endParaRPr/>
          </a:p>
          <a:p>
            <a:pPr lvl="0">
              <a:spcBef>
                <a:spcPts val="0"/>
              </a:spcBef>
              <a:buNone/>
            </a:pPr>
            <a:r>
              <a:rPr lang="en"/>
              <a:t>the products go through the same machine multiple times and others don’t. For example, the </a:t>
            </a:r>
          </a:p>
          <a:p>
            <a:pPr lvl="0">
              <a:spcBef>
                <a:spcPts val="0"/>
              </a:spcBef>
              <a:buNone/>
            </a:pPr>
            <a:r>
              <a:t/>
            </a:r>
            <a:endParaRPr/>
          </a:p>
          <a:p>
            <a:pPr lvl="0">
              <a:spcBef>
                <a:spcPts val="0"/>
              </a:spcBef>
              <a:buNone/>
            </a:pPr>
            <a:r>
              <a:rPr lang="en"/>
              <a:t>3x2.5 semiconductors have to go through multiple die attaches, requiring a total of 21 steps to </a:t>
            </a:r>
          </a:p>
          <a:p>
            <a:pPr lvl="0">
              <a:spcBef>
                <a:spcPts val="0"/>
              </a:spcBef>
              <a:buNone/>
            </a:pPr>
            <a:r>
              <a:t/>
            </a:r>
            <a:endParaRPr/>
          </a:p>
          <a:p>
            <a:pPr lvl="0">
              <a:spcBef>
                <a:spcPts val="0"/>
              </a:spcBef>
              <a:buNone/>
            </a:pPr>
            <a:r>
              <a:rPr lang="en"/>
              <a:t>complete. (This is the product that requires the most steps.) On the other hand, the 10.2x11 </a:t>
            </a:r>
          </a:p>
          <a:p>
            <a:pPr lvl="0">
              <a:spcBef>
                <a:spcPts val="0"/>
              </a:spcBef>
              <a:buNone/>
            </a:pPr>
            <a:r>
              <a:t/>
            </a:r>
            <a:endParaRPr/>
          </a:p>
          <a:p>
            <a:pPr lvl="0">
              <a:spcBef>
                <a:spcPts val="0"/>
              </a:spcBef>
              <a:buNone/>
            </a:pPr>
            <a:r>
              <a:rPr lang="en"/>
              <a:t>semiconductors require 16 steps in the same sequence of machines but only with die attach once. </a:t>
            </a:r>
          </a:p>
          <a:p>
            <a:pPr lvl="0">
              <a:spcBef>
                <a:spcPts val="0"/>
              </a:spcBef>
              <a:buNone/>
            </a:pPr>
            <a:r>
              <a:t/>
            </a:r>
            <a:endParaRPr/>
          </a:p>
          <a:p>
            <a:pPr lvl="0">
              <a:spcBef>
                <a:spcPts val="0"/>
              </a:spcBef>
              <a:buNone/>
            </a:pPr>
            <a:r>
              <a:rPr lang="en"/>
              <a:t>When we tabulate the processing time for different machines, we assumed all jobs must go </a:t>
            </a:r>
          </a:p>
          <a:p>
            <a:pPr lvl="0">
              <a:spcBef>
                <a:spcPts val="0"/>
              </a:spcBef>
              <a:buNone/>
            </a:pPr>
            <a:r>
              <a:t/>
            </a:r>
            <a:endParaRPr/>
          </a:p>
          <a:p>
            <a:pPr lvl="0">
              <a:spcBef>
                <a:spcPts val="0"/>
              </a:spcBef>
              <a:buNone/>
            </a:pPr>
            <a:r>
              <a:rPr lang="en"/>
              <a:t>through all 21 steps. For the jobs that do not actually go through those additional steps, we </a:t>
            </a:r>
          </a:p>
          <a:p>
            <a:pPr lvl="0">
              <a:spcBef>
                <a:spcPts val="0"/>
              </a:spcBef>
              <a:buNone/>
            </a:pPr>
            <a:r>
              <a:t/>
            </a:r>
            <a:endParaRPr/>
          </a:p>
          <a:p>
            <a:pPr lvl="0">
              <a:spcBef>
                <a:spcPts val="0"/>
              </a:spcBef>
              <a:buNone/>
            </a:pPr>
            <a:r>
              <a:rPr lang="en"/>
              <a:t>assumed the processing time of those jobs on those additional “machines” to be 0. Since these </a:t>
            </a:r>
          </a:p>
          <a:p>
            <a:pPr lvl="0">
              <a:spcBef>
                <a:spcPts val="0"/>
              </a:spcBef>
              <a:buNone/>
            </a:pPr>
            <a:r>
              <a:t/>
            </a:r>
            <a:endParaRPr/>
          </a:p>
          <a:p>
            <a:pPr lvl="0">
              <a:spcBef>
                <a:spcPts val="0"/>
              </a:spcBef>
              <a:buNone/>
            </a:pPr>
            <a:r>
              <a:rPr lang="en"/>
              <a:t>additional steps are actually the recirculation, assuming 0 processing time for the products that </a:t>
            </a:r>
          </a:p>
          <a:p>
            <a:pPr lvl="0">
              <a:spcBef>
                <a:spcPts val="0"/>
              </a:spcBef>
              <a:buNone/>
            </a:pPr>
            <a:r>
              <a:t/>
            </a:r>
            <a:endParaRPr/>
          </a:p>
          <a:p>
            <a:pPr lvl="0">
              <a:spcBef>
                <a:spcPts val="0"/>
              </a:spcBef>
              <a:buNone/>
            </a:pPr>
            <a:r>
              <a:rPr lang="en"/>
              <a:t>don’t recirculate would simplify our problem.  (See table below) </a:t>
            </a:r>
          </a:p>
          <a:p>
            <a:pPr lvl="0">
              <a:spcBef>
                <a:spcPts val="0"/>
              </a:spcBef>
              <a:buNone/>
            </a:pPr>
            <a:r>
              <a:t/>
            </a:r>
            <a:endParaRPr/>
          </a:p>
          <a:p>
            <a:pPr lvl="0">
              <a:spcBef>
                <a:spcPts val="0"/>
              </a:spcBef>
              <a:buNone/>
            </a:pPr>
            <a:r>
              <a:rPr lang="en"/>
              <a:t>Also, we have several quantity of machines of each type. We normalized our processing </a:t>
            </a:r>
          </a:p>
          <a:p>
            <a:pPr lvl="0">
              <a:spcBef>
                <a:spcPts val="0"/>
              </a:spcBef>
              <a:buNone/>
            </a:pPr>
            <a:r>
              <a:t/>
            </a:r>
            <a:endParaRPr/>
          </a:p>
          <a:p>
            <a:pPr lvl="0">
              <a:spcBef>
                <a:spcPts val="0"/>
              </a:spcBef>
              <a:buNone/>
            </a:pPr>
            <a:r>
              <a:rPr lang="en"/>
              <a:t>time using: processing time of job j on machine i= (processing time of job j on 1 machine </a:t>
            </a:r>
          </a:p>
          <a:p>
            <a:pPr lvl="0">
              <a:spcBef>
                <a:spcPts val="0"/>
              </a:spcBef>
              <a:buNone/>
            </a:pPr>
            <a:r>
              <a:t/>
            </a:r>
            <a:endParaRPr/>
          </a:p>
          <a:p>
            <a:pPr lvl="0">
              <a:spcBef>
                <a:spcPts val="0"/>
              </a:spcBef>
              <a:buNone/>
            </a:pPr>
            <a:r>
              <a:rPr lang="en"/>
              <a:t>i)/(number of machine i) Another factor we had to consider was the overall equipment </a:t>
            </a:r>
          </a:p>
          <a:p>
            <a:pPr lvl="0">
              <a:spcBef>
                <a:spcPts val="0"/>
              </a:spcBef>
              <a:buNone/>
            </a:pPr>
            <a:r>
              <a:t/>
            </a:r>
            <a:endParaRPr/>
          </a:p>
          <a:p>
            <a:pPr lvl="0">
              <a:spcBef>
                <a:spcPts val="0"/>
              </a:spcBef>
              <a:buNone/>
            </a:pPr>
            <a:r>
              <a:rPr lang="en"/>
              <a:t>effectiveness, or OEE. This figure includes considerations such as set up time, maintenance, and </a:t>
            </a:r>
          </a:p>
          <a:p>
            <a:pPr lvl="0">
              <a:spcBef>
                <a:spcPts val="0"/>
              </a:spcBef>
              <a:buNone/>
            </a:pPr>
            <a:r>
              <a:t/>
            </a:r>
            <a:endParaRPr/>
          </a:p>
          <a:p>
            <a:pPr lvl="0">
              <a:spcBef>
                <a:spcPts val="0"/>
              </a:spcBef>
              <a:buNone/>
            </a:pPr>
            <a:r>
              <a:rPr lang="en"/>
              <a:t>repair. Fortunately, the company provided us with these percentages. We then used our </a:t>
            </a:r>
          </a:p>
          <a:p>
            <a:pPr lvl="0">
              <a:spcBef>
                <a:spcPts val="0"/>
              </a:spcBef>
              <a:buNone/>
            </a:pPr>
            <a:r>
              <a:t/>
            </a:r>
            <a:endParaRPr/>
          </a:p>
          <a:p>
            <a:pPr lvl="0">
              <a:spcBef>
                <a:spcPts val="0"/>
              </a:spcBef>
              <a:buNone/>
            </a:pPr>
            <a:r>
              <a:rPr lang="en"/>
              <a:t>processing time to divide by these percentages. For example, if job j takes 10 minutes to </a:t>
            </a:r>
          </a:p>
          <a:p>
            <a:pPr lvl="0">
              <a:spcBef>
                <a:spcPts val="0"/>
              </a:spcBef>
              <a:buNone/>
            </a:pPr>
            <a:r>
              <a:t/>
            </a:r>
            <a:endParaRPr/>
          </a:p>
          <a:p>
            <a:pPr lvl="0">
              <a:spcBef>
                <a:spcPts val="0"/>
              </a:spcBef>
              <a:buNone/>
            </a:pPr>
            <a:r>
              <a:rPr lang="en"/>
              <a:t>complete on machine i, and machine i has an OEE of 80%, job j on machine i actually takes </a:t>
            </a:r>
          </a:p>
          <a:p>
            <a:pPr lvl="0">
              <a:spcBef>
                <a:spcPts val="0"/>
              </a:spcBef>
              <a:buNone/>
            </a:pPr>
            <a:r>
              <a:t/>
            </a:r>
            <a:endParaRPr/>
          </a:p>
          <a:p>
            <a:pPr lvl="0">
              <a:spcBef>
                <a:spcPts val="0"/>
              </a:spcBef>
              <a:buNone/>
            </a:pPr>
            <a:r>
              <a:rPr lang="en"/>
              <a:t>10/0.8 = 12.5 minutes.</a:t>
            </a:r>
          </a:p>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We made a few reasonable assumptions in our preliminary data processing. we assumed all jobs must go through all 21 steps. For the jobs that do not actually go through those additional steps, we assumed the processing time of those jobs on those additional “machines” to be 0. Since these additional steps are actually the recirculation, assuming 0 processing time for the products that don’t recirculate would simplify our problem.  (See table below) Also, we have several quantity of machines of each type. </a:t>
            </a:r>
          </a:p>
          <a:p>
            <a:pPr lvl="0" rtl="0" algn="just">
              <a:lnSpc>
                <a:spcPct val="150000"/>
              </a:lnSpc>
              <a:spcBef>
                <a:spcPts val="0"/>
              </a:spcBef>
              <a:buNone/>
            </a:pPr>
            <a:r>
              <a:t/>
            </a:r>
            <a:endParaRPr>
              <a:latin typeface="Times New Roman"/>
              <a:ea typeface="Times New Roman"/>
              <a:cs typeface="Times New Roman"/>
              <a:sym typeface="Times New Roman"/>
            </a:endParaRPr>
          </a:p>
          <a:p>
            <a:pPr lvl="0" rtl="0" algn="just">
              <a:lnSpc>
                <a:spcPct val="150000"/>
              </a:lnSpc>
              <a:spcBef>
                <a:spcPts val="0"/>
              </a:spcBef>
              <a:buNone/>
            </a:pPr>
            <a:r>
              <a:rPr lang="en">
                <a:latin typeface="Times New Roman"/>
                <a:ea typeface="Times New Roman"/>
                <a:cs typeface="Times New Roman"/>
                <a:sym typeface="Times New Roman"/>
              </a:rPr>
              <a:t>We normalized our processing time using: processing time of job j on machine i= (processing time of job j on 1 machine i)/(number of machine i) Another factor we had to consider was the overall equipment effectiveness, or OEE. This figure includes considerations such as set up time, maintenance, and repair. Fortunately, the company provided us with these percentages. We then used our processing time to divide by these percentages. For example, if job j takes 10 minutes to complete on machine i, and machine i has an OEE of 80%, job j on machine i actually takes 10/0.8 = 12.5 minutes.</a:t>
            </a:r>
          </a:p>
          <a:p>
            <a:pPr lvl="0" rtl="0" algn="just">
              <a:lnSpc>
                <a:spcPct val="150000"/>
              </a:lnSpc>
              <a:spcBef>
                <a:spcPts val="0"/>
              </a:spcBef>
              <a:buNone/>
            </a:pPr>
            <a:r>
              <a:rPr lang="en">
                <a:latin typeface="Times New Roman"/>
                <a:ea typeface="Times New Roman"/>
                <a:cs typeface="Times New Roman"/>
                <a:sym typeface="Times New Roman"/>
              </a:rPr>
              <a:t>The third assumption is that we have unlimited intermediate inventory space. We specifically contacted the factory and they told us that due to the small sizes of semiconductors, intermediate inventory is not a major concern.</a:t>
            </a:r>
          </a:p>
          <a:p>
            <a:pPr lvl="0" rtl="0" algn="just">
              <a:lnSpc>
                <a:spcPct val="150000"/>
              </a:lnSpc>
              <a:spcBef>
                <a:spcPts val="0"/>
              </a:spcBef>
              <a:buNone/>
            </a:pPr>
            <a:r>
              <a:t/>
            </a: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We made a few reasonable assumptions in our preliminary data processing. we assumed all jobs must go through all 21 steps. For the jobs that do not actually go through those additional steps, we assumed the processing time of those jobs on those additional “machines” to be 0. Since these additional steps are actually the recirculation, assuming 0 processing time for the products that don’t recirculate would simplify our problem.  (See table below) Also, we have several quantity of machines of each type. </a:t>
            </a:r>
          </a:p>
          <a:p>
            <a:pPr lvl="0" rtl="0" algn="just">
              <a:lnSpc>
                <a:spcPct val="150000"/>
              </a:lnSpc>
              <a:spcBef>
                <a:spcPts val="0"/>
              </a:spcBef>
              <a:buNone/>
            </a:pPr>
            <a:r>
              <a:t/>
            </a:r>
            <a:endParaRPr>
              <a:latin typeface="Times New Roman"/>
              <a:ea typeface="Times New Roman"/>
              <a:cs typeface="Times New Roman"/>
              <a:sym typeface="Times New Roman"/>
            </a:endParaRPr>
          </a:p>
          <a:p>
            <a:pPr lvl="0" rtl="0" algn="just">
              <a:lnSpc>
                <a:spcPct val="150000"/>
              </a:lnSpc>
              <a:spcBef>
                <a:spcPts val="0"/>
              </a:spcBef>
              <a:buNone/>
            </a:pPr>
            <a:r>
              <a:rPr lang="en">
                <a:latin typeface="Times New Roman"/>
                <a:ea typeface="Times New Roman"/>
                <a:cs typeface="Times New Roman"/>
                <a:sym typeface="Times New Roman"/>
              </a:rPr>
              <a:t>We normalized our processing time using: processing time of job j on machine i= (processing time of job j on 1 machine i)/(number of machine i) Another factor we had to consider was the overall equipment effectiveness, or OEE. This figure includes considerations such as set up time, maintenance, and repair. Fortunately, the company provided us with these percentages. We then used our processing time to divide by these percentages. For example, if job j takes 10 minutes to complete on machine i, and machine i has an OEE of 80%, job j on machine i actually takes 10/0.8 = 12.5 minutes.</a:t>
            </a:r>
          </a:p>
          <a:p>
            <a:pPr lvl="0" rtl="0" algn="just">
              <a:lnSpc>
                <a:spcPct val="150000"/>
              </a:lnSpc>
              <a:spcBef>
                <a:spcPts val="0"/>
              </a:spcBef>
              <a:buNone/>
            </a:pPr>
            <a:r>
              <a:rPr lang="en">
                <a:latin typeface="Times New Roman"/>
                <a:ea typeface="Times New Roman"/>
                <a:cs typeface="Times New Roman"/>
                <a:sym typeface="Times New Roman"/>
              </a:rPr>
              <a:t>The third assumption is that we have unlimited intermediate inventory space. We specifically contacted the factory and they told us that due to the small sizes of semiconductors, intermediate inventory is not a major concern.</a:t>
            </a:r>
          </a:p>
          <a:p>
            <a:pPr lvl="0" rtl="0" algn="just">
              <a:lnSpc>
                <a:spcPct val="150000"/>
              </a:lnSpc>
              <a:spcBef>
                <a:spcPts val="0"/>
              </a:spcBef>
              <a:buNone/>
            </a:pPr>
            <a:r>
              <a:t/>
            </a: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We made a few reasonable assumptions in our preliminary data processing. we assumed all jobs must go through all 21 steps. For the jobs that do not actually go through those additional steps, we assumed the processing time of those jobs on those additional “machines” to be 0. Since these additional steps are actually the recirculation, assuming 0 processing time for the products that don’t recirculate would simplify our problem.  (See table below) Also, we have several quantity of machines of each type. </a:t>
            </a:r>
          </a:p>
          <a:p>
            <a:pPr lvl="0" rtl="0" algn="just">
              <a:lnSpc>
                <a:spcPct val="150000"/>
              </a:lnSpc>
              <a:spcBef>
                <a:spcPts val="0"/>
              </a:spcBef>
              <a:buNone/>
            </a:pPr>
            <a:r>
              <a:t/>
            </a:r>
            <a:endParaRPr>
              <a:latin typeface="Times New Roman"/>
              <a:ea typeface="Times New Roman"/>
              <a:cs typeface="Times New Roman"/>
              <a:sym typeface="Times New Roman"/>
            </a:endParaRPr>
          </a:p>
          <a:p>
            <a:pPr lvl="0" rtl="0" algn="just">
              <a:lnSpc>
                <a:spcPct val="150000"/>
              </a:lnSpc>
              <a:spcBef>
                <a:spcPts val="0"/>
              </a:spcBef>
              <a:buNone/>
            </a:pPr>
            <a:r>
              <a:rPr lang="en">
                <a:latin typeface="Times New Roman"/>
                <a:ea typeface="Times New Roman"/>
                <a:cs typeface="Times New Roman"/>
                <a:sym typeface="Times New Roman"/>
              </a:rPr>
              <a:t>We normalized our processing time using: processing time of job j on machine i= (processing time of job j on 1 machine i)/(number of machine i) Another factor we had to consider was the overall equipment effectiveness, or OEE. This figure includes considerations such as set up time, maintenance, and repair. Fortunately, the company provided us with these percentages. We then used our processing time to divide by these percentages. For example, if job j takes 10 minutes to complete on machine i, and machine i has an OEE of 80%, job j on machine i actually takes 10/0.8 = 12.5 minutes.</a:t>
            </a:r>
          </a:p>
          <a:p>
            <a:pPr lvl="0" rtl="0" algn="just">
              <a:lnSpc>
                <a:spcPct val="150000"/>
              </a:lnSpc>
              <a:spcBef>
                <a:spcPts val="0"/>
              </a:spcBef>
              <a:buNone/>
            </a:pPr>
            <a:r>
              <a:rPr lang="en">
                <a:latin typeface="Times New Roman"/>
                <a:ea typeface="Times New Roman"/>
                <a:cs typeface="Times New Roman"/>
                <a:sym typeface="Times New Roman"/>
              </a:rPr>
              <a:t>The third assumption is that we have unlimited intermediate inventory space. We specifically contacted the factory and they told us that due to the small sizes of semiconductors, intermediate inventory is not a major concern.</a:t>
            </a:r>
          </a:p>
          <a:p>
            <a:pPr lvl="0" rtl="0" algn="just">
              <a:lnSpc>
                <a:spcPct val="150000"/>
              </a:lnSpc>
              <a:spcBef>
                <a:spcPts val="0"/>
              </a:spcBef>
              <a:buNone/>
            </a:pPr>
            <a:r>
              <a:t/>
            </a: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t/>
            </a: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We made a few reasonable assumptions in our preliminary data processing. we assumed all jobs must go through all 21 steps. For the jobs that do not actually go through those additional steps, we assumed the processing time of those jobs on those additional “machines” to be 0. Since these additional steps are actually the recirculation, assuming 0 processing time for the products that don’t recirculate would simplify our problem.  (See table below) Also, we have several quantity of machines of each type. </a:t>
            </a:r>
          </a:p>
          <a:p>
            <a:pPr lvl="0" rtl="0" algn="just">
              <a:lnSpc>
                <a:spcPct val="150000"/>
              </a:lnSpc>
              <a:spcBef>
                <a:spcPts val="0"/>
              </a:spcBef>
              <a:buNone/>
            </a:pPr>
            <a:r>
              <a:t/>
            </a:r>
            <a:endParaRPr>
              <a:latin typeface="Times New Roman"/>
              <a:ea typeface="Times New Roman"/>
              <a:cs typeface="Times New Roman"/>
              <a:sym typeface="Times New Roman"/>
            </a:endParaRPr>
          </a:p>
          <a:p>
            <a:pPr lvl="0" rtl="0" algn="just">
              <a:lnSpc>
                <a:spcPct val="150000"/>
              </a:lnSpc>
              <a:spcBef>
                <a:spcPts val="0"/>
              </a:spcBef>
              <a:buNone/>
            </a:pPr>
            <a:r>
              <a:rPr lang="en">
                <a:latin typeface="Times New Roman"/>
                <a:ea typeface="Times New Roman"/>
                <a:cs typeface="Times New Roman"/>
                <a:sym typeface="Times New Roman"/>
              </a:rPr>
              <a:t>We normalized our processing time using: processing time of job j on machine i= (processing time of job j on 1 machine i)/(number of machine i) Another factor we had to consider was the overall equipment effectiveness, or OEE. This figure includes considerations such as set up time, maintenance, and repair. Fortunately, the company provided us with these percentages. We then used our processing time to divide by these percentages. For example, if job j takes 10 minutes to complete on machine i, and machine i has an OEE of 80%, job j on machine i actually takes 10/0.8 = 12.5 minutes.</a:t>
            </a:r>
          </a:p>
          <a:p>
            <a:pPr lvl="0" rtl="0" algn="just">
              <a:lnSpc>
                <a:spcPct val="150000"/>
              </a:lnSpc>
              <a:spcBef>
                <a:spcPts val="0"/>
              </a:spcBef>
              <a:buNone/>
            </a:pPr>
            <a:r>
              <a:rPr lang="en">
                <a:latin typeface="Times New Roman"/>
                <a:ea typeface="Times New Roman"/>
                <a:cs typeface="Times New Roman"/>
                <a:sym typeface="Times New Roman"/>
              </a:rPr>
              <a:t>The third assumption is that we have unlimited intermediate inventory space. We specifically contacted the factory and they told us that due to the small sizes of semiconductors, intermediate inventory is not a major concern.</a:t>
            </a:r>
          </a:p>
          <a:p>
            <a:pPr lvl="0" rtl="0" algn="just">
              <a:lnSpc>
                <a:spcPct val="150000"/>
              </a:lnSpc>
              <a:spcBef>
                <a:spcPts val="0"/>
              </a:spcBef>
              <a:buNone/>
            </a:pPr>
            <a:r>
              <a:t/>
            </a:r>
            <a:endParaRPr>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We made a few reasonable assumptions in our preliminary data processing. we assumed all jobs must go through all 21 steps. For the jobs that do not actually go through those additional steps, we assumed the processing time of those jobs on those additional “machines” to be 0. Since these additional steps are actually the recirculation, assuming 0 processing time for the products that don’t recirculate would simplify our problem.  (See table below) Also, we have several quantity of machines of each type. </a:t>
            </a:r>
          </a:p>
          <a:p>
            <a:pPr lvl="0" rtl="0" algn="just">
              <a:lnSpc>
                <a:spcPct val="150000"/>
              </a:lnSpc>
              <a:spcBef>
                <a:spcPts val="0"/>
              </a:spcBef>
              <a:buNone/>
            </a:pPr>
            <a:r>
              <a:t/>
            </a:r>
            <a:endParaRPr>
              <a:latin typeface="Times New Roman"/>
              <a:ea typeface="Times New Roman"/>
              <a:cs typeface="Times New Roman"/>
              <a:sym typeface="Times New Roman"/>
            </a:endParaRPr>
          </a:p>
          <a:p>
            <a:pPr lvl="0" rtl="0" algn="just">
              <a:lnSpc>
                <a:spcPct val="150000"/>
              </a:lnSpc>
              <a:spcBef>
                <a:spcPts val="0"/>
              </a:spcBef>
              <a:buNone/>
            </a:pPr>
            <a:r>
              <a:rPr lang="en">
                <a:latin typeface="Times New Roman"/>
                <a:ea typeface="Times New Roman"/>
                <a:cs typeface="Times New Roman"/>
                <a:sym typeface="Times New Roman"/>
              </a:rPr>
              <a:t>We normalized our processing time using: processing time of job j on machine i= (processing time of job j on 1 machine i)/(number of machine i) Another factor we had to consider was the overall equipment effectiveness, or OEE. This figure includes considerations such as set up time, maintenance, and repair. Fortunately, the company provided us with these percentages. We then used our processing time to divide by these percentages. For example, if job j takes 10 minutes to complete on machine i, and machine i has an OEE of 80%, job j on machine i actually takes 10/0.8 = 12.5 minutes.</a:t>
            </a:r>
          </a:p>
          <a:p>
            <a:pPr lvl="0" rtl="0" algn="just">
              <a:lnSpc>
                <a:spcPct val="150000"/>
              </a:lnSpc>
              <a:spcBef>
                <a:spcPts val="0"/>
              </a:spcBef>
              <a:buNone/>
            </a:pPr>
            <a:r>
              <a:rPr lang="en">
                <a:latin typeface="Times New Roman"/>
                <a:ea typeface="Times New Roman"/>
                <a:cs typeface="Times New Roman"/>
                <a:sym typeface="Times New Roman"/>
              </a:rPr>
              <a:t>The third assumption is that we have unlimited intermediate inventory space. We specifically contacted the factory and they told us that due to the small sizes of semiconductors, intermediate inventory is not a major concern.</a:t>
            </a:r>
          </a:p>
          <a:p>
            <a:pPr lvl="0" rtl="0" algn="just">
              <a:lnSpc>
                <a:spcPct val="150000"/>
              </a:lnSpc>
              <a:spcBef>
                <a:spcPts val="0"/>
              </a:spcBef>
              <a:buNone/>
            </a:pPr>
            <a:r>
              <a:t/>
            </a: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We made a few reasonable assumptions in our preliminary data processing. we assumed all jobs must go through all 21 steps. For the jobs that do not actually go through those additional steps, we assumed the processing time of those jobs on those additional “machines” to be 0. Since these additional steps are actually the recirculation, assuming 0 processing time for the products that don’t recirculate would simplify our problem.  (See table below) Also, we have several quantity of machines of each type. </a:t>
            </a:r>
          </a:p>
          <a:p>
            <a:pPr lvl="0" rtl="0" algn="just">
              <a:lnSpc>
                <a:spcPct val="150000"/>
              </a:lnSpc>
              <a:spcBef>
                <a:spcPts val="0"/>
              </a:spcBef>
              <a:buNone/>
            </a:pPr>
            <a:r>
              <a:t/>
            </a:r>
            <a:endParaRPr>
              <a:latin typeface="Times New Roman"/>
              <a:ea typeface="Times New Roman"/>
              <a:cs typeface="Times New Roman"/>
              <a:sym typeface="Times New Roman"/>
            </a:endParaRPr>
          </a:p>
          <a:p>
            <a:pPr lvl="0" rtl="0" algn="just">
              <a:lnSpc>
                <a:spcPct val="150000"/>
              </a:lnSpc>
              <a:spcBef>
                <a:spcPts val="0"/>
              </a:spcBef>
              <a:buNone/>
            </a:pPr>
            <a:r>
              <a:rPr lang="en">
                <a:latin typeface="Times New Roman"/>
                <a:ea typeface="Times New Roman"/>
                <a:cs typeface="Times New Roman"/>
                <a:sym typeface="Times New Roman"/>
              </a:rPr>
              <a:t>We normalized our processing time using: processing time of job j on machine i= (processing time of job j on 1 machine i)/(number of machine i) Another factor we had to consider was the overall equipment effectiveness, or OEE. This figure includes considerations such as set up time, maintenance, and repair. Fortunately, the company provided us with these percentages. We then used our processing time to divide by these percentages. For example, if job j takes 10 minutes to complete on machine i, and machine i has an OEE of 80%, job j on machine i actually takes 10/0.8 = 12.5 minutes.</a:t>
            </a:r>
          </a:p>
          <a:p>
            <a:pPr lvl="0" rtl="0" algn="just">
              <a:lnSpc>
                <a:spcPct val="150000"/>
              </a:lnSpc>
              <a:spcBef>
                <a:spcPts val="0"/>
              </a:spcBef>
              <a:buNone/>
            </a:pPr>
            <a:r>
              <a:rPr lang="en">
                <a:latin typeface="Times New Roman"/>
                <a:ea typeface="Times New Roman"/>
                <a:cs typeface="Times New Roman"/>
                <a:sym typeface="Times New Roman"/>
              </a:rPr>
              <a:t>The third assumption is that we have unlimited intermediate inventory space. We specifically contacted the factory and they told us that due to the small sizes of semiconductors, intermediate inventory is not a major concern.</a:t>
            </a:r>
          </a:p>
          <a:p>
            <a:pPr lvl="0" rtl="0" algn="just">
              <a:lnSpc>
                <a:spcPct val="150000"/>
              </a:lnSpc>
              <a:spcBef>
                <a:spcPts val="0"/>
              </a:spcBef>
              <a:buNone/>
            </a:pPr>
            <a:r>
              <a:t/>
            </a:r>
            <a:endParaRPr>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We made a few reasonable assumptions in our preliminary data processing. we assumed all jobs must go through all 21 steps. For the jobs that do not actually go through those additional steps, we assumed the processing time of those jobs on those additional “machines” to be 0. Since these additional steps are actually the recirculation, assuming 0 processing time for the products that don’t recirculate would simplify our problem.  (See table below) Also, we have several quantity of machines of each type. </a:t>
            </a:r>
          </a:p>
          <a:p>
            <a:pPr lvl="0" rtl="0" algn="just">
              <a:lnSpc>
                <a:spcPct val="150000"/>
              </a:lnSpc>
              <a:spcBef>
                <a:spcPts val="0"/>
              </a:spcBef>
              <a:buNone/>
            </a:pPr>
            <a:r>
              <a:t/>
            </a:r>
            <a:endParaRPr>
              <a:latin typeface="Times New Roman"/>
              <a:ea typeface="Times New Roman"/>
              <a:cs typeface="Times New Roman"/>
              <a:sym typeface="Times New Roman"/>
            </a:endParaRPr>
          </a:p>
          <a:p>
            <a:pPr lvl="0" rtl="0" algn="just">
              <a:lnSpc>
                <a:spcPct val="150000"/>
              </a:lnSpc>
              <a:spcBef>
                <a:spcPts val="0"/>
              </a:spcBef>
              <a:buNone/>
            </a:pPr>
            <a:r>
              <a:rPr lang="en">
                <a:latin typeface="Times New Roman"/>
                <a:ea typeface="Times New Roman"/>
                <a:cs typeface="Times New Roman"/>
                <a:sym typeface="Times New Roman"/>
              </a:rPr>
              <a:t>We normalized our processing time using: processing time of job j on machine i= (processing time of job j on 1 machine i)/(number of machine i) Another factor we had to consider was the overall equipment effectiveness, or OEE. This figure includes considerations such as set up time, maintenance, and repair. Fortunately, the company provided us with these percentages. We then used our processing time to divide by these percentages. For example, if job j takes 10 minutes to complete on machine i, and machine i has an OEE of 80%, job j on machine i actually takes 10/0.8 = 12.5 minutes.</a:t>
            </a:r>
          </a:p>
          <a:p>
            <a:pPr lvl="0" rtl="0" algn="just">
              <a:lnSpc>
                <a:spcPct val="150000"/>
              </a:lnSpc>
              <a:spcBef>
                <a:spcPts val="0"/>
              </a:spcBef>
              <a:buNone/>
            </a:pPr>
            <a:r>
              <a:rPr lang="en">
                <a:latin typeface="Times New Roman"/>
                <a:ea typeface="Times New Roman"/>
                <a:cs typeface="Times New Roman"/>
                <a:sym typeface="Times New Roman"/>
              </a:rPr>
              <a:t>The third assumption is that we have unlimited intermediate inventory space. We specifically contacted the factory and they told us that due to the small sizes of semiconductors, intermediate inventory is not a major concern.</a:t>
            </a:r>
          </a:p>
          <a:p>
            <a:pPr lvl="0" rtl="0" algn="just">
              <a:lnSpc>
                <a:spcPct val="150000"/>
              </a:lnSpc>
              <a:spcBef>
                <a:spcPts val="0"/>
              </a:spcBef>
              <a:buNone/>
            </a:pPr>
            <a:r>
              <a:t/>
            </a:r>
            <a:endParaRPr>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We made a few reasonable assumptions in our preliminary data processing. we assumed all jobs must go through all 21 steps. For the jobs that do not actually go through those additional steps, we assumed the processing time of those jobs on those additional “machines” to be 0. Since these additional steps are actually the recirculation, assuming 0 processing time for the products that don’t recirculate would simplify our problem.  (See table below) Also, we have several quantity of machines of each type. </a:t>
            </a:r>
          </a:p>
          <a:p>
            <a:pPr lvl="0" rtl="0" algn="just">
              <a:lnSpc>
                <a:spcPct val="150000"/>
              </a:lnSpc>
              <a:spcBef>
                <a:spcPts val="0"/>
              </a:spcBef>
              <a:buNone/>
            </a:pPr>
            <a:r>
              <a:t/>
            </a:r>
            <a:endParaRPr>
              <a:latin typeface="Times New Roman"/>
              <a:ea typeface="Times New Roman"/>
              <a:cs typeface="Times New Roman"/>
              <a:sym typeface="Times New Roman"/>
            </a:endParaRPr>
          </a:p>
          <a:p>
            <a:pPr lvl="0" rtl="0" algn="just">
              <a:lnSpc>
                <a:spcPct val="150000"/>
              </a:lnSpc>
              <a:spcBef>
                <a:spcPts val="0"/>
              </a:spcBef>
              <a:buNone/>
            </a:pPr>
            <a:r>
              <a:rPr lang="en">
                <a:latin typeface="Times New Roman"/>
                <a:ea typeface="Times New Roman"/>
                <a:cs typeface="Times New Roman"/>
                <a:sym typeface="Times New Roman"/>
              </a:rPr>
              <a:t>We normalized our processing time using: processing time of job j on machine i= (processing time of job j on 1 machine i)/(number of machine i) Another factor we had to consider was the overall equipment effectiveness, or OEE. This figure includes considerations such as set up time, maintenance, and repair. Fortunately, the company provided us with these percentages. We then used our processing time to divide by these percentages. For example, if job j takes 10 minutes to complete on machine i, and machine i has an OEE of 80%, job j on machine i actually takes 10/0.8 = 12.5 minutes.</a:t>
            </a:r>
          </a:p>
          <a:p>
            <a:pPr lvl="0" rtl="0" algn="just">
              <a:lnSpc>
                <a:spcPct val="150000"/>
              </a:lnSpc>
              <a:spcBef>
                <a:spcPts val="0"/>
              </a:spcBef>
              <a:buNone/>
            </a:pPr>
            <a:r>
              <a:rPr lang="en">
                <a:latin typeface="Times New Roman"/>
                <a:ea typeface="Times New Roman"/>
                <a:cs typeface="Times New Roman"/>
                <a:sym typeface="Times New Roman"/>
              </a:rPr>
              <a:t>The third assumption is that we have unlimited intermediate inventory space. We specifically contacted the factory and they told us that due to the small sizes of semiconductors, intermediate inventory is not a major concern.</a:t>
            </a:r>
          </a:p>
          <a:p>
            <a:pPr lvl="0" rtl="0" algn="just">
              <a:lnSpc>
                <a:spcPct val="150000"/>
              </a:lnSpc>
              <a:spcBef>
                <a:spcPts val="0"/>
              </a:spcBef>
              <a:buNone/>
            </a:pPr>
            <a:r>
              <a:t/>
            </a:r>
            <a:endParaRPr>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team coded in AMPL the integer program Andy just discussed. However, some additional assumptions were required to formulate the program. We did our best using the information we were given to approximate the actual job batch sizes, due dates for jobs, and the associated late fees.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gn="just">
              <a:lnSpc>
                <a:spcPct val="150000"/>
              </a:lnSpc>
              <a:spcBef>
                <a:spcPts val="0"/>
              </a:spcBef>
              <a:buNone/>
            </a:pPr>
            <a:r>
              <a:rPr lang="en">
                <a:latin typeface="Times New Roman"/>
                <a:ea typeface="Times New Roman"/>
                <a:cs typeface="Times New Roman"/>
                <a:sym typeface="Times New Roman"/>
              </a:rPr>
              <a:t>We are working with a global semiconductor firm in terms of optimizing their production schedule for a specific product that has 5 different batch sizes. Upon further discussion with the company regarding the technical features in this process, we have concluded that the process flow must be in the following order as shown in the first diagram, where the 4 processes: 2600, 2700, 2800 and 3100 follow a cycle until the inspection is complete.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sz="800">
                <a:latin typeface="Libre Baskerville"/>
                <a:ea typeface="Libre Baskerville"/>
                <a:cs typeface="Libre Baskerville"/>
                <a:sym typeface="Libre Baskerville"/>
              </a:rPr>
              <a:t>Now let’s take a look at a brief demo of what the program outputs. As you can see, it shows the objective value, completion time, lateness matrix, permutated matrix (X), outputs wait time and idle times.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9" name="Shape 4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So it’s pretty cool what it outputs, and we are certainly pleased with the results. Now to help visualize the first case, we put together a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8" name="Shape 4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Permutation schedule to display our results. There is a lot going on here but this can give you an idea of what is going on through the 21 machines and 20 job batches. For Case one, we had a completion time of 25,905 hours, and the optimal job batch order as shown.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5" name="Shape 825"/>
        <p:cNvGrpSpPr/>
        <p:nvPr/>
      </p:nvGrpSpPr>
      <p:grpSpPr>
        <a:xfrm>
          <a:off x="0" y="0"/>
          <a:ext cx="0" cy="0"/>
          <a:chOff x="0" y="0"/>
          <a:chExt cx="0" cy="0"/>
        </a:xfrm>
      </p:grpSpPr>
      <p:sp>
        <p:nvSpPr>
          <p:cNvPr id="826" name="Shape 8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7" name="Shape 8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So in summary of our results, we see that if there is an increase in 3 job batches to the current order, this yields a change in objective value by 600. So as long as the company can make more than the 600 that costs them in this simulation, then they should accept the new jobs. And now I will pass it to Matt to close off our presentation,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6" name="Shape 846"/>
        <p:cNvGrpSpPr/>
        <p:nvPr/>
      </p:nvGrpSpPr>
      <p:grpSpPr>
        <a:xfrm>
          <a:off x="0" y="0"/>
          <a:ext cx="0" cy="0"/>
          <a:chOff x="0" y="0"/>
          <a:chExt cx="0" cy="0"/>
        </a:xfrm>
      </p:grpSpPr>
      <p:sp>
        <p:nvSpPr>
          <p:cNvPr id="847" name="Shape 8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8" name="Shape 8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t/>
            </a:r>
            <a:endParaRPr>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5" name="Shape 855"/>
        <p:cNvGrpSpPr/>
        <p:nvPr/>
      </p:nvGrpSpPr>
      <p:grpSpPr>
        <a:xfrm>
          <a:off x="0" y="0"/>
          <a:ext cx="0" cy="0"/>
          <a:chOff x="0" y="0"/>
          <a:chExt cx="0" cy="0"/>
        </a:xfrm>
      </p:grpSpPr>
      <p:sp>
        <p:nvSpPr>
          <p:cNvPr id="856" name="Shape 8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7" name="Shape 8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Our team has started to process</a:t>
            </a:r>
          </a:p>
          <a:p>
            <a:pPr lvl="0" rtl="0">
              <a:spcBef>
                <a:spcPts val="0"/>
              </a:spcBef>
              <a:buNone/>
            </a:pPr>
            <a:r>
              <a:t/>
            </a:r>
            <a:endParaRPr/>
          </a:p>
          <a:p>
            <a:pPr lvl="0" rtl="0">
              <a:spcBef>
                <a:spcPts val="0"/>
              </a:spcBef>
              <a:buNone/>
            </a:pPr>
            <a:r>
              <a:rPr lang="en"/>
              <a:t>the production data to come up with a model that we are able to solve. </a:t>
            </a:r>
          </a:p>
          <a:p>
            <a:pPr lvl="0" rtl="0">
              <a:spcBef>
                <a:spcPts val="0"/>
              </a:spcBef>
              <a:buNone/>
            </a:pPr>
            <a:r>
              <a:t/>
            </a:r>
            <a:endParaRPr/>
          </a:p>
          <a:p>
            <a:pPr lvl="0" rtl="0">
              <a:spcBef>
                <a:spcPts val="0"/>
              </a:spcBef>
              <a:buNone/>
            </a:pPr>
            <a:r>
              <a:rPr lang="en"/>
              <a:t>First, the most interesting aspect of the structure of our production factory is that it </a:t>
            </a:r>
          </a:p>
          <a:p>
            <a:pPr lvl="0" rtl="0">
              <a:spcBef>
                <a:spcPts val="0"/>
              </a:spcBef>
              <a:buNone/>
            </a:pPr>
            <a:r>
              <a:t/>
            </a:r>
            <a:endParaRPr/>
          </a:p>
          <a:p>
            <a:pPr lvl="0" rtl="0">
              <a:spcBef>
                <a:spcPts val="0"/>
              </a:spcBef>
              <a:buNone/>
            </a:pPr>
            <a:r>
              <a:rPr lang="en"/>
              <a:t>contains characteristics of both a flow shop and a job shop. The production for the 5 different </a:t>
            </a:r>
          </a:p>
          <a:p>
            <a:pPr lvl="0" rtl="0">
              <a:spcBef>
                <a:spcPts val="0"/>
              </a:spcBef>
              <a:buNone/>
            </a:pPr>
            <a:r>
              <a:t/>
            </a:r>
            <a:endParaRPr/>
          </a:p>
          <a:p>
            <a:pPr lvl="0" rtl="0">
              <a:spcBef>
                <a:spcPts val="0"/>
              </a:spcBef>
              <a:buNone/>
            </a:pPr>
            <a:r>
              <a:rPr lang="en"/>
              <a:t>projects go through similar set of machines under same precedence constraints, much like an </a:t>
            </a:r>
          </a:p>
          <a:p>
            <a:pPr lvl="0" rtl="0">
              <a:spcBef>
                <a:spcPts val="0"/>
              </a:spcBef>
              <a:buNone/>
            </a:pPr>
            <a:r>
              <a:t/>
            </a:r>
            <a:endParaRPr/>
          </a:p>
          <a:p>
            <a:pPr lvl="0" rtl="0">
              <a:spcBef>
                <a:spcPts val="0"/>
              </a:spcBef>
              <a:buNone/>
            </a:pPr>
            <a:r>
              <a:rPr lang="en"/>
              <a:t>assembly line. However, our shop also has the aspect of recirculation. Some products must </a:t>
            </a:r>
          </a:p>
          <a:p>
            <a:pPr lvl="0" rtl="0">
              <a:spcBef>
                <a:spcPts val="0"/>
              </a:spcBef>
              <a:buNone/>
            </a:pPr>
            <a:r>
              <a:t/>
            </a:r>
            <a:endParaRPr/>
          </a:p>
          <a:p>
            <a:pPr lvl="0" rtl="0">
              <a:spcBef>
                <a:spcPts val="0"/>
              </a:spcBef>
              <a:buNone/>
            </a:pPr>
            <a:r>
              <a:rPr lang="en"/>
              <a:t>circulate through some of the machines multiple times. In this report, we will outline how we </a:t>
            </a:r>
          </a:p>
          <a:p>
            <a:pPr lvl="0" rtl="0">
              <a:spcBef>
                <a:spcPts val="0"/>
              </a:spcBef>
              <a:buNone/>
            </a:pPr>
            <a:r>
              <a:t/>
            </a:r>
            <a:endParaRPr/>
          </a:p>
          <a:p>
            <a:pPr lvl="0" rtl="0">
              <a:spcBef>
                <a:spcPts val="0"/>
              </a:spcBef>
              <a:buNone/>
            </a:pPr>
            <a:r>
              <a:rPr lang="en"/>
              <a:t>apply scheduling theories of both flow shop and job shop to come up with a feasible schedule. </a:t>
            </a:r>
          </a:p>
          <a:p>
            <a:pPr lvl="0" rtl="0">
              <a:spcBef>
                <a:spcPts val="0"/>
              </a:spcBef>
              <a:buNone/>
            </a:pPr>
            <a:r>
              <a:t/>
            </a:r>
            <a:endParaRPr/>
          </a:p>
          <a:p>
            <a:pPr lvl="0" rtl="0">
              <a:spcBef>
                <a:spcPts val="0"/>
              </a:spcBef>
              <a:buNone/>
            </a:pPr>
            <a:r>
              <a:rPr lang="en"/>
              <a:t>We made a few reasonable assumptions in our preliminary data processing. First, some of </a:t>
            </a:r>
          </a:p>
          <a:p>
            <a:pPr lvl="0" rtl="0">
              <a:spcBef>
                <a:spcPts val="0"/>
              </a:spcBef>
              <a:buNone/>
            </a:pPr>
            <a:r>
              <a:t/>
            </a:r>
            <a:endParaRPr/>
          </a:p>
          <a:p>
            <a:pPr lvl="0" rtl="0">
              <a:spcBef>
                <a:spcPts val="0"/>
              </a:spcBef>
              <a:buNone/>
            </a:pPr>
            <a:r>
              <a:rPr lang="en"/>
              <a:t>the products go through the same machine multiple times and others don’t. For example, the </a:t>
            </a:r>
          </a:p>
          <a:p>
            <a:pPr lvl="0" rtl="0">
              <a:spcBef>
                <a:spcPts val="0"/>
              </a:spcBef>
              <a:buNone/>
            </a:pPr>
            <a:r>
              <a:t/>
            </a:r>
            <a:endParaRPr/>
          </a:p>
          <a:p>
            <a:pPr lvl="0" rtl="0">
              <a:spcBef>
                <a:spcPts val="0"/>
              </a:spcBef>
              <a:buNone/>
            </a:pPr>
            <a:r>
              <a:rPr lang="en"/>
              <a:t>3x2.5 semiconductors have to go through multiple die attaches, requiring a total of 21 steps to </a:t>
            </a:r>
          </a:p>
          <a:p>
            <a:pPr lvl="0" rtl="0">
              <a:spcBef>
                <a:spcPts val="0"/>
              </a:spcBef>
              <a:buNone/>
            </a:pPr>
            <a:r>
              <a:t/>
            </a:r>
            <a:endParaRPr/>
          </a:p>
          <a:p>
            <a:pPr lvl="0" rtl="0">
              <a:spcBef>
                <a:spcPts val="0"/>
              </a:spcBef>
              <a:buNone/>
            </a:pPr>
            <a:r>
              <a:rPr lang="en"/>
              <a:t>complete. (This is the product that requires the most steps.) On the other hand, the 10.2x11 </a:t>
            </a:r>
          </a:p>
          <a:p>
            <a:pPr lvl="0" rtl="0">
              <a:spcBef>
                <a:spcPts val="0"/>
              </a:spcBef>
              <a:buNone/>
            </a:pPr>
            <a:r>
              <a:t/>
            </a:r>
            <a:endParaRPr/>
          </a:p>
          <a:p>
            <a:pPr lvl="0" rtl="0">
              <a:spcBef>
                <a:spcPts val="0"/>
              </a:spcBef>
              <a:buNone/>
            </a:pPr>
            <a:r>
              <a:rPr lang="en"/>
              <a:t>semiconductors require 16 steps in the same sequence of machines but only with die attach once. </a:t>
            </a:r>
          </a:p>
          <a:p>
            <a:pPr lvl="0" rtl="0">
              <a:spcBef>
                <a:spcPts val="0"/>
              </a:spcBef>
              <a:buNone/>
            </a:pPr>
            <a:r>
              <a:t/>
            </a:r>
            <a:endParaRPr/>
          </a:p>
          <a:p>
            <a:pPr lvl="0" rtl="0">
              <a:spcBef>
                <a:spcPts val="0"/>
              </a:spcBef>
              <a:buNone/>
            </a:pPr>
            <a:r>
              <a:rPr lang="en"/>
              <a:t>When we tabulate the processing time for different machines, we assumed all jobs must go </a:t>
            </a:r>
          </a:p>
          <a:p>
            <a:pPr lvl="0" rtl="0">
              <a:spcBef>
                <a:spcPts val="0"/>
              </a:spcBef>
              <a:buNone/>
            </a:pPr>
            <a:r>
              <a:t/>
            </a:r>
            <a:endParaRPr/>
          </a:p>
          <a:p>
            <a:pPr lvl="0" rtl="0">
              <a:spcBef>
                <a:spcPts val="0"/>
              </a:spcBef>
              <a:buNone/>
            </a:pPr>
            <a:r>
              <a:rPr lang="en"/>
              <a:t>through all 21 steps. For the jobs that do not actually go through those additional steps, we </a:t>
            </a:r>
          </a:p>
          <a:p>
            <a:pPr lvl="0" rtl="0">
              <a:spcBef>
                <a:spcPts val="0"/>
              </a:spcBef>
              <a:buNone/>
            </a:pPr>
            <a:r>
              <a:t/>
            </a:r>
            <a:endParaRPr/>
          </a:p>
          <a:p>
            <a:pPr lvl="0" rtl="0">
              <a:spcBef>
                <a:spcPts val="0"/>
              </a:spcBef>
              <a:buNone/>
            </a:pPr>
            <a:r>
              <a:rPr lang="en"/>
              <a:t>assumed the processing time of those jobs on those additional “machines” to be 0. Since these </a:t>
            </a:r>
          </a:p>
          <a:p>
            <a:pPr lvl="0" rtl="0">
              <a:spcBef>
                <a:spcPts val="0"/>
              </a:spcBef>
              <a:buNone/>
            </a:pPr>
            <a:r>
              <a:t/>
            </a:r>
            <a:endParaRPr/>
          </a:p>
          <a:p>
            <a:pPr lvl="0" rtl="0">
              <a:spcBef>
                <a:spcPts val="0"/>
              </a:spcBef>
              <a:buNone/>
            </a:pPr>
            <a:r>
              <a:rPr lang="en"/>
              <a:t>additional steps are actually the recirculation, assuming 0 processing time for the products that </a:t>
            </a:r>
          </a:p>
          <a:p>
            <a:pPr lvl="0" rtl="0">
              <a:spcBef>
                <a:spcPts val="0"/>
              </a:spcBef>
              <a:buNone/>
            </a:pPr>
            <a:r>
              <a:t/>
            </a:r>
            <a:endParaRPr/>
          </a:p>
          <a:p>
            <a:pPr lvl="0" rtl="0">
              <a:spcBef>
                <a:spcPts val="0"/>
              </a:spcBef>
              <a:buNone/>
            </a:pPr>
            <a:r>
              <a:rPr lang="en"/>
              <a:t>don’t recirculate would simplify our problem.  (See table below) </a:t>
            </a:r>
          </a:p>
          <a:p>
            <a:pPr lvl="0" rtl="0">
              <a:spcBef>
                <a:spcPts val="0"/>
              </a:spcBef>
              <a:buNone/>
            </a:pPr>
            <a:r>
              <a:t/>
            </a:r>
            <a:endParaRPr/>
          </a:p>
          <a:p>
            <a:pPr lvl="0" rtl="0">
              <a:spcBef>
                <a:spcPts val="0"/>
              </a:spcBef>
              <a:buNone/>
            </a:pPr>
            <a:r>
              <a:rPr lang="en"/>
              <a:t>Also, we have several quantity of machines of each type. We normalized our processing </a:t>
            </a:r>
          </a:p>
          <a:p>
            <a:pPr lvl="0" rtl="0">
              <a:spcBef>
                <a:spcPts val="0"/>
              </a:spcBef>
              <a:buNone/>
            </a:pPr>
            <a:r>
              <a:t/>
            </a:r>
            <a:endParaRPr/>
          </a:p>
          <a:p>
            <a:pPr lvl="0" rtl="0">
              <a:spcBef>
                <a:spcPts val="0"/>
              </a:spcBef>
              <a:buNone/>
            </a:pPr>
            <a:r>
              <a:rPr lang="en"/>
              <a:t>time using: processing time of job j on machine i= (processing time of job j on 1 machine </a:t>
            </a:r>
          </a:p>
          <a:p>
            <a:pPr lvl="0" rtl="0">
              <a:spcBef>
                <a:spcPts val="0"/>
              </a:spcBef>
              <a:buNone/>
            </a:pPr>
            <a:r>
              <a:t/>
            </a:r>
            <a:endParaRPr/>
          </a:p>
          <a:p>
            <a:pPr lvl="0" rtl="0">
              <a:spcBef>
                <a:spcPts val="0"/>
              </a:spcBef>
              <a:buNone/>
            </a:pPr>
            <a:r>
              <a:rPr lang="en"/>
              <a:t>i)/(number of machine i) Another factor we had to consider was the overall equipment </a:t>
            </a:r>
          </a:p>
          <a:p>
            <a:pPr lvl="0" rtl="0">
              <a:spcBef>
                <a:spcPts val="0"/>
              </a:spcBef>
              <a:buNone/>
            </a:pPr>
            <a:r>
              <a:t/>
            </a:r>
            <a:endParaRPr/>
          </a:p>
          <a:p>
            <a:pPr lvl="0" rtl="0">
              <a:spcBef>
                <a:spcPts val="0"/>
              </a:spcBef>
              <a:buNone/>
            </a:pPr>
            <a:r>
              <a:rPr lang="en"/>
              <a:t>effectiveness, or OEE. This figure includes considerations such as set up time, maintenance, and </a:t>
            </a:r>
          </a:p>
          <a:p>
            <a:pPr lvl="0" rtl="0">
              <a:spcBef>
                <a:spcPts val="0"/>
              </a:spcBef>
              <a:buNone/>
            </a:pPr>
            <a:r>
              <a:t/>
            </a:r>
            <a:endParaRPr/>
          </a:p>
          <a:p>
            <a:pPr lvl="0" rtl="0">
              <a:spcBef>
                <a:spcPts val="0"/>
              </a:spcBef>
              <a:buNone/>
            </a:pPr>
            <a:r>
              <a:rPr lang="en"/>
              <a:t>repair. Fortunately, the company provided us with these percentages. We then used our </a:t>
            </a:r>
          </a:p>
          <a:p>
            <a:pPr lvl="0" rtl="0">
              <a:spcBef>
                <a:spcPts val="0"/>
              </a:spcBef>
              <a:buNone/>
            </a:pPr>
            <a:r>
              <a:t/>
            </a:r>
            <a:endParaRPr/>
          </a:p>
          <a:p>
            <a:pPr lvl="0" rtl="0">
              <a:spcBef>
                <a:spcPts val="0"/>
              </a:spcBef>
              <a:buNone/>
            </a:pPr>
            <a:r>
              <a:rPr lang="en"/>
              <a:t>processing time to divide by these percentages. For example, if job j takes 10 minutes to </a:t>
            </a:r>
          </a:p>
          <a:p>
            <a:pPr lvl="0" rtl="0">
              <a:spcBef>
                <a:spcPts val="0"/>
              </a:spcBef>
              <a:buNone/>
            </a:pPr>
            <a:r>
              <a:t/>
            </a:r>
            <a:endParaRPr/>
          </a:p>
          <a:p>
            <a:pPr lvl="0" rtl="0">
              <a:spcBef>
                <a:spcPts val="0"/>
              </a:spcBef>
              <a:buNone/>
            </a:pPr>
            <a:r>
              <a:rPr lang="en"/>
              <a:t>complete on machine i, and machine i has an OEE of 80%, job j on machine i actually takes </a:t>
            </a:r>
          </a:p>
          <a:p>
            <a:pPr lvl="0" rtl="0">
              <a:spcBef>
                <a:spcPts val="0"/>
              </a:spcBef>
              <a:buNone/>
            </a:pPr>
            <a:r>
              <a:t/>
            </a:r>
            <a:endParaRPr/>
          </a:p>
          <a:p>
            <a:pPr lvl="0" rtl="0">
              <a:spcBef>
                <a:spcPts val="0"/>
              </a:spcBef>
              <a:buNone/>
            </a:pPr>
            <a:r>
              <a:rPr lang="en"/>
              <a:t>10/0.8 = 12.5 minutes.</a:t>
            </a:r>
          </a:p>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We are working with a global semiconductor firm in terms of optimizing their production schedule for a specific product that has 5 different batch sizes. Upon further discussion with the company regarding the technical features in this process, we have concluded that the process flow must be in the following order as shown in the first diagram, where the 4 processes: 2600, 2700, 2800 and 3100 follow a cycle until the inspection is complete.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As shown in the diagram, we are working with products that have product sizes of 3X2.5, 6.2X5.4, 8.1X7.6, 10.2X11 and 21X21 respectively. Each of these products have different utilization requirements at each stage.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As shown in the diagram, every machine, each corresponding to a stage process, has an average utilization rate per 24 hours (OEE), average setup/repair times and frequencies per day.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Thus, we thought creating a linear program that will optimize the allocation of resources in a manner according to how many batches of each product needs to be produced and what their specific due dates  are. </a:t>
            </a:r>
          </a:p>
          <a:p>
            <a:pPr lvl="0" rtl="0" algn="just">
              <a:lnSpc>
                <a:spcPct val="150000"/>
              </a:lnSpc>
              <a:spcBef>
                <a:spcPts val="0"/>
              </a:spcBef>
              <a:buNone/>
            </a:pPr>
            <a:r>
              <a:rPr lang="en">
                <a:latin typeface="Times New Roman"/>
                <a:ea typeface="Times New Roman"/>
                <a:cs typeface="Times New Roman"/>
                <a:sym typeface="Times New Roman"/>
              </a:rPr>
              <a:t>Help the firm to make decisions whether valuable or not to take additional jobs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First, the most interesting aspect of the structure of our production factory is that it contains characteristics of both a flow shop and a job shop. The production for the 5 different projects go through similar set of machines under same precedence constraints, much like an assembly line. However, our shop also has the aspect of recirculation. Some products must circulate through some of the machines multiple times. In this report, we will outline how we apply scheduling theories of both flow shop and job shop to come up with a feasible schedule.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50000"/>
              </a:lnSpc>
              <a:spcBef>
                <a:spcPts val="0"/>
              </a:spcBef>
              <a:buNone/>
            </a:pPr>
            <a:r>
              <a:rPr lang="en">
                <a:latin typeface="Times New Roman"/>
                <a:ea typeface="Times New Roman"/>
                <a:cs typeface="Times New Roman"/>
                <a:sym typeface="Times New Roman"/>
              </a:rPr>
              <a:t>We made a few reasonable assumptions in our preliminary data processing. we assumed all jobs must go through all 21 steps. For the jobs that do not actually go through those additional steps, we assumed the processing time of those jobs on those additional “machines” to be 0. Since these additional steps are actually the recirculation, assuming 0 processing time for the products that don’t recirculate would simplify our problem.  (See table below) Also, we have several quantity of machines of each type. </a:t>
            </a:r>
          </a:p>
          <a:p>
            <a:pPr lvl="0" rtl="0" algn="just">
              <a:lnSpc>
                <a:spcPct val="150000"/>
              </a:lnSpc>
              <a:spcBef>
                <a:spcPts val="0"/>
              </a:spcBef>
              <a:buNone/>
            </a:pPr>
            <a:r>
              <a:t/>
            </a:r>
            <a:endParaRPr>
              <a:latin typeface="Times New Roman"/>
              <a:ea typeface="Times New Roman"/>
              <a:cs typeface="Times New Roman"/>
              <a:sym typeface="Times New Roman"/>
            </a:endParaRPr>
          </a:p>
          <a:p>
            <a:pPr lvl="0" rtl="0" algn="just">
              <a:lnSpc>
                <a:spcPct val="150000"/>
              </a:lnSpc>
              <a:spcBef>
                <a:spcPts val="0"/>
              </a:spcBef>
              <a:buNone/>
            </a:pPr>
            <a:r>
              <a:rPr lang="en">
                <a:latin typeface="Times New Roman"/>
                <a:ea typeface="Times New Roman"/>
                <a:cs typeface="Times New Roman"/>
                <a:sym typeface="Times New Roman"/>
              </a:rPr>
              <a:t>We normalized our processing time using: processing time of job j on machine i= (processing time of job j on 1 machine i)/(number of machine i) Another factor we had to consider was the overall equipment effectiveness, or OEE. This figure includes considerations such as set up time, maintenance, and repair. Fortunately, the company provided us with these percentages. We then used our processing time to divide by these percentages. For example, if job j takes 10 minutes to complete on machine i, and machine i has an OEE of 80%, job j on machine i actually takes 10/0.8 = 12.5 minutes.</a:t>
            </a:r>
          </a:p>
          <a:p>
            <a:pPr lvl="0" rtl="0" algn="just">
              <a:lnSpc>
                <a:spcPct val="150000"/>
              </a:lnSpc>
              <a:spcBef>
                <a:spcPts val="0"/>
              </a:spcBef>
              <a:buNone/>
            </a:pPr>
            <a:r>
              <a:rPr lang="en">
                <a:latin typeface="Times New Roman"/>
                <a:ea typeface="Times New Roman"/>
                <a:cs typeface="Times New Roman"/>
                <a:sym typeface="Times New Roman"/>
              </a:rPr>
              <a:t>The third assumption is that we have unlimited intermediate inventory space. We specifically contacted the factory and they told us that due to the small sizes of semiconductors, intermediate inventory is not a major concern.</a:t>
            </a:r>
          </a:p>
          <a:p>
            <a:pPr lvl="0" rtl="0" algn="just">
              <a:lnSpc>
                <a:spcPct val="150000"/>
              </a:lnSpc>
              <a:spcBef>
                <a:spcPts val="0"/>
              </a:spcBef>
              <a:buNone/>
            </a:pPr>
            <a:r>
              <a:t/>
            </a: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6" name="Shape 56"/>
        <p:cNvGrpSpPr/>
        <p:nvPr/>
      </p:nvGrpSpPr>
      <p:grpSpPr>
        <a:xfrm>
          <a:off x="0" y="0"/>
          <a:ext cx="0" cy="0"/>
          <a:chOff x="0" y="0"/>
          <a:chExt cx="0" cy="0"/>
        </a:xfrm>
      </p:grpSpPr>
      <p:cxnSp>
        <p:nvCxnSpPr>
          <p:cNvPr id="57" name="Shape 57"/>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58" name="Shape 58"/>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59" name="Shape 59"/>
          <p:cNvGrpSpPr/>
          <p:nvPr/>
        </p:nvGrpSpPr>
        <p:grpSpPr>
          <a:xfrm>
            <a:off x="1004144" y="1022025"/>
            <a:ext cx="7136667" cy="152400"/>
            <a:chOff x="1346428" y="1011300"/>
            <a:chExt cx="6452100" cy="152400"/>
          </a:xfrm>
        </p:grpSpPr>
        <p:cxnSp>
          <p:nvCxnSpPr>
            <p:cNvPr id="60" name="Shape 60"/>
            <p:cNvCxnSpPr/>
            <p:nvPr/>
          </p:nvCxnSpPr>
          <p:spPr>
            <a:xfrm rot="10800000">
              <a:off x="1346428" y="1011300"/>
              <a:ext cx="6452100" cy="0"/>
            </a:xfrm>
            <a:prstGeom prst="straightConnector1">
              <a:avLst/>
            </a:prstGeom>
            <a:noFill/>
            <a:ln cap="flat" cmpd="sng" w="76200">
              <a:solidFill>
                <a:schemeClr val="dk2"/>
              </a:solidFill>
              <a:prstDash val="solid"/>
              <a:round/>
              <a:headEnd len="med" w="med" type="none"/>
              <a:tailEnd len="med" w="med" type="none"/>
            </a:ln>
          </p:spPr>
        </p:cxnSp>
        <p:cxnSp>
          <p:nvCxnSpPr>
            <p:cNvPr id="61" name="Shape 61"/>
            <p:cNvCxnSpPr/>
            <p:nvPr/>
          </p:nvCxnSpPr>
          <p:spPr>
            <a:xfrm rot="10800000">
              <a:off x="1346428" y="1163700"/>
              <a:ext cx="6452100" cy="0"/>
            </a:xfrm>
            <a:prstGeom prst="straightConnector1">
              <a:avLst/>
            </a:prstGeom>
            <a:noFill/>
            <a:ln cap="flat" cmpd="sng" w="9525">
              <a:solidFill>
                <a:schemeClr val="dk2"/>
              </a:solidFill>
              <a:prstDash val="solid"/>
              <a:round/>
              <a:headEnd len="med" w="med" type="none"/>
              <a:tailEnd len="med" w="med" type="none"/>
            </a:ln>
          </p:spPr>
        </p:cxnSp>
      </p:grpSp>
      <p:grpSp>
        <p:nvGrpSpPr>
          <p:cNvPr id="62" name="Shape 62"/>
          <p:cNvGrpSpPr/>
          <p:nvPr/>
        </p:nvGrpSpPr>
        <p:grpSpPr>
          <a:xfrm>
            <a:off x="1004151" y="3969100"/>
            <a:ext cx="7136667" cy="152400"/>
            <a:chOff x="1346435" y="3969087"/>
            <a:chExt cx="6452100" cy="152400"/>
          </a:xfrm>
        </p:grpSpPr>
        <p:cxnSp>
          <p:nvCxnSpPr>
            <p:cNvPr id="63" name="Shape 63"/>
            <p:cNvCxnSpPr/>
            <p:nvPr/>
          </p:nvCxnSpPr>
          <p:spPr>
            <a:xfrm>
              <a:off x="1346435" y="4121487"/>
              <a:ext cx="6452100" cy="0"/>
            </a:xfrm>
            <a:prstGeom prst="straightConnector1">
              <a:avLst/>
            </a:prstGeom>
            <a:noFill/>
            <a:ln cap="flat" cmpd="sng" w="76200">
              <a:solidFill>
                <a:schemeClr val="dk2"/>
              </a:solidFill>
              <a:prstDash val="solid"/>
              <a:round/>
              <a:headEnd len="med" w="med" type="none"/>
              <a:tailEnd len="med" w="med" type="none"/>
            </a:ln>
          </p:spPr>
        </p:cxnSp>
        <p:cxnSp>
          <p:nvCxnSpPr>
            <p:cNvPr id="64" name="Shape 64"/>
            <p:cNvCxnSpPr/>
            <p:nvPr/>
          </p:nvCxnSpPr>
          <p:spPr>
            <a:xfrm>
              <a:off x="1346435" y="3969087"/>
              <a:ext cx="6452100" cy="0"/>
            </a:xfrm>
            <a:prstGeom prst="straightConnector1">
              <a:avLst/>
            </a:prstGeom>
            <a:noFill/>
            <a:ln cap="flat" cmpd="sng" w="9525">
              <a:solidFill>
                <a:schemeClr val="dk2"/>
              </a:solidFill>
              <a:prstDash val="solid"/>
              <a:round/>
              <a:headEnd len="med" w="med" type="none"/>
              <a:tailEnd len="med" w="med" type="none"/>
            </a:ln>
          </p:spPr>
        </p:cxnSp>
      </p:grpSp>
      <p:sp>
        <p:nvSpPr>
          <p:cNvPr id="65" name="Shape 65"/>
          <p:cNvSpPr txBox="1"/>
          <p:nvPr>
            <p:ph type="ctrTitle"/>
          </p:nvPr>
        </p:nvSpPr>
        <p:spPr>
          <a:xfrm>
            <a:off x="1004150" y="1751764"/>
            <a:ext cx="7136700" cy="1022400"/>
          </a:xfrm>
          <a:prstGeom prst="rect">
            <a:avLst/>
          </a:prstGeom>
        </p:spPr>
        <p:txBody>
          <a:bodyPr anchorCtr="0" anchor="b" bIns="91425" lIns="91425" rIns="91425" tIns="91425"/>
          <a:lstStyle>
            <a:lvl1pPr lvl="0" rtl="0" algn="ctr">
              <a:spcBef>
                <a:spcPts val="0"/>
              </a:spcBef>
              <a:buSzPct val="100000"/>
              <a:defRPr sz="5400"/>
            </a:lvl1pPr>
            <a:lvl2pPr lvl="1" rtl="0" algn="ctr">
              <a:spcBef>
                <a:spcPts val="0"/>
              </a:spcBef>
              <a:buSzPct val="100000"/>
              <a:defRPr sz="5400"/>
            </a:lvl2pPr>
            <a:lvl3pPr lvl="2" rtl="0" algn="ctr">
              <a:spcBef>
                <a:spcPts val="0"/>
              </a:spcBef>
              <a:buSzPct val="100000"/>
              <a:defRPr sz="5400"/>
            </a:lvl3pPr>
            <a:lvl4pPr lvl="3" rtl="0" algn="ctr">
              <a:spcBef>
                <a:spcPts val="0"/>
              </a:spcBef>
              <a:buSzPct val="100000"/>
              <a:defRPr sz="5400"/>
            </a:lvl4pPr>
            <a:lvl5pPr lvl="4" rtl="0" algn="ctr">
              <a:spcBef>
                <a:spcPts val="0"/>
              </a:spcBef>
              <a:buSzPct val="100000"/>
              <a:defRPr sz="5400"/>
            </a:lvl5pPr>
            <a:lvl6pPr lvl="5" rtl="0" algn="ctr">
              <a:spcBef>
                <a:spcPts val="0"/>
              </a:spcBef>
              <a:buSzPct val="100000"/>
              <a:defRPr sz="5400"/>
            </a:lvl6pPr>
            <a:lvl7pPr lvl="6" rtl="0" algn="ctr">
              <a:spcBef>
                <a:spcPts val="0"/>
              </a:spcBef>
              <a:buSzPct val="100000"/>
              <a:defRPr sz="5400"/>
            </a:lvl7pPr>
            <a:lvl8pPr lvl="7" rtl="0" algn="ctr">
              <a:spcBef>
                <a:spcPts val="0"/>
              </a:spcBef>
              <a:buSzPct val="100000"/>
              <a:defRPr sz="5400"/>
            </a:lvl8pPr>
            <a:lvl9pPr lvl="8" rtl="0" algn="ctr">
              <a:spcBef>
                <a:spcPts val="0"/>
              </a:spcBef>
              <a:buSzPct val="100000"/>
              <a:defRPr sz="5400"/>
            </a:lvl9pPr>
          </a:lstStyle>
          <a:p/>
        </p:txBody>
      </p:sp>
      <p:sp>
        <p:nvSpPr>
          <p:cNvPr id="66" name="Shape 66"/>
          <p:cNvSpPr txBox="1"/>
          <p:nvPr>
            <p:ph idx="1" type="subTitle"/>
          </p:nvPr>
        </p:nvSpPr>
        <p:spPr>
          <a:xfrm>
            <a:off x="2137225" y="2850039"/>
            <a:ext cx="4870500"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400"/>
            </a:lvl1pPr>
            <a:lvl2pPr lvl="1" rtl="0" algn="ctr">
              <a:lnSpc>
                <a:spcPct val="100000"/>
              </a:lnSpc>
              <a:spcBef>
                <a:spcPts val="0"/>
              </a:spcBef>
              <a:spcAft>
                <a:spcPts val="0"/>
              </a:spcAft>
              <a:buSzPct val="100000"/>
              <a:buNone/>
              <a:defRPr sz="2400"/>
            </a:lvl2pPr>
            <a:lvl3pPr lvl="2" rtl="0" algn="ctr">
              <a:lnSpc>
                <a:spcPct val="100000"/>
              </a:lnSpc>
              <a:spcBef>
                <a:spcPts val="0"/>
              </a:spcBef>
              <a:spcAft>
                <a:spcPts val="0"/>
              </a:spcAft>
              <a:buSzPct val="100000"/>
              <a:buNone/>
              <a:defRPr sz="2400"/>
            </a:lvl3pPr>
            <a:lvl4pPr lvl="3" rtl="0" algn="ctr">
              <a:lnSpc>
                <a:spcPct val="100000"/>
              </a:lnSpc>
              <a:spcBef>
                <a:spcPts val="0"/>
              </a:spcBef>
              <a:spcAft>
                <a:spcPts val="0"/>
              </a:spcAft>
              <a:buSzPct val="100000"/>
              <a:buNone/>
              <a:defRPr sz="2400"/>
            </a:lvl4pPr>
            <a:lvl5pPr lvl="4" rtl="0" algn="ctr">
              <a:lnSpc>
                <a:spcPct val="100000"/>
              </a:lnSpc>
              <a:spcBef>
                <a:spcPts val="0"/>
              </a:spcBef>
              <a:spcAft>
                <a:spcPts val="0"/>
              </a:spcAft>
              <a:buSzPct val="100000"/>
              <a:buNone/>
              <a:defRPr sz="2400"/>
            </a:lvl5pPr>
            <a:lvl6pPr lvl="5" rtl="0" algn="ctr">
              <a:lnSpc>
                <a:spcPct val="100000"/>
              </a:lnSpc>
              <a:spcBef>
                <a:spcPts val="0"/>
              </a:spcBef>
              <a:spcAft>
                <a:spcPts val="0"/>
              </a:spcAft>
              <a:buSzPct val="100000"/>
              <a:buNone/>
              <a:defRPr sz="2400"/>
            </a:lvl6pPr>
            <a:lvl7pPr lvl="6" rtl="0" algn="ctr">
              <a:lnSpc>
                <a:spcPct val="100000"/>
              </a:lnSpc>
              <a:spcBef>
                <a:spcPts val="0"/>
              </a:spcBef>
              <a:spcAft>
                <a:spcPts val="0"/>
              </a:spcAft>
              <a:buSzPct val="100000"/>
              <a:buNone/>
              <a:defRPr sz="2400"/>
            </a:lvl7pPr>
            <a:lvl8pPr lvl="7" rtl="0" algn="ctr">
              <a:lnSpc>
                <a:spcPct val="100000"/>
              </a:lnSpc>
              <a:spcBef>
                <a:spcPts val="0"/>
              </a:spcBef>
              <a:spcAft>
                <a:spcPts val="0"/>
              </a:spcAft>
              <a:buSzPct val="100000"/>
              <a:buNone/>
              <a:defRPr sz="2400"/>
            </a:lvl8pPr>
            <a:lvl9pPr lvl="8" rtl="0" algn="ctr">
              <a:lnSpc>
                <a:spcPct val="100000"/>
              </a:lnSpc>
              <a:spcBef>
                <a:spcPts val="0"/>
              </a:spcBef>
              <a:spcAft>
                <a:spcPts val="0"/>
              </a:spcAft>
              <a:buSzPct val="100000"/>
              <a:buNone/>
              <a:defRPr sz="2400"/>
            </a:lvl9pPr>
          </a:lstStyle>
          <a:p/>
        </p:txBody>
      </p:sp>
      <p:sp>
        <p:nvSpPr>
          <p:cNvPr id="67" name="Shape 6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8" name="Shape 68"/>
        <p:cNvGrpSpPr/>
        <p:nvPr/>
      </p:nvGrpSpPr>
      <p:grpSpPr>
        <a:xfrm>
          <a:off x="0" y="0"/>
          <a:ext cx="0" cy="0"/>
          <a:chOff x="0" y="0"/>
          <a:chExt cx="0" cy="0"/>
        </a:xfrm>
      </p:grpSpPr>
      <p:sp>
        <p:nvSpPr>
          <p:cNvPr id="69" name="Shape 69"/>
          <p:cNvSpPr/>
          <p:nvPr/>
        </p:nvSpPr>
        <p:spPr>
          <a:xfrm>
            <a:off x="-50" y="2571900"/>
            <a:ext cx="9144000" cy="25716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70" name="Shape 70"/>
          <p:cNvSpPr txBox="1"/>
          <p:nvPr>
            <p:ph type="title"/>
          </p:nvPr>
        </p:nvSpPr>
        <p:spPr>
          <a:xfrm>
            <a:off x="311700" y="814800"/>
            <a:ext cx="8571300" cy="942000"/>
          </a:xfrm>
          <a:prstGeom prst="rect">
            <a:avLst/>
          </a:prstGeom>
        </p:spPr>
        <p:txBody>
          <a:bodyPr anchorCtr="0" anchor="ctr"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71" name="Shape 7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72" name="Shape 72"/>
        <p:cNvGrpSpPr/>
        <p:nvPr/>
      </p:nvGrpSpPr>
      <p:grpSpPr>
        <a:xfrm>
          <a:off x="0" y="0"/>
          <a:ext cx="0" cy="0"/>
          <a:chOff x="0" y="0"/>
          <a:chExt cx="0" cy="0"/>
        </a:xfrm>
      </p:grpSpPr>
      <p:sp>
        <p:nvSpPr>
          <p:cNvPr id="73" name="Shape 73"/>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74" name="Shape 74"/>
          <p:cNvSpPr txBox="1"/>
          <p:nvPr>
            <p:ph type="title"/>
          </p:nvPr>
        </p:nvSpPr>
        <p:spPr>
          <a:xfrm>
            <a:off x="311700" y="445025"/>
            <a:ext cx="8520600" cy="707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 type="body"/>
          </p:nvPr>
        </p:nvSpPr>
        <p:spPr>
          <a:xfrm>
            <a:off x="311700" y="1266325"/>
            <a:ext cx="8520600" cy="3302700"/>
          </a:xfrm>
          <a:prstGeom prst="rect">
            <a:avLst/>
          </a:prstGeom>
        </p:spPr>
        <p:txBody>
          <a:bodyPr anchorCtr="0" anchor="t" bIns="91425" lIns="91425" rIns="91425" tIns="91425"/>
          <a:lstStyle>
            <a:lvl1pPr lvl="0" rtl="0">
              <a:spcBef>
                <a:spcPts val="0"/>
              </a:spcBef>
              <a:buFont typeface="Lato"/>
              <a:defRPr>
                <a:latin typeface="Lato"/>
                <a:ea typeface="Lato"/>
                <a:cs typeface="Lato"/>
                <a:sym typeface="Lato"/>
              </a:defRPr>
            </a:lvl1pPr>
            <a:lvl2pPr lvl="1" rtl="0">
              <a:spcBef>
                <a:spcPts val="0"/>
              </a:spcBef>
              <a:buFont typeface="Lato"/>
              <a:defRPr>
                <a:latin typeface="Lato"/>
                <a:ea typeface="Lato"/>
                <a:cs typeface="Lato"/>
                <a:sym typeface="Lato"/>
              </a:defRPr>
            </a:lvl2pPr>
            <a:lvl3pPr lvl="2" rtl="0">
              <a:spcBef>
                <a:spcPts val="0"/>
              </a:spcBef>
              <a:buFont typeface="Lato"/>
              <a:defRPr>
                <a:latin typeface="Lato"/>
                <a:ea typeface="Lato"/>
                <a:cs typeface="Lato"/>
                <a:sym typeface="Lato"/>
              </a:defRPr>
            </a:lvl3pPr>
            <a:lvl4pPr lvl="3" rtl="0">
              <a:spcBef>
                <a:spcPts val="0"/>
              </a:spcBef>
              <a:buFont typeface="Lato"/>
              <a:defRPr>
                <a:latin typeface="Lato"/>
                <a:ea typeface="Lato"/>
                <a:cs typeface="Lato"/>
                <a:sym typeface="Lato"/>
              </a:defRPr>
            </a:lvl4pPr>
            <a:lvl5pPr lvl="4" rtl="0">
              <a:spcBef>
                <a:spcPts val="0"/>
              </a:spcBef>
              <a:buFont typeface="Lato"/>
              <a:defRPr>
                <a:latin typeface="Lato"/>
                <a:ea typeface="Lato"/>
                <a:cs typeface="Lato"/>
                <a:sym typeface="Lato"/>
              </a:defRPr>
            </a:lvl5pPr>
            <a:lvl6pPr lvl="5" rtl="0">
              <a:spcBef>
                <a:spcPts val="0"/>
              </a:spcBef>
              <a:buFont typeface="Lato"/>
              <a:defRPr>
                <a:latin typeface="Lato"/>
                <a:ea typeface="Lato"/>
                <a:cs typeface="Lato"/>
                <a:sym typeface="Lato"/>
              </a:defRPr>
            </a:lvl6pPr>
            <a:lvl7pPr lvl="6" rtl="0">
              <a:spcBef>
                <a:spcPts val="0"/>
              </a:spcBef>
              <a:buFont typeface="Lato"/>
              <a:defRPr>
                <a:latin typeface="Lato"/>
                <a:ea typeface="Lato"/>
                <a:cs typeface="Lato"/>
                <a:sym typeface="Lato"/>
              </a:defRPr>
            </a:lvl7pPr>
            <a:lvl8pPr lvl="7" rtl="0">
              <a:spcBef>
                <a:spcPts val="0"/>
              </a:spcBef>
              <a:buFont typeface="Lato"/>
              <a:defRPr>
                <a:latin typeface="Lato"/>
                <a:ea typeface="Lato"/>
                <a:cs typeface="Lato"/>
                <a:sym typeface="Lato"/>
              </a:defRPr>
            </a:lvl8pPr>
            <a:lvl9pPr lvl="8" rtl="0">
              <a:spcBef>
                <a:spcPts val="0"/>
              </a:spcBef>
              <a:buFont typeface="Lato"/>
              <a:defRPr>
                <a:latin typeface="Lato"/>
                <a:ea typeface="Lato"/>
                <a:cs typeface="Lato"/>
                <a:sym typeface="Lato"/>
              </a:defRPr>
            </a:lvl9pPr>
          </a:lstStyle>
          <a:p/>
        </p:txBody>
      </p:sp>
      <p:sp>
        <p:nvSpPr>
          <p:cNvPr id="76" name="Shape 7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707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9" name="Shape 79"/>
          <p:cNvSpPr txBox="1"/>
          <p:nvPr>
            <p:ph idx="1" type="body"/>
          </p:nvPr>
        </p:nvSpPr>
        <p:spPr>
          <a:xfrm>
            <a:off x="311700" y="1266175"/>
            <a:ext cx="3999900" cy="3302700"/>
          </a:xfrm>
          <a:prstGeom prst="rect">
            <a:avLst/>
          </a:prstGeom>
        </p:spPr>
        <p:txBody>
          <a:bodyPr anchorCtr="0" anchor="t" bIns="91425" lIns="91425" rIns="91425" tIns="91425"/>
          <a:lstStyle>
            <a:lvl1pPr lvl="0" rtl="0">
              <a:spcBef>
                <a:spcPts val="0"/>
              </a:spcBef>
              <a:buSzPct val="100000"/>
              <a:buFont typeface="Lato"/>
              <a:defRPr sz="1400">
                <a:latin typeface="Lato"/>
                <a:ea typeface="Lato"/>
                <a:cs typeface="Lato"/>
                <a:sym typeface="Lato"/>
              </a:defRPr>
            </a:lvl1pPr>
            <a:lvl2pPr lvl="1" rtl="0">
              <a:spcBef>
                <a:spcPts val="0"/>
              </a:spcBef>
              <a:buSzPct val="100000"/>
              <a:buFont typeface="Lato"/>
              <a:defRPr sz="1200">
                <a:latin typeface="Lato"/>
                <a:ea typeface="Lato"/>
                <a:cs typeface="Lato"/>
                <a:sym typeface="Lato"/>
              </a:defRPr>
            </a:lvl2pPr>
            <a:lvl3pPr lvl="2" rtl="0">
              <a:spcBef>
                <a:spcPts val="0"/>
              </a:spcBef>
              <a:buSzPct val="100000"/>
              <a:buFont typeface="Lato"/>
              <a:defRPr sz="1200">
                <a:latin typeface="Lato"/>
                <a:ea typeface="Lato"/>
                <a:cs typeface="Lato"/>
                <a:sym typeface="Lato"/>
              </a:defRPr>
            </a:lvl3pPr>
            <a:lvl4pPr lvl="3" rtl="0">
              <a:spcBef>
                <a:spcPts val="0"/>
              </a:spcBef>
              <a:buSzPct val="100000"/>
              <a:buFont typeface="Lato"/>
              <a:defRPr sz="1200">
                <a:latin typeface="Lato"/>
                <a:ea typeface="Lato"/>
                <a:cs typeface="Lato"/>
                <a:sym typeface="Lato"/>
              </a:defRPr>
            </a:lvl4pPr>
            <a:lvl5pPr lvl="4" rtl="0">
              <a:spcBef>
                <a:spcPts val="0"/>
              </a:spcBef>
              <a:buSzPct val="100000"/>
              <a:buFont typeface="Lato"/>
              <a:defRPr sz="1200">
                <a:latin typeface="Lato"/>
                <a:ea typeface="Lato"/>
                <a:cs typeface="Lato"/>
                <a:sym typeface="Lato"/>
              </a:defRPr>
            </a:lvl5pPr>
            <a:lvl6pPr lvl="5" rtl="0">
              <a:spcBef>
                <a:spcPts val="0"/>
              </a:spcBef>
              <a:buSzPct val="100000"/>
              <a:buFont typeface="Lato"/>
              <a:defRPr sz="1200">
                <a:latin typeface="Lato"/>
                <a:ea typeface="Lato"/>
                <a:cs typeface="Lato"/>
                <a:sym typeface="Lato"/>
              </a:defRPr>
            </a:lvl6pPr>
            <a:lvl7pPr lvl="6" rtl="0">
              <a:spcBef>
                <a:spcPts val="0"/>
              </a:spcBef>
              <a:buSzPct val="100000"/>
              <a:buFont typeface="Lato"/>
              <a:defRPr sz="1200">
                <a:latin typeface="Lato"/>
                <a:ea typeface="Lato"/>
                <a:cs typeface="Lato"/>
                <a:sym typeface="Lato"/>
              </a:defRPr>
            </a:lvl7pPr>
            <a:lvl8pPr lvl="7" rtl="0">
              <a:spcBef>
                <a:spcPts val="0"/>
              </a:spcBef>
              <a:buSzPct val="100000"/>
              <a:buFont typeface="Lato"/>
              <a:defRPr sz="1200">
                <a:latin typeface="Lato"/>
                <a:ea typeface="Lato"/>
                <a:cs typeface="Lato"/>
                <a:sym typeface="Lato"/>
              </a:defRPr>
            </a:lvl8pPr>
            <a:lvl9pPr lvl="8" rtl="0">
              <a:spcBef>
                <a:spcPts val="0"/>
              </a:spcBef>
              <a:buSzPct val="100000"/>
              <a:buFont typeface="Lato"/>
              <a:defRPr sz="1200">
                <a:latin typeface="Lato"/>
                <a:ea typeface="Lato"/>
                <a:cs typeface="Lato"/>
                <a:sym typeface="Lato"/>
              </a:defRPr>
            </a:lvl9pPr>
          </a:lstStyle>
          <a:p/>
        </p:txBody>
      </p:sp>
      <p:sp>
        <p:nvSpPr>
          <p:cNvPr id="80" name="Shape 80"/>
          <p:cNvSpPr txBox="1"/>
          <p:nvPr>
            <p:ph idx="2" type="body"/>
          </p:nvPr>
        </p:nvSpPr>
        <p:spPr>
          <a:xfrm>
            <a:off x="4832400" y="1266175"/>
            <a:ext cx="3999900" cy="3302700"/>
          </a:xfrm>
          <a:prstGeom prst="rect">
            <a:avLst/>
          </a:prstGeom>
        </p:spPr>
        <p:txBody>
          <a:bodyPr anchorCtr="0" anchor="t" bIns="91425" lIns="91425" rIns="91425" tIns="91425"/>
          <a:lstStyle>
            <a:lvl1pPr lvl="0" rtl="0">
              <a:spcBef>
                <a:spcPts val="0"/>
              </a:spcBef>
              <a:buSzPct val="100000"/>
              <a:buFont typeface="Lato"/>
              <a:defRPr sz="1400">
                <a:latin typeface="Lato"/>
                <a:ea typeface="Lato"/>
                <a:cs typeface="Lato"/>
                <a:sym typeface="Lato"/>
              </a:defRPr>
            </a:lvl1pPr>
            <a:lvl2pPr lvl="1" rtl="0">
              <a:spcBef>
                <a:spcPts val="0"/>
              </a:spcBef>
              <a:buSzPct val="100000"/>
              <a:buFont typeface="Lato"/>
              <a:defRPr sz="1200">
                <a:latin typeface="Lato"/>
                <a:ea typeface="Lato"/>
                <a:cs typeface="Lato"/>
                <a:sym typeface="Lato"/>
              </a:defRPr>
            </a:lvl2pPr>
            <a:lvl3pPr lvl="2" rtl="0">
              <a:spcBef>
                <a:spcPts val="0"/>
              </a:spcBef>
              <a:buSzPct val="100000"/>
              <a:buFont typeface="Lato"/>
              <a:defRPr sz="1200">
                <a:latin typeface="Lato"/>
                <a:ea typeface="Lato"/>
                <a:cs typeface="Lato"/>
                <a:sym typeface="Lato"/>
              </a:defRPr>
            </a:lvl3pPr>
            <a:lvl4pPr lvl="3" rtl="0">
              <a:spcBef>
                <a:spcPts val="0"/>
              </a:spcBef>
              <a:buSzPct val="100000"/>
              <a:buFont typeface="Lato"/>
              <a:defRPr sz="1200">
                <a:latin typeface="Lato"/>
                <a:ea typeface="Lato"/>
                <a:cs typeface="Lato"/>
                <a:sym typeface="Lato"/>
              </a:defRPr>
            </a:lvl4pPr>
            <a:lvl5pPr lvl="4" rtl="0">
              <a:spcBef>
                <a:spcPts val="0"/>
              </a:spcBef>
              <a:buSzPct val="100000"/>
              <a:buFont typeface="Lato"/>
              <a:defRPr sz="1200">
                <a:latin typeface="Lato"/>
                <a:ea typeface="Lato"/>
                <a:cs typeface="Lato"/>
                <a:sym typeface="Lato"/>
              </a:defRPr>
            </a:lvl5pPr>
            <a:lvl6pPr lvl="5" rtl="0">
              <a:spcBef>
                <a:spcPts val="0"/>
              </a:spcBef>
              <a:buSzPct val="100000"/>
              <a:buFont typeface="Lato"/>
              <a:defRPr sz="1200">
                <a:latin typeface="Lato"/>
                <a:ea typeface="Lato"/>
                <a:cs typeface="Lato"/>
                <a:sym typeface="Lato"/>
              </a:defRPr>
            </a:lvl6pPr>
            <a:lvl7pPr lvl="6" rtl="0">
              <a:spcBef>
                <a:spcPts val="0"/>
              </a:spcBef>
              <a:buSzPct val="100000"/>
              <a:buFont typeface="Lato"/>
              <a:defRPr sz="1200">
                <a:latin typeface="Lato"/>
                <a:ea typeface="Lato"/>
                <a:cs typeface="Lato"/>
                <a:sym typeface="Lato"/>
              </a:defRPr>
            </a:lvl7pPr>
            <a:lvl8pPr lvl="7" rtl="0">
              <a:spcBef>
                <a:spcPts val="0"/>
              </a:spcBef>
              <a:buSzPct val="100000"/>
              <a:buFont typeface="Lato"/>
              <a:defRPr sz="1200">
                <a:latin typeface="Lato"/>
                <a:ea typeface="Lato"/>
                <a:cs typeface="Lato"/>
                <a:sym typeface="Lato"/>
              </a:defRPr>
            </a:lvl8pPr>
            <a:lvl9pPr lvl="8" rtl="0">
              <a:spcBef>
                <a:spcPts val="0"/>
              </a:spcBef>
              <a:buSzPct val="100000"/>
              <a:buFont typeface="Lato"/>
              <a:defRPr sz="1200">
                <a:latin typeface="Lato"/>
                <a:ea typeface="Lato"/>
                <a:cs typeface="Lato"/>
                <a:sym typeface="Lato"/>
              </a:defRPr>
            </a:lvl9pPr>
          </a:lstStyle>
          <a:p/>
        </p:txBody>
      </p:sp>
      <p:sp>
        <p:nvSpPr>
          <p:cNvPr id="81" name="Shape 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707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4" name="Shape 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85" name="Shape 85"/>
        <p:cNvGrpSpPr/>
        <p:nvPr/>
      </p:nvGrpSpPr>
      <p:grpSpPr>
        <a:xfrm>
          <a:off x="0" y="0"/>
          <a:ext cx="0" cy="0"/>
          <a:chOff x="0" y="0"/>
          <a:chExt cx="0" cy="0"/>
        </a:xfrm>
      </p:grpSpPr>
      <p:sp>
        <p:nvSpPr>
          <p:cNvPr id="86" name="Shape 86"/>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87" name="Shape 87"/>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buFont typeface="Lato"/>
              <a:defRPr sz="1200">
                <a:latin typeface="Lato"/>
                <a:ea typeface="Lato"/>
                <a:cs typeface="Lato"/>
                <a:sym typeface="Lato"/>
              </a:defRPr>
            </a:lvl1pPr>
            <a:lvl2pPr lvl="1" rtl="0">
              <a:spcBef>
                <a:spcPts val="0"/>
              </a:spcBef>
              <a:buSzPct val="100000"/>
              <a:buFont typeface="Lato"/>
              <a:defRPr sz="1200">
                <a:latin typeface="Lato"/>
                <a:ea typeface="Lato"/>
                <a:cs typeface="Lato"/>
                <a:sym typeface="Lato"/>
              </a:defRPr>
            </a:lvl2pPr>
            <a:lvl3pPr lvl="2" rtl="0">
              <a:spcBef>
                <a:spcPts val="0"/>
              </a:spcBef>
              <a:buSzPct val="100000"/>
              <a:buFont typeface="Lato"/>
              <a:defRPr sz="1200">
                <a:latin typeface="Lato"/>
                <a:ea typeface="Lato"/>
                <a:cs typeface="Lato"/>
                <a:sym typeface="Lato"/>
              </a:defRPr>
            </a:lvl3pPr>
            <a:lvl4pPr lvl="3" rtl="0">
              <a:spcBef>
                <a:spcPts val="0"/>
              </a:spcBef>
              <a:buSzPct val="100000"/>
              <a:buFont typeface="Lato"/>
              <a:defRPr sz="1200">
                <a:latin typeface="Lato"/>
                <a:ea typeface="Lato"/>
                <a:cs typeface="Lato"/>
                <a:sym typeface="Lato"/>
              </a:defRPr>
            </a:lvl4pPr>
            <a:lvl5pPr lvl="4" rtl="0">
              <a:spcBef>
                <a:spcPts val="0"/>
              </a:spcBef>
              <a:buSzPct val="100000"/>
              <a:buFont typeface="Lato"/>
              <a:defRPr sz="1200">
                <a:latin typeface="Lato"/>
                <a:ea typeface="Lato"/>
                <a:cs typeface="Lato"/>
                <a:sym typeface="Lato"/>
              </a:defRPr>
            </a:lvl5pPr>
            <a:lvl6pPr lvl="5" rtl="0">
              <a:spcBef>
                <a:spcPts val="0"/>
              </a:spcBef>
              <a:buSzPct val="100000"/>
              <a:buFont typeface="Lato"/>
              <a:defRPr sz="1200">
                <a:latin typeface="Lato"/>
                <a:ea typeface="Lato"/>
                <a:cs typeface="Lato"/>
                <a:sym typeface="Lato"/>
              </a:defRPr>
            </a:lvl6pPr>
            <a:lvl7pPr lvl="6" rtl="0">
              <a:spcBef>
                <a:spcPts val="0"/>
              </a:spcBef>
              <a:buSzPct val="100000"/>
              <a:buFont typeface="Lato"/>
              <a:defRPr sz="1200">
                <a:latin typeface="Lato"/>
                <a:ea typeface="Lato"/>
                <a:cs typeface="Lato"/>
                <a:sym typeface="Lato"/>
              </a:defRPr>
            </a:lvl7pPr>
            <a:lvl8pPr lvl="7" rtl="0">
              <a:spcBef>
                <a:spcPts val="0"/>
              </a:spcBef>
              <a:buSzPct val="100000"/>
              <a:buFont typeface="Lato"/>
              <a:defRPr sz="1200">
                <a:latin typeface="Lato"/>
                <a:ea typeface="Lato"/>
                <a:cs typeface="Lato"/>
                <a:sym typeface="Lato"/>
              </a:defRPr>
            </a:lvl8pPr>
            <a:lvl9pPr lvl="8" rtl="0">
              <a:spcBef>
                <a:spcPts val="0"/>
              </a:spcBef>
              <a:buSzPct val="100000"/>
              <a:buFont typeface="Lato"/>
              <a:defRPr sz="1200">
                <a:latin typeface="Lato"/>
                <a:ea typeface="Lato"/>
                <a:cs typeface="Lato"/>
                <a:sym typeface="Lato"/>
              </a:defRPr>
            </a:lvl9pPr>
          </a:lstStyle>
          <a:p/>
        </p:txBody>
      </p:sp>
      <p:sp>
        <p:nvSpPr>
          <p:cNvPr id="88" name="Shape 8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1"/>
        </a:solidFill>
      </p:bgPr>
    </p:bg>
    <p:spTree>
      <p:nvGrpSpPr>
        <p:cNvPr id="89" name="Shape 89"/>
        <p:cNvGrpSpPr/>
        <p:nvPr/>
      </p:nvGrpSpPr>
      <p:grpSpPr>
        <a:xfrm>
          <a:off x="0" y="0"/>
          <a:ext cx="0" cy="0"/>
          <a:chOff x="0" y="0"/>
          <a:chExt cx="0" cy="0"/>
        </a:xfrm>
      </p:grpSpPr>
      <p:sp>
        <p:nvSpPr>
          <p:cNvPr id="90" name="Shape 90"/>
          <p:cNvSpPr txBox="1"/>
          <p:nvPr>
            <p:ph type="title"/>
          </p:nvPr>
        </p:nvSpPr>
        <p:spPr>
          <a:xfrm>
            <a:off x="490250" y="526350"/>
            <a:ext cx="5613600" cy="4090800"/>
          </a:xfrm>
          <a:prstGeom prst="rect">
            <a:avLst/>
          </a:prstGeom>
        </p:spPr>
        <p:txBody>
          <a:bodyPr anchorCtr="0" anchor="ctr" bIns="91425" lIns="91425" rIns="91425" tIns="91425"/>
          <a:lstStyle>
            <a:lvl1pPr lvl="0" rtl="0">
              <a:spcBef>
                <a:spcPts val="0"/>
              </a:spcBef>
              <a:buClr>
                <a:schemeClr val="dk2"/>
              </a:buClr>
              <a:buSzPct val="100000"/>
              <a:defRPr b="0" sz="5400">
                <a:solidFill>
                  <a:schemeClr val="dk2"/>
                </a:solidFill>
              </a:defRPr>
            </a:lvl1pPr>
            <a:lvl2pPr lvl="1" rtl="0">
              <a:spcBef>
                <a:spcPts val="0"/>
              </a:spcBef>
              <a:buClr>
                <a:schemeClr val="dk2"/>
              </a:buClr>
              <a:buSzPct val="100000"/>
              <a:defRPr b="0" sz="5400">
                <a:solidFill>
                  <a:schemeClr val="dk2"/>
                </a:solidFill>
              </a:defRPr>
            </a:lvl2pPr>
            <a:lvl3pPr lvl="2" rtl="0">
              <a:spcBef>
                <a:spcPts val="0"/>
              </a:spcBef>
              <a:buClr>
                <a:schemeClr val="dk2"/>
              </a:buClr>
              <a:buSzPct val="100000"/>
              <a:defRPr b="0" sz="5400">
                <a:solidFill>
                  <a:schemeClr val="dk2"/>
                </a:solidFill>
              </a:defRPr>
            </a:lvl3pPr>
            <a:lvl4pPr lvl="3" rtl="0">
              <a:spcBef>
                <a:spcPts val="0"/>
              </a:spcBef>
              <a:buClr>
                <a:schemeClr val="dk2"/>
              </a:buClr>
              <a:buSzPct val="100000"/>
              <a:defRPr b="0" sz="5400">
                <a:solidFill>
                  <a:schemeClr val="dk2"/>
                </a:solidFill>
              </a:defRPr>
            </a:lvl4pPr>
            <a:lvl5pPr lvl="4" rtl="0">
              <a:spcBef>
                <a:spcPts val="0"/>
              </a:spcBef>
              <a:buClr>
                <a:schemeClr val="dk2"/>
              </a:buClr>
              <a:buSzPct val="100000"/>
              <a:defRPr b="0" sz="5400">
                <a:solidFill>
                  <a:schemeClr val="dk2"/>
                </a:solidFill>
              </a:defRPr>
            </a:lvl5pPr>
            <a:lvl6pPr lvl="5" rtl="0">
              <a:spcBef>
                <a:spcPts val="0"/>
              </a:spcBef>
              <a:buClr>
                <a:schemeClr val="dk2"/>
              </a:buClr>
              <a:buSzPct val="100000"/>
              <a:defRPr b="0" sz="5400">
                <a:solidFill>
                  <a:schemeClr val="dk2"/>
                </a:solidFill>
              </a:defRPr>
            </a:lvl6pPr>
            <a:lvl7pPr lvl="6" rtl="0">
              <a:spcBef>
                <a:spcPts val="0"/>
              </a:spcBef>
              <a:buClr>
                <a:schemeClr val="dk2"/>
              </a:buClr>
              <a:buSzPct val="100000"/>
              <a:defRPr b="0" sz="5400">
                <a:solidFill>
                  <a:schemeClr val="dk2"/>
                </a:solidFill>
              </a:defRPr>
            </a:lvl7pPr>
            <a:lvl8pPr lvl="7" rtl="0">
              <a:spcBef>
                <a:spcPts val="0"/>
              </a:spcBef>
              <a:buClr>
                <a:schemeClr val="dk2"/>
              </a:buClr>
              <a:buSzPct val="100000"/>
              <a:defRPr b="0" sz="5400">
                <a:solidFill>
                  <a:schemeClr val="dk2"/>
                </a:solidFill>
              </a:defRPr>
            </a:lvl8pPr>
            <a:lvl9pPr lvl="8" rtl="0">
              <a:spcBef>
                <a:spcPts val="0"/>
              </a:spcBef>
              <a:buClr>
                <a:schemeClr val="dk2"/>
              </a:buClr>
              <a:buSzPct val="100000"/>
              <a:defRPr b="0" sz="5400">
                <a:solidFill>
                  <a:schemeClr val="dk2"/>
                </a:solidFill>
              </a:defRPr>
            </a:lvl9pPr>
          </a:lstStyle>
          <a:p/>
        </p:txBody>
      </p:sp>
      <p:sp>
        <p:nvSpPr>
          <p:cNvPr id="91" name="Shape 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92" name="Shape 92"/>
        <p:cNvGrpSpPr/>
        <p:nvPr/>
      </p:nvGrpSpPr>
      <p:grpSpPr>
        <a:xfrm>
          <a:off x="0" y="0"/>
          <a:ext cx="0" cy="0"/>
          <a:chOff x="0" y="0"/>
          <a:chExt cx="0" cy="0"/>
        </a:xfrm>
      </p:grpSpPr>
      <p:sp>
        <p:nvSpPr>
          <p:cNvPr id="93" name="Shape 93"/>
          <p:cNvSpPr/>
          <p:nvPr/>
        </p:nvSpPr>
        <p:spPr>
          <a:xfrm>
            <a:off x="4572000" y="0"/>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94" name="Shape 94"/>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95" name="Shape 95"/>
          <p:cNvSpPr txBox="1"/>
          <p:nvPr>
            <p:ph type="title"/>
          </p:nvPr>
        </p:nvSpPr>
        <p:spPr>
          <a:xfrm>
            <a:off x="265500" y="1039675"/>
            <a:ext cx="4045200" cy="16758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96" name="Shape 96"/>
          <p:cNvSpPr txBox="1"/>
          <p:nvPr>
            <p:ph idx="1" type="subTitle"/>
          </p:nvPr>
        </p:nvSpPr>
        <p:spPr>
          <a:xfrm>
            <a:off x="265500" y="2726875"/>
            <a:ext cx="4045200" cy="12351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97" name="Shape 97"/>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98" name="Shape 9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99" name="Shape 99"/>
        <p:cNvGrpSpPr/>
        <p:nvPr/>
      </p:nvGrpSpPr>
      <p:grpSpPr>
        <a:xfrm>
          <a:off x="0" y="0"/>
          <a:ext cx="0" cy="0"/>
          <a:chOff x="0" y="0"/>
          <a:chExt cx="0" cy="0"/>
        </a:xfrm>
      </p:grpSpPr>
      <p:sp>
        <p:nvSpPr>
          <p:cNvPr id="100" name="Shape 100"/>
          <p:cNvSpPr txBox="1"/>
          <p:nvPr>
            <p:ph idx="1" type="body"/>
          </p:nvPr>
        </p:nvSpPr>
        <p:spPr>
          <a:xfrm>
            <a:off x="311700" y="4230725"/>
            <a:ext cx="5998800" cy="598800"/>
          </a:xfrm>
          <a:prstGeom prst="rect">
            <a:avLst/>
          </a:prstGeom>
        </p:spPr>
        <p:txBody>
          <a:bodyPr anchorCtr="0" anchor="ctr" bIns="91425" lIns="91425" rIns="91425" tIns="91425"/>
          <a:lstStyle>
            <a:lvl1pPr lvl="0" rt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101" name="Shape 10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102" name="Shape 102"/>
        <p:cNvGrpSpPr/>
        <p:nvPr/>
      </p:nvGrpSpPr>
      <p:grpSpPr>
        <a:xfrm>
          <a:off x="0" y="0"/>
          <a:ext cx="0" cy="0"/>
          <a:chOff x="0" y="0"/>
          <a:chExt cx="0" cy="0"/>
        </a:xfrm>
      </p:grpSpPr>
      <p:sp>
        <p:nvSpPr>
          <p:cNvPr id="103" name="Shape 103"/>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104" name="Shape 104"/>
          <p:cNvSpPr txBox="1"/>
          <p:nvPr>
            <p:ph type="title"/>
          </p:nvPr>
        </p:nvSpPr>
        <p:spPr>
          <a:xfrm>
            <a:off x="311700" y="1304850"/>
            <a:ext cx="8520600" cy="1538400"/>
          </a:xfrm>
          <a:prstGeom prst="rect">
            <a:avLst/>
          </a:prstGeom>
        </p:spPr>
        <p:txBody>
          <a:bodyPr anchorCtr="0" anchor="ctr" bIns="91425" lIns="91425" rIns="91425" tIns="91425"/>
          <a:lstStyle>
            <a:lvl1pPr lvl="0" rtl="0" algn="ctr">
              <a:spcBef>
                <a:spcPts val="0"/>
              </a:spcBef>
              <a:buSzPct val="100000"/>
              <a:defRPr sz="13000"/>
            </a:lvl1pPr>
            <a:lvl2pPr lvl="1" rtl="0" algn="ctr">
              <a:spcBef>
                <a:spcPts val="0"/>
              </a:spcBef>
              <a:buClr>
                <a:schemeClr val="accent3"/>
              </a:buClr>
              <a:buSzPct val="100000"/>
              <a:defRPr sz="13000">
                <a:solidFill>
                  <a:schemeClr val="accent3"/>
                </a:solidFill>
              </a:defRPr>
            </a:lvl2pPr>
            <a:lvl3pPr lvl="2" rtl="0" algn="ctr">
              <a:spcBef>
                <a:spcPts val="0"/>
              </a:spcBef>
              <a:buClr>
                <a:schemeClr val="accent3"/>
              </a:buClr>
              <a:buSzPct val="100000"/>
              <a:defRPr sz="13000">
                <a:solidFill>
                  <a:schemeClr val="accent3"/>
                </a:solidFill>
              </a:defRPr>
            </a:lvl3pPr>
            <a:lvl4pPr lvl="3" rtl="0" algn="ctr">
              <a:spcBef>
                <a:spcPts val="0"/>
              </a:spcBef>
              <a:buClr>
                <a:schemeClr val="accent3"/>
              </a:buClr>
              <a:buSzPct val="100000"/>
              <a:defRPr sz="13000">
                <a:solidFill>
                  <a:schemeClr val="accent3"/>
                </a:solidFill>
              </a:defRPr>
            </a:lvl4pPr>
            <a:lvl5pPr lvl="4" rtl="0" algn="ctr">
              <a:spcBef>
                <a:spcPts val="0"/>
              </a:spcBef>
              <a:buClr>
                <a:schemeClr val="accent3"/>
              </a:buClr>
              <a:buSzPct val="100000"/>
              <a:defRPr sz="13000">
                <a:solidFill>
                  <a:schemeClr val="accent3"/>
                </a:solidFill>
              </a:defRPr>
            </a:lvl5pPr>
            <a:lvl6pPr lvl="5" rtl="0" algn="ctr">
              <a:spcBef>
                <a:spcPts val="0"/>
              </a:spcBef>
              <a:buClr>
                <a:schemeClr val="accent3"/>
              </a:buClr>
              <a:buSzPct val="100000"/>
              <a:defRPr sz="13000">
                <a:solidFill>
                  <a:schemeClr val="accent3"/>
                </a:solidFill>
              </a:defRPr>
            </a:lvl6pPr>
            <a:lvl7pPr lvl="6" rtl="0" algn="ctr">
              <a:spcBef>
                <a:spcPts val="0"/>
              </a:spcBef>
              <a:buClr>
                <a:schemeClr val="accent3"/>
              </a:buClr>
              <a:buSzPct val="100000"/>
              <a:defRPr sz="13000">
                <a:solidFill>
                  <a:schemeClr val="accent3"/>
                </a:solidFill>
              </a:defRPr>
            </a:lvl7pPr>
            <a:lvl8pPr lvl="7" rtl="0" algn="ctr">
              <a:spcBef>
                <a:spcPts val="0"/>
              </a:spcBef>
              <a:buClr>
                <a:schemeClr val="accent3"/>
              </a:buClr>
              <a:buSzPct val="100000"/>
              <a:defRPr sz="13000">
                <a:solidFill>
                  <a:schemeClr val="accent3"/>
                </a:solidFill>
              </a:defRPr>
            </a:lvl8pPr>
            <a:lvl9pPr lvl="8" rtl="0" algn="ctr">
              <a:spcBef>
                <a:spcPts val="0"/>
              </a:spcBef>
              <a:buClr>
                <a:schemeClr val="accent3"/>
              </a:buClr>
              <a:buSzPct val="100000"/>
              <a:defRPr sz="13000">
                <a:solidFill>
                  <a:schemeClr val="accent3"/>
                </a:solidFill>
              </a:defRPr>
            </a:lvl9pPr>
          </a:lstStyle>
          <a:p/>
        </p:txBody>
      </p:sp>
      <p:sp>
        <p:nvSpPr>
          <p:cNvPr id="105" name="Shape 105"/>
          <p:cNvSpPr txBox="1"/>
          <p:nvPr>
            <p:ph idx="1" type="body"/>
          </p:nvPr>
        </p:nvSpPr>
        <p:spPr>
          <a:xfrm>
            <a:off x="311700" y="2995650"/>
            <a:ext cx="8520600" cy="10716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06" name="Shape 10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7" name="Shape 107"/>
        <p:cNvGrpSpPr/>
        <p:nvPr/>
      </p:nvGrpSpPr>
      <p:grpSpPr>
        <a:xfrm>
          <a:off x="0" y="0"/>
          <a:ext cx="0" cy="0"/>
          <a:chOff x="0" y="0"/>
          <a:chExt cx="0" cy="0"/>
        </a:xfrm>
      </p:grpSpPr>
      <p:sp>
        <p:nvSpPr>
          <p:cNvPr id="108" name="Shape 10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707400"/>
          </a:xfrm>
          <a:prstGeom prst="rect">
            <a:avLst/>
          </a:prstGeom>
          <a:noFill/>
          <a:ln>
            <a:noFill/>
          </a:ln>
        </p:spPr>
        <p:txBody>
          <a:bodyPr anchorCtr="0" anchor="t" bIns="91425" lIns="91425" rIns="91425" tIns="91425"/>
          <a:lstStyle>
            <a:lvl1pPr lvl="0" rt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rt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rt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rt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rt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rt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rt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rt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rt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52" name="Shape 52"/>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53" name="Shape 53"/>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
        <p:nvSpPr>
          <p:cNvPr id="54" name="Shape 54"/>
          <p:cNvSpPr/>
          <p:nvPr/>
        </p:nvSpPr>
        <p:spPr>
          <a:xfrm>
            <a:off x="-5850" y="-12"/>
            <a:ext cx="9155700" cy="941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a:off x="-5850" y="5056812"/>
            <a:ext cx="9155700" cy="942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28.jpg"/><Relationship Id="rId4" Type="http://schemas.openxmlformats.org/officeDocument/2006/relationships/image" Target="../media/image0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hyperlink" Target="http://youtube.com/v/-VIVeyOV-BE" TargetMode="External"/><Relationship Id="rId4" Type="http://schemas.openxmlformats.org/officeDocument/2006/relationships/image" Target="../media/image20.jpg"/><Relationship Id="rId5"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03.jpg"/><Relationship Id="rId4" Type="http://schemas.openxmlformats.org/officeDocument/2006/relationships/image" Target="../media/image04.jpg"/><Relationship Id="rId10" Type="http://schemas.openxmlformats.org/officeDocument/2006/relationships/image" Target="../media/image10.png"/><Relationship Id="rId9" Type="http://schemas.openxmlformats.org/officeDocument/2006/relationships/image" Target="../media/image08.png"/><Relationship Id="rId5" Type="http://schemas.openxmlformats.org/officeDocument/2006/relationships/image" Target="../media/image06.jpg"/><Relationship Id="rId6" Type="http://schemas.openxmlformats.org/officeDocument/2006/relationships/image" Target="../media/image07.jpg"/><Relationship Id="rId7" Type="http://schemas.openxmlformats.org/officeDocument/2006/relationships/image" Target="../media/image05.jpg"/><Relationship Id="rId8"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09.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64200" y="2547525"/>
            <a:ext cx="8520600" cy="707400"/>
          </a:xfrm>
          <a:prstGeom prst="rect">
            <a:avLst/>
          </a:prstGeom>
        </p:spPr>
        <p:txBody>
          <a:bodyPr anchorCtr="0" anchor="ctr" bIns="91425" lIns="91425" rIns="91425" tIns="91425">
            <a:noAutofit/>
          </a:bodyPr>
          <a:lstStyle/>
          <a:p>
            <a:pPr lvl="0" rtl="0" algn="ctr">
              <a:spcBef>
                <a:spcPts val="0"/>
              </a:spcBef>
              <a:buNone/>
            </a:pPr>
            <a:r>
              <a:rPr lang="en" sz="5000">
                <a:solidFill>
                  <a:schemeClr val="accent4"/>
                </a:solidFill>
                <a:latin typeface="Pontano Sans"/>
                <a:ea typeface="Pontano Sans"/>
                <a:cs typeface="Pontano Sans"/>
                <a:sym typeface="Pontano Sans"/>
              </a:rPr>
              <a:t>Semiconductor Factory</a:t>
            </a:r>
          </a:p>
        </p:txBody>
      </p:sp>
      <p:sp>
        <p:nvSpPr>
          <p:cNvPr id="114" name="Shape 114"/>
          <p:cNvSpPr txBox="1"/>
          <p:nvPr>
            <p:ph idx="1" type="body"/>
          </p:nvPr>
        </p:nvSpPr>
        <p:spPr>
          <a:xfrm>
            <a:off x="1682100" y="3247525"/>
            <a:ext cx="5779800" cy="540900"/>
          </a:xfrm>
          <a:prstGeom prst="rect">
            <a:avLst/>
          </a:prstGeom>
        </p:spPr>
        <p:txBody>
          <a:bodyPr anchorCtr="0" anchor="t" bIns="91425" lIns="91425" rIns="91425" tIns="91425">
            <a:noAutofit/>
          </a:bodyPr>
          <a:lstStyle/>
          <a:p>
            <a:pPr lvl="0" rtl="0" algn="ctr">
              <a:spcBef>
                <a:spcPts val="0"/>
              </a:spcBef>
              <a:buNone/>
            </a:pPr>
            <a:r>
              <a:rPr lang="en" sz="1900">
                <a:latin typeface="PT Sans Narrow"/>
                <a:ea typeface="PT Sans Narrow"/>
                <a:cs typeface="PT Sans Narrow"/>
                <a:sym typeface="PT Sans Narrow"/>
              </a:rPr>
              <a:t>Should we take on this additional order? </a:t>
            </a:r>
          </a:p>
        </p:txBody>
      </p:sp>
      <p:grpSp>
        <p:nvGrpSpPr>
          <p:cNvPr id="115" name="Shape 115"/>
          <p:cNvGrpSpPr/>
          <p:nvPr/>
        </p:nvGrpSpPr>
        <p:grpSpPr>
          <a:xfrm>
            <a:off x="1364861" y="3719065"/>
            <a:ext cx="6413950" cy="408300"/>
            <a:chOff x="313279" y="204200"/>
            <a:chExt cx="8316845" cy="408300"/>
          </a:xfrm>
        </p:grpSpPr>
        <p:sp>
          <p:nvSpPr>
            <p:cNvPr id="116" name="Shape 116"/>
            <p:cNvSpPr/>
            <p:nvPr/>
          </p:nvSpPr>
          <p:spPr>
            <a:xfrm>
              <a:off x="510525" y="204200"/>
              <a:ext cx="7913100" cy="4083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117" name="Shape 117"/>
            <p:cNvSpPr/>
            <p:nvPr/>
          </p:nvSpPr>
          <p:spPr>
            <a:xfrm>
              <a:off x="313279" y="204350"/>
              <a:ext cx="408000" cy="408000"/>
            </a:xfrm>
            <a:prstGeom prst="diamond">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8" name="Shape 118"/>
            <p:cNvSpPr/>
            <p:nvPr/>
          </p:nvSpPr>
          <p:spPr>
            <a:xfrm>
              <a:off x="8222125" y="204350"/>
              <a:ext cx="408000" cy="408000"/>
            </a:xfrm>
            <a:prstGeom prst="diamond">
              <a:avLst/>
            </a:prstGeom>
            <a:solidFill>
              <a:schemeClr val="lt1"/>
            </a:solidFill>
            <a:ln>
              <a:noFill/>
            </a:ln>
          </p:spPr>
          <p:txBody>
            <a:bodyPr anchorCtr="0" anchor="ctr" bIns="91425" lIns="91425" rIns="91425" tIns="91425">
              <a:noAutofit/>
            </a:bodyPr>
            <a:lstStyle/>
            <a:p>
              <a:pPr lvl="0">
                <a:spcBef>
                  <a:spcPts val="0"/>
                </a:spcBef>
                <a:buNone/>
              </a:pPr>
              <a:r>
                <a:t/>
              </a:r>
              <a:endParaRPr/>
            </a:p>
          </p:txBody>
        </p:sp>
      </p:grpSp>
      <p:sp>
        <p:nvSpPr>
          <p:cNvPr id="119" name="Shape 119"/>
          <p:cNvSpPr txBox="1"/>
          <p:nvPr/>
        </p:nvSpPr>
        <p:spPr>
          <a:xfrm>
            <a:off x="3133383" y="3789088"/>
            <a:ext cx="1439700" cy="282900"/>
          </a:xfrm>
          <a:prstGeom prst="rect">
            <a:avLst/>
          </a:prstGeom>
          <a:noFill/>
          <a:ln>
            <a:noFill/>
          </a:ln>
        </p:spPr>
        <p:txBody>
          <a:bodyPr anchorCtr="0" anchor="ctr" bIns="91425" lIns="91425" rIns="91425" tIns="91425">
            <a:noAutofit/>
          </a:bodyPr>
          <a:lstStyle/>
          <a:p>
            <a:pPr lvl="0" rtl="0" algn="ctr">
              <a:spcBef>
                <a:spcPts val="0"/>
              </a:spcBef>
              <a:buNone/>
            </a:pPr>
            <a:r>
              <a:rPr lang="en" sz="1600">
                <a:solidFill>
                  <a:srgbClr val="FFFFFF"/>
                </a:solidFill>
                <a:latin typeface="Pontano Sans"/>
                <a:ea typeface="Pontano Sans"/>
                <a:cs typeface="Pontano Sans"/>
                <a:sym typeface="Pontano Sans"/>
              </a:rPr>
              <a:t>Haozheng K.</a:t>
            </a:r>
          </a:p>
        </p:txBody>
      </p:sp>
      <p:sp>
        <p:nvSpPr>
          <p:cNvPr id="120" name="Shape 120"/>
          <p:cNvSpPr txBox="1"/>
          <p:nvPr/>
        </p:nvSpPr>
        <p:spPr>
          <a:xfrm>
            <a:off x="1693800" y="3789088"/>
            <a:ext cx="1439700" cy="282900"/>
          </a:xfrm>
          <a:prstGeom prst="rect">
            <a:avLst/>
          </a:prstGeom>
          <a:noFill/>
          <a:ln>
            <a:noFill/>
          </a:ln>
        </p:spPr>
        <p:txBody>
          <a:bodyPr anchorCtr="0" anchor="ctr" bIns="91425" lIns="91425" rIns="91425" tIns="91425">
            <a:noAutofit/>
          </a:bodyPr>
          <a:lstStyle/>
          <a:p>
            <a:pPr lvl="0" rtl="0" algn="ctr">
              <a:spcBef>
                <a:spcPts val="0"/>
              </a:spcBef>
              <a:buNone/>
            </a:pPr>
            <a:r>
              <a:rPr lang="en" sz="1600">
                <a:solidFill>
                  <a:srgbClr val="FFFFFF"/>
                </a:solidFill>
                <a:latin typeface="Pontano Sans"/>
                <a:ea typeface="Pontano Sans"/>
                <a:cs typeface="Pontano Sans"/>
                <a:sym typeface="Pontano Sans"/>
              </a:rPr>
              <a:t>Chaun M.</a:t>
            </a:r>
          </a:p>
        </p:txBody>
      </p:sp>
      <p:sp>
        <p:nvSpPr>
          <p:cNvPr id="121" name="Shape 121"/>
          <p:cNvSpPr/>
          <p:nvPr/>
        </p:nvSpPr>
        <p:spPr>
          <a:xfrm>
            <a:off x="0" y="-12"/>
            <a:ext cx="9155700" cy="941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122" name="Shape 122"/>
          <p:cNvSpPr/>
          <p:nvPr/>
        </p:nvSpPr>
        <p:spPr>
          <a:xfrm>
            <a:off x="-6012" y="5079412"/>
            <a:ext cx="9155700" cy="942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pic>
        <p:nvPicPr>
          <p:cNvPr id="123" name="Shape 123"/>
          <p:cNvPicPr preferRelativeResize="0"/>
          <p:nvPr/>
        </p:nvPicPr>
        <p:blipFill>
          <a:blip r:embed="rId3">
            <a:alphaModFix amt="60000"/>
          </a:blip>
          <a:stretch>
            <a:fillRect/>
          </a:stretch>
        </p:blipFill>
        <p:spPr>
          <a:xfrm>
            <a:off x="3412675" y="430575"/>
            <a:ext cx="2423650" cy="2423650"/>
          </a:xfrm>
          <a:prstGeom prst="rect">
            <a:avLst/>
          </a:prstGeom>
          <a:noFill/>
          <a:ln>
            <a:noFill/>
          </a:ln>
        </p:spPr>
      </p:pic>
      <p:sp>
        <p:nvSpPr>
          <p:cNvPr id="124" name="Shape 124"/>
          <p:cNvSpPr txBox="1"/>
          <p:nvPr/>
        </p:nvSpPr>
        <p:spPr>
          <a:xfrm>
            <a:off x="4582649" y="3789088"/>
            <a:ext cx="1439700" cy="282900"/>
          </a:xfrm>
          <a:prstGeom prst="rect">
            <a:avLst/>
          </a:prstGeom>
          <a:noFill/>
          <a:ln>
            <a:noFill/>
          </a:ln>
        </p:spPr>
        <p:txBody>
          <a:bodyPr anchorCtr="0" anchor="ctr" bIns="91425" lIns="91425" rIns="91425" tIns="91425">
            <a:noAutofit/>
          </a:bodyPr>
          <a:lstStyle/>
          <a:p>
            <a:pPr lvl="0" rtl="0" algn="ctr">
              <a:spcBef>
                <a:spcPts val="0"/>
              </a:spcBef>
              <a:buNone/>
            </a:pPr>
            <a:r>
              <a:rPr lang="en" sz="1600">
                <a:solidFill>
                  <a:srgbClr val="FFFFFF"/>
                </a:solidFill>
                <a:latin typeface="Pontano Sans"/>
                <a:ea typeface="Pontano Sans"/>
                <a:cs typeface="Pontano Sans"/>
                <a:sym typeface="Pontano Sans"/>
              </a:rPr>
              <a:t>Hsuan-Wei C.</a:t>
            </a:r>
          </a:p>
        </p:txBody>
      </p:sp>
      <p:sp>
        <p:nvSpPr>
          <p:cNvPr id="125" name="Shape 125"/>
          <p:cNvSpPr txBox="1"/>
          <p:nvPr/>
        </p:nvSpPr>
        <p:spPr>
          <a:xfrm>
            <a:off x="6022250" y="3789088"/>
            <a:ext cx="1439700" cy="282900"/>
          </a:xfrm>
          <a:prstGeom prst="rect">
            <a:avLst/>
          </a:prstGeom>
          <a:noFill/>
          <a:ln>
            <a:noFill/>
          </a:ln>
        </p:spPr>
        <p:txBody>
          <a:bodyPr anchorCtr="0" anchor="ctr" bIns="91425" lIns="91425" rIns="91425" tIns="91425">
            <a:noAutofit/>
          </a:bodyPr>
          <a:lstStyle/>
          <a:p>
            <a:pPr lvl="0" rtl="0" algn="ctr">
              <a:spcBef>
                <a:spcPts val="0"/>
              </a:spcBef>
              <a:buNone/>
            </a:pPr>
            <a:r>
              <a:rPr lang="en" sz="1600">
                <a:solidFill>
                  <a:srgbClr val="FFFFFF"/>
                </a:solidFill>
                <a:latin typeface="Pontano Sans"/>
                <a:ea typeface="Pontano Sans"/>
                <a:cs typeface="Pontano Sans"/>
                <a:sym typeface="Pontano Sans"/>
              </a:rPr>
              <a:t>Renyuan 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p:nvPr/>
        </p:nvSpPr>
        <p:spPr>
          <a:xfrm>
            <a:off x="3528225" y="977500"/>
            <a:ext cx="5329800" cy="3561000"/>
          </a:xfrm>
          <a:prstGeom prst="roundRect">
            <a:avLst>
              <a:gd fmla="val 8168" name="adj"/>
            </a:avLst>
          </a:prstGeom>
          <a:noFill/>
          <a:ln cap="flat" cmpd="sng" w="9525">
            <a:solidFill>
              <a:schemeClr val="dk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7" name="Shape 247"/>
          <p:cNvSpPr txBox="1"/>
          <p:nvPr/>
        </p:nvSpPr>
        <p:spPr>
          <a:xfrm>
            <a:off x="3539850" y="1056725"/>
            <a:ext cx="5341200" cy="3662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2100">
                <a:solidFill>
                  <a:schemeClr val="dk2"/>
                </a:solidFill>
                <a:latin typeface="Lato"/>
                <a:ea typeface="Lato"/>
                <a:cs typeface="Lato"/>
                <a:sym typeface="Lato"/>
              </a:rPr>
              <a:t>Min </a:t>
            </a:r>
            <a:r>
              <a:rPr lang="en" sz="2100">
                <a:solidFill>
                  <a:schemeClr val="dk2"/>
                </a:solidFill>
                <a:latin typeface="Lato"/>
                <a:ea typeface="Lato"/>
                <a:cs typeface="Lato"/>
                <a:sym typeface="Lato"/>
              </a:rPr>
              <a:t>Σ</a:t>
            </a:r>
            <a:r>
              <a:rPr baseline="-25000" lang="en" sz="2100">
                <a:solidFill>
                  <a:schemeClr val="dk2"/>
                </a:solidFill>
                <a:latin typeface="Lato"/>
                <a:ea typeface="Lato"/>
                <a:cs typeface="Lato"/>
                <a:sym typeface="Lato"/>
              </a:rPr>
              <a:t>j=1,n</a:t>
            </a:r>
            <a:r>
              <a:rPr lang="en" sz="2100">
                <a:solidFill>
                  <a:schemeClr val="dk2"/>
                </a:solidFill>
                <a:latin typeface="Lato"/>
                <a:ea typeface="Lato"/>
                <a:cs typeface="Lato"/>
                <a:sym typeface="Lato"/>
              </a:rPr>
              <a:t>[f</a:t>
            </a:r>
            <a:r>
              <a:rPr baseline="-25000" lang="en" sz="2100">
                <a:solidFill>
                  <a:schemeClr val="dk2"/>
                </a:solidFill>
                <a:latin typeface="Lato"/>
                <a:ea typeface="Lato"/>
                <a:cs typeface="Lato"/>
                <a:sym typeface="Lato"/>
              </a:rPr>
              <a:t>j</a:t>
            </a:r>
            <a:r>
              <a:rPr lang="en" sz="2100">
                <a:solidFill>
                  <a:schemeClr val="dk2"/>
                </a:solidFill>
                <a:latin typeface="Lato"/>
                <a:ea typeface="Lato"/>
                <a:cs typeface="Lato"/>
                <a:sym typeface="Lato"/>
              </a:rPr>
              <a:t>•U</a:t>
            </a:r>
            <a:r>
              <a:rPr baseline="-25000" lang="en" sz="2100">
                <a:solidFill>
                  <a:schemeClr val="dk2"/>
                </a:solidFill>
                <a:latin typeface="Lato"/>
                <a:ea typeface="Lato"/>
                <a:cs typeface="Lato"/>
                <a:sym typeface="Lato"/>
              </a:rPr>
              <a:t>j </a:t>
            </a:r>
            <a:r>
              <a:rPr lang="en" sz="2100">
                <a:solidFill>
                  <a:schemeClr val="dk2"/>
                </a:solidFill>
                <a:latin typeface="Lato"/>
                <a:ea typeface="Lato"/>
                <a:cs typeface="Lato"/>
                <a:sym typeface="Lato"/>
              </a:rPr>
              <a:t>]</a:t>
            </a:r>
          </a:p>
          <a:p>
            <a:pPr lvl="0" rtl="0">
              <a:lnSpc>
                <a:spcPct val="100000"/>
              </a:lnSpc>
              <a:spcBef>
                <a:spcPts val="0"/>
              </a:spcBef>
              <a:buNone/>
            </a:pPr>
            <a:r>
              <a:rPr lang="en" sz="1500">
                <a:solidFill>
                  <a:schemeClr val="dk2"/>
                </a:solidFill>
                <a:latin typeface="Lato"/>
                <a:ea typeface="Lato"/>
                <a:cs typeface="Lato"/>
                <a:sym typeface="Lato"/>
              </a:rPr>
              <a:t>S.t.</a:t>
            </a:r>
          </a:p>
          <a:p>
            <a:pPr indent="0" lvl="0" marL="457200" rtl="0">
              <a:lnSpc>
                <a:spcPct val="150000"/>
              </a:lnSpc>
              <a:spcBef>
                <a:spcPts val="0"/>
              </a:spcBef>
              <a:buNone/>
            </a:pPr>
            <a:r>
              <a:rPr lang="en">
                <a:solidFill>
                  <a:schemeClr val="dk2"/>
                </a:solidFill>
                <a:latin typeface="Lato"/>
                <a:ea typeface="Lato"/>
                <a:cs typeface="Lato"/>
                <a:sym typeface="Lato"/>
              </a:rPr>
              <a:t>C</a:t>
            </a:r>
            <a:r>
              <a:rPr baseline="-25000" lang="en">
                <a:solidFill>
                  <a:schemeClr val="dk2"/>
                </a:solidFill>
                <a:latin typeface="Lato"/>
                <a:ea typeface="Lato"/>
                <a:cs typeface="Lato"/>
                <a:sym typeface="Lato"/>
              </a:rPr>
              <a:t>j,m</a:t>
            </a:r>
            <a:r>
              <a:rPr lang="en">
                <a:solidFill>
                  <a:schemeClr val="dk2"/>
                </a:solidFill>
                <a:latin typeface="Lato"/>
                <a:ea typeface="Lato"/>
                <a:cs typeface="Lato"/>
                <a:sym typeface="Lato"/>
              </a:rPr>
              <a:t>– U</a:t>
            </a:r>
            <a:r>
              <a:rPr baseline="-25000" lang="en">
                <a:solidFill>
                  <a:schemeClr val="dk2"/>
                </a:solidFill>
                <a:latin typeface="Lato"/>
                <a:ea typeface="Lato"/>
                <a:cs typeface="Lato"/>
                <a:sym typeface="Lato"/>
              </a:rPr>
              <a:t>j</a:t>
            </a:r>
            <a:r>
              <a:rPr lang="en">
                <a:solidFill>
                  <a:schemeClr val="dk2"/>
                </a:solidFill>
                <a:latin typeface="Lato"/>
                <a:ea typeface="Lato"/>
                <a:cs typeface="Lato"/>
                <a:sym typeface="Lato"/>
              </a:rPr>
              <a:t>•M ≤ 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•d</a:t>
            </a:r>
            <a:r>
              <a:rPr baseline="-25000" lang="en">
                <a:solidFill>
                  <a:schemeClr val="dk2"/>
                </a:solidFill>
                <a:latin typeface="Lato"/>
                <a:ea typeface="Lato"/>
                <a:cs typeface="Lato"/>
                <a:sym typeface="Lato"/>
              </a:rPr>
              <a:t>i</a:t>
            </a:r>
            <a:r>
              <a:rPr lang="en">
                <a:solidFill>
                  <a:schemeClr val="dk2"/>
                </a:solidFill>
                <a:latin typeface="Lato"/>
                <a:ea typeface="Lato"/>
                <a:cs typeface="Lato"/>
                <a:sym typeface="Lato"/>
              </a:rPr>
              <a:t> 			</a:t>
            </a:r>
          </a:p>
          <a:p>
            <a:pPr indent="0" lvl="0" marL="457200" rtl="0">
              <a:lnSpc>
                <a:spcPct val="150000"/>
              </a:lnSpc>
              <a:spcBef>
                <a:spcPts val="0"/>
              </a:spcBef>
              <a:buNone/>
            </a:pPr>
            <a:r>
              <a:rPr lang="en">
                <a:solidFill>
                  <a:schemeClr val="dk2"/>
                </a:solidFill>
                <a:latin typeface="Lato"/>
                <a:ea typeface="Lato"/>
                <a:cs typeface="Lato"/>
                <a:sym typeface="Lato"/>
              </a:rPr>
              <a:t>C</a:t>
            </a:r>
            <a:r>
              <a:rPr baseline="-25000" lang="en">
                <a:solidFill>
                  <a:schemeClr val="dk2"/>
                </a:solidFill>
                <a:latin typeface="Lato"/>
                <a:ea typeface="Lato"/>
                <a:cs typeface="Lato"/>
                <a:sym typeface="Lato"/>
              </a:rPr>
              <a:t>1,m</a:t>
            </a:r>
            <a:r>
              <a:rPr lang="en">
                <a:solidFill>
                  <a:schemeClr val="dk2"/>
                </a:solidFill>
                <a:latin typeface="Lato"/>
                <a:ea typeface="Lato"/>
                <a:cs typeface="Lato"/>
                <a:sym typeface="Lato"/>
              </a:rPr>
              <a:t>= Σ</a:t>
            </a:r>
            <a:r>
              <a:rPr baseline="-25000" lang="en">
                <a:solidFill>
                  <a:schemeClr val="dk2"/>
                </a:solidFill>
                <a:latin typeface="Lato"/>
                <a:ea typeface="Lato"/>
                <a:cs typeface="Lato"/>
                <a:sym typeface="Lato"/>
              </a:rPr>
              <a:t>k=1,n-1 </a:t>
            </a: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i,1</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i,k</a:t>
            </a:r>
            <a:r>
              <a:rPr lang="en">
                <a:solidFill>
                  <a:schemeClr val="dk2"/>
                </a:solidFill>
                <a:latin typeface="Lato"/>
                <a:ea typeface="Lato"/>
                <a:cs typeface="Lato"/>
                <a:sym typeface="Lato"/>
              </a:rPr>
              <a:t>)</a:t>
            </a:r>
            <a:r>
              <a:rPr baseline="-25000" lang="en">
                <a:solidFill>
                  <a:schemeClr val="dk2"/>
                </a:solidFill>
                <a:latin typeface="Lato"/>
                <a:ea typeface="Lato"/>
                <a:cs typeface="Lato"/>
                <a:sym typeface="Lato"/>
              </a:rPr>
              <a:t> </a:t>
            </a:r>
            <a:r>
              <a:rPr lang="en">
                <a:solidFill>
                  <a:schemeClr val="dk2"/>
                </a:solidFill>
                <a:latin typeface="Lato"/>
                <a:ea typeface="Lato"/>
                <a:cs typeface="Lato"/>
                <a:sym typeface="Lato"/>
              </a:rPr>
              <a:t>+ w</a:t>
            </a:r>
            <a:r>
              <a:rPr baseline="-25000" lang="en">
                <a:solidFill>
                  <a:schemeClr val="dk2"/>
                </a:solidFill>
                <a:latin typeface="Lato"/>
                <a:ea typeface="Lato"/>
                <a:cs typeface="Lato"/>
                <a:sym typeface="Lato"/>
              </a:rPr>
              <a:t>1,k</a:t>
            </a: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i,1</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i,m </a:t>
            </a:r>
          </a:p>
          <a:p>
            <a:pPr indent="0" lvl="0" marL="457200" rtl="0">
              <a:lnSpc>
                <a:spcPct val="150000"/>
              </a:lnSpc>
              <a:spcBef>
                <a:spcPts val="0"/>
              </a:spcBef>
              <a:buNone/>
            </a:pPr>
            <a:r>
              <a:rPr lang="en">
                <a:solidFill>
                  <a:schemeClr val="dk2"/>
                </a:solidFill>
                <a:latin typeface="Lato"/>
                <a:ea typeface="Lato"/>
                <a:cs typeface="Lato"/>
                <a:sym typeface="Lato"/>
              </a:rPr>
              <a:t>C</a:t>
            </a:r>
            <a:r>
              <a:rPr baseline="-25000" lang="en">
                <a:solidFill>
                  <a:schemeClr val="dk2"/>
                </a:solidFill>
                <a:latin typeface="Lato"/>
                <a:ea typeface="Lato"/>
                <a:cs typeface="Lato"/>
                <a:sym typeface="Lato"/>
              </a:rPr>
              <a:t>j,m</a:t>
            </a:r>
            <a:r>
              <a:rPr lang="en">
                <a:solidFill>
                  <a:schemeClr val="dk2"/>
                </a:solidFill>
                <a:latin typeface="Lato"/>
                <a:ea typeface="Lato"/>
                <a:cs typeface="Lato"/>
                <a:sym typeface="Lato"/>
              </a:rPr>
              <a:t>= C</a:t>
            </a:r>
            <a:r>
              <a:rPr baseline="-25000" lang="en">
                <a:solidFill>
                  <a:schemeClr val="dk2"/>
                </a:solidFill>
                <a:latin typeface="Lato"/>
                <a:ea typeface="Lato"/>
                <a:cs typeface="Lato"/>
                <a:sym typeface="Lato"/>
              </a:rPr>
              <a:t>j-1,m</a:t>
            </a:r>
            <a:r>
              <a:rPr lang="en">
                <a:solidFill>
                  <a:schemeClr val="dk2"/>
                </a:solidFill>
                <a:latin typeface="Lato"/>
                <a:ea typeface="Lato"/>
                <a:cs typeface="Lato"/>
                <a:sym typeface="Lato"/>
              </a:rPr>
              <a:t>+ I</a:t>
            </a:r>
            <a:r>
              <a:rPr baseline="-25000" lang="en">
                <a:solidFill>
                  <a:schemeClr val="dk2"/>
                </a:solidFill>
                <a:latin typeface="Lato"/>
                <a:ea typeface="Lato"/>
                <a:cs typeface="Lato"/>
                <a:sym typeface="Lato"/>
              </a:rPr>
              <a:t>j-1,m</a:t>
            </a: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i,m</a:t>
            </a:r>
            <a:r>
              <a:rPr lang="en">
                <a:solidFill>
                  <a:schemeClr val="dk2"/>
                </a:solidFill>
                <a:latin typeface="Lato"/>
                <a:ea typeface="Lato"/>
                <a:cs typeface="Lato"/>
                <a:sym typeface="Lato"/>
              </a:rPr>
              <a:t>) 		</a:t>
            </a:r>
          </a:p>
          <a:p>
            <a:pPr indent="0" lvl="0" marL="457200" rtl="0">
              <a:lnSpc>
                <a:spcPct val="150000"/>
              </a:lnSpc>
              <a:spcBef>
                <a:spcPts val="0"/>
              </a:spcBef>
              <a:buNone/>
            </a:pPr>
            <a:r>
              <a:rPr lang="en">
                <a:solidFill>
                  <a:schemeClr val="dk2"/>
                </a:solidFill>
                <a:latin typeface="Lato"/>
                <a:ea typeface="Lato"/>
                <a:cs typeface="Lato"/>
                <a:sym typeface="Lato"/>
              </a:rPr>
              <a:t>I</a:t>
            </a:r>
            <a:r>
              <a:rPr baseline="-25000" lang="en">
                <a:solidFill>
                  <a:schemeClr val="dk2"/>
                </a:solidFill>
                <a:latin typeface="Lato"/>
                <a:ea typeface="Lato"/>
                <a:cs typeface="Lato"/>
                <a:sym typeface="Lato"/>
              </a:rPr>
              <a:t>j,k</a:t>
            </a:r>
            <a:r>
              <a:rPr lang="en">
                <a:solidFill>
                  <a:schemeClr val="dk2"/>
                </a:solidFill>
                <a:latin typeface="Lato"/>
                <a:ea typeface="Lato"/>
                <a:cs typeface="Lato"/>
                <a:sym typeface="Lato"/>
              </a:rPr>
              <a:t>+ 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i,j+1</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i,k</a:t>
            </a:r>
            <a:r>
              <a:rPr lang="en">
                <a:solidFill>
                  <a:schemeClr val="dk2"/>
                </a:solidFill>
                <a:latin typeface="Lato"/>
                <a:ea typeface="Lato"/>
                <a:cs typeface="Lato"/>
                <a:sym typeface="Lato"/>
              </a:rPr>
              <a:t>)</a:t>
            </a:r>
            <a:r>
              <a:rPr baseline="-25000" lang="en">
                <a:solidFill>
                  <a:schemeClr val="dk2"/>
                </a:solidFill>
                <a:latin typeface="Lato"/>
                <a:ea typeface="Lato"/>
                <a:cs typeface="Lato"/>
                <a:sym typeface="Lato"/>
              </a:rPr>
              <a:t> </a:t>
            </a:r>
            <a:r>
              <a:rPr lang="en">
                <a:solidFill>
                  <a:schemeClr val="dk2"/>
                </a:solidFill>
                <a:latin typeface="Lato"/>
                <a:ea typeface="Lato"/>
                <a:cs typeface="Lato"/>
                <a:sym typeface="Lato"/>
              </a:rPr>
              <a:t>+ w</a:t>
            </a:r>
            <a:r>
              <a:rPr baseline="-25000" lang="en">
                <a:solidFill>
                  <a:schemeClr val="dk2"/>
                </a:solidFill>
                <a:latin typeface="Lato"/>
                <a:ea typeface="Lato"/>
                <a:cs typeface="Lato"/>
                <a:sym typeface="Lato"/>
              </a:rPr>
              <a:t>j+1,k</a:t>
            </a:r>
            <a:r>
              <a:rPr lang="en">
                <a:solidFill>
                  <a:schemeClr val="dk2"/>
                </a:solidFill>
                <a:latin typeface="Lato"/>
                <a:ea typeface="Lato"/>
                <a:cs typeface="Lato"/>
                <a:sym typeface="Lato"/>
              </a:rPr>
              <a:t>= w</a:t>
            </a:r>
            <a:r>
              <a:rPr baseline="-25000" lang="en">
                <a:solidFill>
                  <a:schemeClr val="dk2"/>
                </a:solidFill>
                <a:latin typeface="Lato"/>
                <a:ea typeface="Lato"/>
                <a:cs typeface="Lato"/>
                <a:sym typeface="Lato"/>
              </a:rPr>
              <a:t>j+1,k</a:t>
            </a:r>
            <a:r>
              <a:rPr lang="en">
                <a:solidFill>
                  <a:schemeClr val="dk2"/>
                </a:solidFill>
                <a:latin typeface="Lato"/>
                <a:ea typeface="Lato"/>
                <a:cs typeface="Lato"/>
                <a:sym typeface="Lato"/>
              </a:rPr>
              <a:t>+ 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i,k+1</a:t>
            </a:r>
            <a:r>
              <a:rPr lang="en">
                <a:solidFill>
                  <a:schemeClr val="dk2"/>
                </a:solidFill>
                <a:latin typeface="Lato"/>
                <a:ea typeface="Lato"/>
                <a:cs typeface="Lato"/>
                <a:sym typeface="Lato"/>
              </a:rPr>
              <a:t>) + </a:t>
            </a:r>
            <a:r>
              <a:rPr baseline="-25000" lang="en">
                <a:solidFill>
                  <a:schemeClr val="dk2"/>
                </a:solidFill>
                <a:latin typeface="Lato"/>
                <a:ea typeface="Lato"/>
                <a:cs typeface="Lato"/>
                <a:sym typeface="Lato"/>
              </a:rPr>
              <a:t> </a:t>
            </a:r>
            <a:r>
              <a:rPr lang="en">
                <a:solidFill>
                  <a:schemeClr val="dk2"/>
                </a:solidFill>
                <a:latin typeface="Lato"/>
                <a:ea typeface="Lato"/>
                <a:cs typeface="Lato"/>
                <a:sym typeface="Lato"/>
              </a:rPr>
              <a:t>I</a:t>
            </a:r>
            <a:r>
              <a:rPr baseline="-25000" lang="en">
                <a:solidFill>
                  <a:schemeClr val="dk2"/>
                </a:solidFill>
                <a:latin typeface="Lato"/>
                <a:ea typeface="Lato"/>
                <a:cs typeface="Lato"/>
                <a:sym typeface="Lato"/>
              </a:rPr>
              <a:t>j,k+1</a:t>
            </a:r>
          </a:p>
          <a:p>
            <a:pPr indent="0" lvl="0" marL="457200" rtl="0">
              <a:lnSpc>
                <a:spcPct val="150000"/>
              </a:lnSpc>
              <a:spcBef>
                <a:spcPts val="1000"/>
              </a:spcBef>
              <a:buNone/>
            </a:pP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 1 						</a:t>
            </a:r>
          </a:p>
          <a:p>
            <a:pPr indent="0" lvl="0" marL="457200" rtl="0">
              <a:lnSpc>
                <a:spcPct val="150000"/>
              </a:lnSpc>
              <a:spcBef>
                <a:spcPts val="0"/>
              </a:spcBef>
              <a:buNone/>
            </a:pP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j=1,n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 1 						</a:t>
            </a:r>
          </a:p>
          <a:p>
            <a:pPr indent="0" lvl="0" marL="457200" rtl="0">
              <a:lnSpc>
                <a:spcPct val="150000"/>
              </a:lnSpc>
              <a:spcBef>
                <a:spcPts val="0"/>
              </a:spcBef>
              <a:buNone/>
            </a:pP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ε {0,1}</a:t>
            </a:r>
          </a:p>
          <a:p>
            <a:pPr indent="0" lvl="0" marL="457200" rtl="0">
              <a:lnSpc>
                <a:spcPct val="150000"/>
              </a:lnSpc>
              <a:spcBef>
                <a:spcPts val="0"/>
              </a:spcBef>
              <a:buNone/>
            </a:pPr>
            <a:r>
              <a:rPr lang="en">
                <a:solidFill>
                  <a:schemeClr val="dk2"/>
                </a:solidFill>
                <a:latin typeface="Lato"/>
                <a:ea typeface="Lato"/>
                <a:cs typeface="Lato"/>
                <a:sym typeface="Lato"/>
              </a:rPr>
              <a:t>w</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I</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 0</a:t>
            </a:r>
          </a:p>
        </p:txBody>
      </p:sp>
      <p:sp>
        <p:nvSpPr>
          <p:cNvPr id="248" name="Shape 248"/>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Kong</a:t>
            </a:r>
          </a:p>
        </p:txBody>
      </p:sp>
      <p:sp>
        <p:nvSpPr>
          <p:cNvPr id="249" name="Shape 249"/>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The IP</a:t>
            </a:r>
          </a:p>
        </p:txBody>
      </p:sp>
      <p:pic>
        <p:nvPicPr>
          <p:cNvPr id="250" name="Shape 250"/>
          <p:cNvPicPr preferRelativeResize="0"/>
          <p:nvPr/>
        </p:nvPicPr>
        <p:blipFill>
          <a:blip r:embed="rId3">
            <a:alphaModFix amt="70000"/>
          </a:blip>
          <a:stretch>
            <a:fillRect/>
          </a:stretch>
        </p:blipFill>
        <p:spPr>
          <a:xfrm>
            <a:off x="365650" y="1098737"/>
            <a:ext cx="2691425" cy="2691425"/>
          </a:xfrm>
          <a:prstGeom prst="rect">
            <a:avLst/>
          </a:prstGeom>
          <a:noFill/>
          <a:ln>
            <a:noFill/>
          </a:ln>
        </p:spPr>
      </p:pic>
      <p:sp>
        <p:nvSpPr>
          <p:cNvPr id="251" name="Shape 251"/>
          <p:cNvSpPr txBox="1"/>
          <p:nvPr/>
        </p:nvSpPr>
        <p:spPr>
          <a:xfrm>
            <a:off x="7216160" y="1665305"/>
            <a:ext cx="1753500" cy="2481300"/>
          </a:xfrm>
          <a:prstGeom prst="rect">
            <a:avLst/>
          </a:prstGeom>
          <a:noFill/>
          <a:ln>
            <a:noFill/>
          </a:ln>
        </p:spPr>
        <p:txBody>
          <a:bodyPr anchorCtr="0" anchor="t" bIns="91425" lIns="91425" rIns="91425" tIns="91425">
            <a:noAutofit/>
          </a:bodyPr>
          <a:lstStyle/>
          <a:p>
            <a:pPr indent="0" lvl="0" marL="457200" rtl="0">
              <a:lnSpc>
                <a:spcPct val="150000"/>
              </a:lnSpc>
              <a:spcBef>
                <a:spcPts val="0"/>
              </a:spcBef>
              <a:buNone/>
            </a:pPr>
            <a:r>
              <a:rPr lang="en">
                <a:solidFill>
                  <a:schemeClr val="lt2"/>
                </a:solidFill>
                <a:latin typeface="Lato"/>
                <a:ea typeface="Lato"/>
                <a:cs typeface="Lato"/>
                <a:sym typeface="Lato"/>
              </a:rPr>
              <a:t>for j = 1,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0"/>
              </a:spcBef>
              <a:buNone/>
            </a:pPr>
            <a:r>
              <a:rPr lang="en">
                <a:solidFill>
                  <a:schemeClr val="lt2"/>
                </a:solidFill>
                <a:latin typeface="Lato"/>
                <a:ea typeface="Lato"/>
                <a:cs typeface="Lato"/>
                <a:sym typeface="Lato"/>
              </a:rPr>
              <a:t>for j = 2,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1000"/>
              </a:spcBef>
              <a:buNone/>
            </a:pPr>
            <a:r>
              <a:rPr lang="en">
                <a:solidFill>
                  <a:schemeClr val="lt2"/>
                </a:solidFill>
                <a:latin typeface="Lato"/>
                <a:ea typeface="Lato"/>
                <a:cs typeface="Lato"/>
                <a:sym typeface="Lato"/>
              </a:rPr>
              <a:t>for j = 1, … ,n for i = 1, … ,n</a:t>
            </a:r>
          </a:p>
        </p:txBody>
      </p:sp>
      <p:sp>
        <p:nvSpPr>
          <p:cNvPr id="252" name="Shape 252"/>
          <p:cNvSpPr txBox="1"/>
          <p:nvPr/>
        </p:nvSpPr>
        <p:spPr>
          <a:xfrm>
            <a:off x="345050" y="3748175"/>
            <a:ext cx="2997600" cy="787200"/>
          </a:xfrm>
          <a:prstGeom prst="rect">
            <a:avLst/>
          </a:prstGeom>
          <a:noFill/>
          <a:ln>
            <a:noFill/>
          </a:ln>
        </p:spPr>
        <p:txBody>
          <a:bodyPr anchorCtr="0" anchor="t" bIns="91425" lIns="91425" rIns="91425" tIns="91425">
            <a:noAutofit/>
          </a:bodyPr>
          <a:lstStyle/>
          <a:p>
            <a:pPr lvl="0">
              <a:spcBef>
                <a:spcPts val="0"/>
              </a:spcBef>
              <a:buNone/>
            </a:pPr>
            <a:r>
              <a:rPr b="1" lang="en"/>
              <a:t>Special Thanks to Chun Ye!</a:t>
            </a:r>
          </a:p>
          <a:p>
            <a:pPr lvl="0">
              <a:spcBef>
                <a:spcPts val="0"/>
              </a:spcBef>
              <a:buNone/>
            </a:pPr>
            <a:r>
              <a:rPr lang="en" sz="800"/>
              <a:t>Citation: </a:t>
            </a:r>
            <a:r>
              <a:rPr i="1" lang="en" sz="800"/>
              <a:t>“Mixed-integer programming models for flowshop scheduling problems minimizing the total earliness and tardiness”</a:t>
            </a:r>
            <a:r>
              <a:rPr lang="en" sz="800"/>
              <a:t>, Debora P. Ronconi, Ernesto G. Birgin, University of Sao Paulo</a:t>
            </a:r>
          </a:p>
          <a:p>
            <a:pPr lvl="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p:nvPr/>
        </p:nvSpPr>
        <p:spPr>
          <a:xfrm>
            <a:off x="3528225" y="977500"/>
            <a:ext cx="5329800" cy="3561000"/>
          </a:xfrm>
          <a:prstGeom prst="roundRect">
            <a:avLst>
              <a:gd fmla="val 8168" name="adj"/>
            </a:avLst>
          </a:prstGeom>
          <a:noFill/>
          <a:ln cap="flat" cmpd="sng" w="9525">
            <a:solidFill>
              <a:schemeClr val="dk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8" name="Shape 258"/>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The IP</a:t>
            </a:r>
          </a:p>
        </p:txBody>
      </p:sp>
      <p:sp>
        <p:nvSpPr>
          <p:cNvPr id="259" name="Shape 259"/>
          <p:cNvSpPr/>
          <p:nvPr/>
        </p:nvSpPr>
        <p:spPr>
          <a:xfrm>
            <a:off x="226348" y="935272"/>
            <a:ext cx="3048900" cy="430500"/>
          </a:xfrm>
          <a:prstGeom prst="roundRect">
            <a:avLst>
              <a:gd fmla="val 16667" name="adj"/>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sz="2100">
                <a:solidFill>
                  <a:schemeClr val="lt1"/>
                </a:solidFill>
                <a:latin typeface="Roboto"/>
                <a:ea typeface="Roboto"/>
                <a:cs typeface="Roboto"/>
                <a:sym typeface="Roboto"/>
              </a:rPr>
              <a:t>Parameters</a:t>
            </a:r>
          </a:p>
        </p:txBody>
      </p:sp>
      <p:sp>
        <p:nvSpPr>
          <p:cNvPr id="260" name="Shape 260"/>
          <p:cNvSpPr txBox="1"/>
          <p:nvPr/>
        </p:nvSpPr>
        <p:spPr>
          <a:xfrm>
            <a:off x="226198" y="1331421"/>
            <a:ext cx="3048900" cy="3226799"/>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600">
                <a:solidFill>
                  <a:schemeClr val="dk2"/>
                </a:solidFill>
                <a:latin typeface="Lato"/>
                <a:ea typeface="Lato"/>
                <a:cs typeface="Lato"/>
                <a:sym typeface="Lato"/>
              </a:rPr>
              <a:t>- </a:t>
            </a:r>
            <a:r>
              <a:rPr b="1" lang="en" sz="1600">
                <a:solidFill>
                  <a:schemeClr val="dk2"/>
                </a:solidFill>
                <a:latin typeface="Lato"/>
                <a:ea typeface="Lato"/>
                <a:cs typeface="Lato"/>
                <a:sym typeface="Lato"/>
              </a:rPr>
              <a:t>n</a:t>
            </a:r>
            <a:r>
              <a:rPr lang="en" sz="1600">
                <a:solidFill>
                  <a:schemeClr val="dk2"/>
                </a:solidFill>
                <a:latin typeface="Lato"/>
                <a:ea typeface="Lato"/>
                <a:cs typeface="Lato"/>
                <a:sym typeface="Lato"/>
              </a:rPr>
              <a:t>  	  # jobs  </a:t>
            </a:r>
          </a:p>
          <a:p>
            <a:pPr lvl="0" rtl="0">
              <a:lnSpc>
                <a:spcPct val="115000"/>
              </a:lnSpc>
              <a:spcBef>
                <a:spcPts val="0"/>
              </a:spcBef>
              <a:buNone/>
            </a:pPr>
            <a:r>
              <a:rPr lang="en" sz="1600">
                <a:solidFill>
                  <a:schemeClr val="dk2"/>
                </a:solidFill>
                <a:latin typeface="Lato"/>
                <a:ea typeface="Lato"/>
                <a:cs typeface="Lato"/>
                <a:sym typeface="Lato"/>
              </a:rPr>
              <a:t>- </a:t>
            </a:r>
            <a:r>
              <a:rPr b="1" lang="en" sz="1600">
                <a:solidFill>
                  <a:schemeClr val="dk2"/>
                </a:solidFill>
                <a:latin typeface="Lato"/>
                <a:ea typeface="Lato"/>
                <a:cs typeface="Lato"/>
                <a:sym typeface="Lato"/>
              </a:rPr>
              <a:t>m</a:t>
            </a:r>
            <a:r>
              <a:rPr lang="en" sz="1600">
                <a:solidFill>
                  <a:schemeClr val="dk2"/>
                </a:solidFill>
                <a:latin typeface="Lato"/>
                <a:ea typeface="Lato"/>
                <a:cs typeface="Lato"/>
                <a:sym typeface="Lato"/>
              </a:rPr>
              <a:t> 	  # machines</a:t>
            </a:r>
          </a:p>
          <a:p>
            <a:pPr lvl="0" rtl="0">
              <a:lnSpc>
                <a:spcPct val="115000"/>
              </a:lnSpc>
              <a:spcBef>
                <a:spcPts val="0"/>
              </a:spcBef>
              <a:buNone/>
            </a:pPr>
            <a:r>
              <a:rPr lang="en" sz="1600">
                <a:solidFill>
                  <a:schemeClr val="dk2"/>
                </a:solidFill>
                <a:latin typeface="Lato"/>
                <a:ea typeface="Lato"/>
                <a:cs typeface="Lato"/>
                <a:sym typeface="Lato"/>
              </a:rPr>
              <a:t>- </a:t>
            </a:r>
            <a:r>
              <a:rPr b="1" lang="en" sz="1600">
                <a:solidFill>
                  <a:schemeClr val="dk2"/>
                </a:solidFill>
                <a:latin typeface="Lato"/>
                <a:ea typeface="Lato"/>
                <a:cs typeface="Lato"/>
                <a:sym typeface="Lato"/>
              </a:rPr>
              <a:t>P</a:t>
            </a:r>
            <a:r>
              <a:rPr b="1" baseline="-25000" lang="en" sz="1600">
                <a:solidFill>
                  <a:schemeClr val="dk2"/>
                </a:solidFill>
                <a:latin typeface="Lato"/>
                <a:ea typeface="Lato"/>
                <a:cs typeface="Lato"/>
                <a:sym typeface="Lato"/>
              </a:rPr>
              <a:t>i,k</a:t>
            </a:r>
            <a:r>
              <a:rPr lang="en" sz="1600">
                <a:solidFill>
                  <a:schemeClr val="dk2"/>
                </a:solidFill>
                <a:latin typeface="Lato"/>
                <a:ea typeface="Lato"/>
                <a:cs typeface="Lato"/>
                <a:sym typeface="Lato"/>
              </a:rPr>
              <a:t>	  Processing time job i on m</a:t>
            </a:r>
          </a:p>
          <a:p>
            <a:pPr lvl="0" rtl="0">
              <a:lnSpc>
                <a:spcPct val="115000"/>
              </a:lnSpc>
              <a:spcBef>
                <a:spcPts val="0"/>
              </a:spcBef>
              <a:buNone/>
            </a:pPr>
            <a:r>
              <a:rPr lang="en" sz="1600">
                <a:solidFill>
                  <a:schemeClr val="dk2"/>
                </a:solidFill>
                <a:latin typeface="Lato"/>
                <a:ea typeface="Lato"/>
                <a:cs typeface="Lato"/>
                <a:sym typeface="Lato"/>
              </a:rPr>
              <a:t>- </a:t>
            </a:r>
            <a:r>
              <a:rPr b="1" lang="en" sz="1600">
                <a:solidFill>
                  <a:schemeClr val="dk2"/>
                </a:solidFill>
                <a:latin typeface="Lato"/>
                <a:ea typeface="Lato"/>
                <a:cs typeface="Lato"/>
                <a:sym typeface="Lato"/>
              </a:rPr>
              <a:t>d</a:t>
            </a:r>
            <a:r>
              <a:rPr b="1" baseline="-25000" lang="en" sz="1600">
                <a:solidFill>
                  <a:schemeClr val="dk2"/>
                </a:solidFill>
                <a:latin typeface="Lato"/>
                <a:ea typeface="Lato"/>
                <a:cs typeface="Lato"/>
                <a:sym typeface="Lato"/>
              </a:rPr>
              <a:t>i</a:t>
            </a:r>
            <a:r>
              <a:rPr lang="en" sz="1600">
                <a:solidFill>
                  <a:schemeClr val="dk2"/>
                </a:solidFill>
                <a:latin typeface="Lato"/>
                <a:ea typeface="Lato"/>
                <a:cs typeface="Lato"/>
                <a:sym typeface="Lato"/>
              </a:rPr>
              <a:t>	  due date of job i</a:t>
            </a:r>
          </a:p>
          <a:p>
            <a:pPr lvl="0" rtl="0">
              <a:lnSpc>
                <a:spcPct val="115000"/>
              </a:lnSpc>
              <a:spcBef>
                <a:spcPts val="0"/>
              </a:spcBef>
              <a:buNone/>
            </a:pPr>
            <a:r>
              <a:rPr lang="en" sz="1600">
                <a:solidFill>
                  <a:schemeClr val="dk2"/>
                </a:solidFill>
                <a:latin typeface="Lato"/>
                <a:ea typeface="Lato"/>
                <a:cs typeface="Lato"/>
                <a:sym typeface="Lato"/>
              </a:rPr>
              <a:t>- </a:t>
            </a:r>
            <a:r>
              <a:rPr b="1" lang="en" sz="1600">
                <a:solidFill>
                  <a:schemeClr val="dk2"/>
                </a:solidFill>
                <a:latin typeface="Lato"/>
                <a:ea typeface="Lato"/>
                <a:cs typeface="Lato"/>
                <a:sym typeface="Lato"/>
              </a:rPr>
              <a:t>M</a:t>
            </a:r>
            <a:r>
              <a:rPr lang="en" sz="1600">
                <a:solidFill>
                  <a:schemeClr val="dk2"/>
                </a:solidFill>
                <a:latin typeface="Lato"/>
                <a:ea typeface="Lato"/>
                <a:cs typeface="Lato"/>
                <a:sym typeface="Lato"/>
              </a:rPr>
              <a:t> 	  Large constant variable</a:t>
            </a:r>
          </a:p>
          <a:p>
            <a:pPr lvl="0" rtl="0">
              <a:lnSpc>
                <a:spcPct val="115000"/>
              </a:lnSpc>
              <a:spcBef>
                <a:spcPts val="0"/>
              </a:spcBef>
              <a:buNone/>
            </a:pPr>
            <a:r>
              <a:rPr lang="en" sz="1600">
                <a:solidFill>
                  <a:schemeClr val="dk2"/>
                </a:solidFill>
                <a:latin typeface="Lato"/>
                <a:ea typeface="Lato"/>
                <a:cs typeface="Lato"/>
                <a:sym typeface="Lato"/>
              </a:rPr>
              <a:t>- </a:t>
            </a:r>
            <a:r>
              <a:rPr b="1" lang="en" sz="1600">
                <a:solidFill>
                  <a:schemeClr val="dk2"/>
                </a:solidFill>
                <a:latin typeface="Lato"/>
                <a:ea typeface="Lato"/>
                <a:cs typeface="Lato"/>
                <a:sym typeface="Lato"/>
              </a:rPr>
              <a:t>f</a:t>
            </a:r>
            <a:r>
              <a:rPr b="1" baseline="-25000" lang="en" sz="1600">
                <a:solidFill>
                  <a:schemeClr val="dk2"/>
                </a:solidFill>
                <a:latin typeface="Lato"/>
                <a:ea typeface="Lato"/>
                <a:cs typeface="Lato"/>
                <a:sym typeface="Lato"/>
              </a:rPr>
              <a:t>j</a:t>
            </a:r>
            <a:r>
              <a:rPr b="1" baseline="-25000" lang="en" sz="2100">
                <a:solidFill>
                  <a:schemeClr val="dk2"/>
                </a:solidFill>
                <a:latin typeface="Lato"/>
                <a:ea typeface="Lato"/>
                <a:cs typeface="Lato"/>
                <a:sym typeface="Lato"/>
              </a:rPr>
              <a:t> </a:t>
            </a:r>
            <a:r>
              <a:rPr baseline="-25000" lang="en" sz="2100">
                <a:solidFill>
                  <a:schemeClr val="dk2"/>
                </a:solidFill>
                <a:latin typeface="Lato"/>
                <a:ea typeface="Lato"/>
                <a:cs typeface="Lato"/>
                <a:sym typeface="Lato"/>
              </a:rPr>
              <a:t>	</a:t>
            </a:r>
            <a:r>
              <a:rPr lang="en" sz="1600">
                <a:solidFill>
                  <a:schemeClr val="dk2"/>
                </a:solidFill>
                <a:latin typeface="Lato"/>
                <a:ea typeface="Lato"/>
                <a:cs typeface="Lato"/>
                <a:sym typeface="Lato"/>
              </a:rPr>
              <a:t>  Late fee of job j</a:t>
            </a:r>
          </a:p>
          <a:p>
            <a:pPr indent="0" lvl="0" marL="0" rtl="0">
              <a:lnSpc>
                <a:spcPct val="115000"/>
              </a:lnSpc>
              <a:spcBef>
                <a:spcPts val="0"/>
              </a:spcBef>
              <a:buNone/>
            </a:pPr>
            <a:r>
              <a:t/>
            </a:r>
            <a:endParaRPr sz="1600">
              <a:solidFill>
                <a:schemeClr val="dk2"/>
              </a:solidFill>
              <a:latin typeface="Lato"/>
              <a:ea typeface="Lato"/>
              <a:cs typeface="Lato"/>
              <a:sym typeface="Lato"/>
            </a:endParaRPr>
          </a:p>
        </p:txBody>
      </p:sp>
      <p:sp>
        <p:nvSpPr>
          <p:cNvPr id="261" name="Shape 261"/>
          <p:cNvSpPr txBox="1"/>
          <p:nvPr/>
        </p:nvSpPr>
        <p:spPr>
          <a:xfrm>
            <a:off x="3539850" y="1056725"/>
            <a:ext cx="5341200" cy="3662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2100">
                <a:solidFill>
                  <a:schemeClr val="dk2"/>
                </a:solidFill>
                <a:latin typeface="Lato"/>
                <a:ea typeface="Lato"/>
                <a:cs typeface="Lato"/>
                <a:sym typeface="Lato"/>
              </a:rPr>
              <a:t>Min Σ</a:t>
            </a:r>
            <a:r>
              <a:rPr baseline="-25000" lang="en" sz="2100">
                <a:solidFill>
                  <a:schemeClr val="dk2"/>
                </a:solidFill>
                <a:latin typeface="Lato"/>
                <a:ea typeface="Lato"/>
                <a:cs typeface="Lato"/>
                <a:sym typeface="Lato"/>
              </a:rPr>
              <a:t>j=1,n</a:t>
            </a:r>
            <a:r>
              <a:rPr lang="en" sz="2100">
                <a:solidFill>
                  <a:schemeClr val="dk2"/>
                </a:solidFill>
                <a:latin typeface="Lato"/>
                <a:ea typeface="Lato"/>
                <a:cs typeface="Lato"/>
                <a:sym typeface="Lato"/>
              </a:rPr>
              <a:t>[f</a:t>
            </a:r>
            <a:r>
              <a:rPr baseline="-25000" lang="en" sz="2100">
                <a:solidFill>
                  <a:schemeClr val="dk2"/>
                </a:solidFill>
                <a:latin typeface="Lato"/>
                <a:ea typeface="Lato"/>
                <a:cs typeface="Lato"/>
                <a:sym typeface="Lato"/>
              </a:rPr>
              <a:t>j</a:t>
            </a:r>
            <a:r>
              <a:rPr lang="en" sz="2100">
                <a:solidFill>
                  <a:schemeClr val="dk2"/>
                </a:solidFill>
                <a:latin typeface="Lato"/>
                <a:ea typeface="Lato"/>
                <a:cs typeface="Lato"/>
                <a:sym typeface="Lato"/>
              </a:rPr>
              <a:t>•U</a:t>
            </a:r>
            <a:r>
              <a:rPr baseline="-25000" lang="en" sz="2100">
                <a:solidFill>
                  <a:schemeClr val="dk2"/>
                </a:solidFill>
                <a:latin typeface="Lato"/>
                <a:ea typeface="Lato"/>
                <a:cs typeface="Lato"/>
                <a:sym typeface="Lato"/>
              </a:rPr>
              <a:t>j </a:t>
            </a:r>
            <a:r>
              <a:rPr lang="en" sz="2100">
                <a:solidFill>
                  <a:schemeClr val="dk2"/>
                </a:solidFill>
                <a:latin typeface="Lato"/>
                <a:ea typeface="Lato"/>
                <a:cs typeface="Lato"/>
                <a:sym typeface="Lato"/>
              </a:rPr>
              <a:t>]</a:t>
            </a:r>
          </a:p>
          <a:p>
            <a:pPr lvl="0" rtl="0">
              <a:lnSpc>
                <a:spcPct val="100000"/>
              </a:lnSpc>
              <a:spcBef>
                <a:spcPts val="0"/>
              </a:spcBef>
              <a:buNone/>
            </a:pPr>
            <a:r>
              <a:rPr lang="en" sz="1500">
                <a:solidFill>
                  <a:schemeClr val="dk2"/>
                </a:solidFill>
                <a:latin typeface="Lato"/>
                <a:ea typeface="Lato"/>
                <a:cs typeface="Lato"/>
                <a:sym typeface="Lato"/>
              </a:rPr>
              <a:t>S.t.</a:t>
            </a:r>
          </a:p>
          <a:p>
            <a:pPr indent="0" lvl="0" marL="457200" rtl="0">
              <a:lnSpc>
                <a:spcPct val="150000"/>
              </a:lnSpc>
              <a:spcBef>
                <a:spcPts val="0"/>
              </a:spcBef>
              <a:buNone/>
            </a:pPr>
            <a:r>
              <a:rPr lang="en">
                <a:solidFill>
                  <a:schemeClr val="dk2"/>
                </a:solidFill>
                <a:latin typeface="Lato"/>
                <a:ea typeface="Lato"/>
                <a:cs typeface="Lato"/>
                <a:sym typeface="Lato"/>
              </a:rPr>
              <a:t>C</a:t>
            </a:r>
            <a:r>
              <a:rPr baseline="-25000" lang="en">
                <a:solidFill>
                  <a:schemeClr val="dk2"/>
                </a:solidFill>
                <a:latin typeface="Lato"/>
                <a:ea typeface="Lato"/>
                <a:cs typeface="Lato"/>
                <a:sym typeface="Lato"/>
              </a:rPr>
              <a:t>j,m</a:t>
            </a:r>
            <a:r>
              <a:rPr lang="en">
                <a:solidFill>
                  <a:schemeClr val="dk2"/>
                </a:solidFill>
                <a:latin typeface="Lato"/>
                <a:ea typeface="Lato"/>
                <a:cs typeface="Lato"/>
                <a:sym typeface="Lato"/>
              </a:rPr>
              <a:t>– U</a:t>
            </a:r>
            <a:r>
              <a:rPr baseline="-25000" lang="en">
                <a:solidFill>
                  <a:schemeClr val="dk2"/>
                </a:solidFill>
                <a:latin typeface="Lato"/>
                <a:ea typeface="Lato"/>
                <a:cs typeface="Lato"/>
                <a:sym typeface="Lato"/>
              </a:rPr>
              <a:t>j</a:t>
            </a:r>
            <a:r>
              <a:rPr lang="en">
                <a:solidFill>
                  <a:schemeClr val="dk2"/>
                </a:solidFill>
                <a:latin typeface="Lato"/>
                <a:ea typeface="Lato"/>
                <a:cs typeface="Lato"/>
                <a:sym typeface="Lato"/>
              </a:rPr>
              <a:t>•M ≤ 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•d</a:t>
            </a:r>
            <a:r>
              <a:rPr baseline="-25000" lang="en">
                <a:solidFill>
                  <a:schemeClr val="dk2"/>
                </a:solidFill>
                <a:latin typeface="Lato"/>
                <a:ea typeface="Lato"/>
                <a:cs typeface="Lato"/>
                <a:sym typeface="Lato"/>
              </a:rPr>
              <a:t>i</a:t>
            </a:r>
            <a:r>
              <a:rPr lang="en">
                <a:solidFill>
                  <a:schemeClr val="dk2"/>
                </a:solidFill>
                <a:latin typeface="Lato"/>
                <a:ea typeface="Lato"/>
                <a:cs typeface="Lato"/>
                <a:sym typeface="Lato"/>
              </a:rPr>
              <a:t> 			</a:t>
            </a:r>
          </a:p>
          <a:p>
            <a:pPr indent="0" lvl="0" marL="457200" rtl="0">
              <a:lnSpc>
                <a:spcPct val="150000"/>
              </a:lnSpc>
              <a:spcBef>
                <a:spcPts val="0"/>
              </a:spcBef>
              <a:buNone/>
            </a:pPr>
            <a:r>
              <a:rPr lang="en">
                <a:solidFill>
                  <a:schemeClr val="dk2"/>
                </a:solidFill>
                <a:latin typeface="Lato"/>
                <a:ea typeface="Lato"/>
                <a:cs typeface="Lato"/>
                <a:sym typeface="Lato"/>
              </a:rPr>
              <a:t>C</a:t>
            </a:r>
            <a:r>
              <a:rPr baseline="-25000" lang="en">
                <a:solidFill>
                  <a:schemeClr val="dk2"/>
                </a:solidFill>
                <a:latin typeface="Lato"/>
                <a:ea typeface="Lato"/>
                <a:cs typeface="Lato"/>
                <a:sym typeface="Lato"/>
              </a:rPr>
              <a:t>1,m</a:t>
            </a:r>
            <a:r>
              <a:rPr lang="en">
                <a:solidFill>
                  <a:schemeClr val="dk2"/>
                </a:solidFill>
                <a:latin typeface="Lato"/>
                <a:ea typeface="Lato"/>
                <a:cs typeface="Lato"/>
                <a:sym typeface="Lato"/>
              </a:rPr>
              <a:t>= Σ</a:t>
            </a:r>
            <a:r>
              <a:rPr baseline="-25000" lang="en">
                <a:solidFill>
                  <a:schemeClr val="dk2"/>
                </a:solidFill>
                <a:latin typeface="Lato"/>
                <a:ea typeface="Lato"/>
                <a:cs typeface="Lato"/>
                <a:sym typeface="Lato"/>
              </a:rPr>
              <a:t>k=1,n-1 </a:t>
            </a: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i,1</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i,k</a:t>
            </a:r>
            <a:r>
              <a:rPr lang="en">
                <a:solidFill>
                  <a:schemeClr val="dk2"/>
                </a:solidFill>
                <a:latin typeface="Lato"/>
                <a:ea typeface="Lato"/>
                <a:cs typeface="Lato"/>
                <a:sym typeface="Lato"/>
              </a:rPr>
              <a:t>)</a:t>
            </a:r>
            <a:r>
              <a:rPr baseline="-25000" lang="en">
                <a:solidFill>
                  <a:schemeClr val="dk2"/>
                </a:solidFill>
                <a:latin typeface="Lato"/>
                <a:ea typeface="Lato"/>
                <a:cs typeface="Lato"/>
                <a:sym typeface="Lato"/>
              </a:rPr>
              <a:t> </a:t>
            </a:r>
            <a:r>
              <a:rPr lang="en">
                <a:solidFill>
                  <a:schemeClr val="dk2"/>
                </a:solidFill>
                <a:latin typeface="Lato"/>
                <a:ea typeface="Lato"/>
                <a:cs typeface="Lato"/>
                <a:sym typeface="Lato"/>
              </a:rPr>
              <a:t>+ w</a:t>
            </a:r>
            <a:r>
              <a:rPr baseline="-25000" lang="en">
                <a:solidFill>
                  <a:schemeClr val="dk2"/>
                </a:solidFill>
                <a:latin typeface="Lato"/>
                <a:ea typeface="Lato"/>
                <a:cs typeface="Lato"/>
                <a:sym typeface="Lato"/>
              </a:rPr>
              <a:t>1,k</a:t>
            </a: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i,1</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i,m </a:t>
            </a:r>
          </a:p>
          <a:p>
            <a:pPr indent="0" lvl="0" marL="457200" rtl="0">
              <a:lnSpc>
                <a:spcPct val="150000"/>
              </a:lnSpc>
              <a:spcBef>
                <a:spcPts val="0"/>
              </a:spcBef>
              <a:buNone/>
            </a:pPr>
            <a:r>
              <a:rPr lang="en">
                <a:solidFill>
                  <a:schemeClr val="dk2"/>
                </a:solidFill>
                <a:latin typeface="Lato"/>
                <a:ea typeface="Lato"/>
                <a:cs typeface="Lato"/>
                <a:sym typeface="Lato"/>
              </a:rPr>
              <a:t>C</a:t>
            </a:r>
            <a:r>
              <a:rPr baseline="-25000" lang="en">
                <a:solidFill>
                  <a:schemeClr val="dk2"/>
                </a:solidFill>
                <a:latin typeface="Lato"/>
                <a:ea typeface="Lato"/>
                <a:cs typeface="Lato"/>
                <a:sym typeface="Lato"/>
              </a:rPr>
              <a:t>j,m</a:t>
            </a:r>
            <a:r>
              <a:rPr lang="en">
                <a:solidFill>
                  <a:schemeClr val="dk2"/>
                </a:solidFill>
                <a:latin typeface="Lato"/>
                <a:ea typeface="Lato"/>
                <a:cs typeface="Lato"/>
                <a:sym typeface="Lato"/>
              </a:rPr>
              <a:t>= C</a:t>
            </a:r>
            <a:r>
              <a:rPr baseline="-25000" lang="en">
                <a:solidFill>
                  <a:schemeClr val="dk2"/>
                </a:solidFill>
                <a:latin typeface="Lato"/>
                <a:ea typeface="Lato"/>
                <a:cs typeface="Lato"/>
                <a:sym typeface="Lato"/>
              </a:rPr>
              <a:t>j-1,m</a:t>
            </a:r>
            <a:r>
              <a:rPr lang="en">
                <a:solidFill>
                  <a:schemeClr val="dk2"/>
                </a:solidFill>
                <a:latin typeface="Lato"/>
                <a:ea typeface="Lato"/>
                <a:cs typeface="Lato"/>
                <a:sym typeface="Lato"/>
              </a:rPr>
              <a:t>+ I</a:t>
            </a:r>
            <a:r>
              <a:rPr baseline="-25000" lang="en">
                <a:solidFill>
                  <a:schemeClr val="dk2"/>
                </a:solidFill>
                <a:latin typeface="Lato"/>
                <a:ea typeface="Lato"/>
                <a:cs typeface="Lato"/>
                <a:sym typeface="Lato"/>
              </a:rPr>
              <a:t>j-1,m</a:t>
            </a: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i,m</a:t>
            </a:r>
            <a:r>
              <a:rPr lang="en">
                <a:solidFill>
                  <a:schemeClr val="dk2"/>
                </a:solidFill>
                <a:latin typeface="Lato"/>
                <a:ea typeface="Lato"/>
                <a:cs typeface="Lato"/>
                <a:sym typeface="Lato"/>
              </a:rPr>
              <a:t>) 		</a:t>
            </a:r>
          </a:p>
          <a:p>
            <a:pPr indent="0" lvl="0" marL="457200" rtl="0">
              <a:lnSpc>
                <a:spcPct val="150000"/>
              </a:lnSpc>
              <a:spcBef>
                <a:spcPts val="0"/>
              </a:spcBef>
              <a:buNone/>
            </a:pPr>
            <a:r>
              <a:rPr lang="en">
                <a:solidFill>
                  <a:schemeClr val="dk2"/>
                </a:solidFill>
                <a:latin typeface="Lato"/>
                <a:ea typeface="Lato"/>
                <a:cs typeface="Lato"/>
                <a:sym typeface="Lato"/>
              </a:rPr>
              <a:t>I</a:t>
            </a:r>
            <a:r>
              <a:rPr baseline="-25000" lang="en">
                <a:solidFill>
                  <a:schemeClr val="dk2"/>
                </a:solidFill>
                <a:latin typeface="Lato"/>
                <a:ea typeface="Lato"/>
                <a:cs typeface="Lato"/>
                <a:sym typeface="Lato"/>
              </a:rPr>
              <a:t>j,k</a:t>
            </a:r>
            <a:r>
              <a:rPr lang="en">
                <a:solidFill>
                  <a:schemeClr val="dk2"/>
                </a:solidFill>
                <a:latin typeface="Lato"/>
                <a:ea typeface="Lato"/>
                <a:cs typeface="Lato"/>
                <a:sym typeface="Lato"/>
              </a:rPr>
              <a:t>+ 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i,j+1</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i,k</a:t>
            </a:r>
            <a:r>
              <a:rPr lang="en">
                <a:solidFill>
                  <a:schemeClr val="dk2"/>
                </a:solidFill>
                <a:latin typeface="Lato"/>
                <a:ea typeface="Lato"/>
                <a:cs typeface="Lato"/>
                <a:sym typeface="Lato"/>
              </a:rPr>
              <a:t>)</a:t>
            </a:r>
            <a:r>
              <a:rPr baseline="-25000" lang="en">
                <a:solidFill>
                  <a:schemeClr val="dk2"/>
                </a:solidFill>
                <a:latin typeface="Lato"/>
                <a:ea typeface="Lato"/>
                <a:cs typeface="Lato"/>
                <a:sym typeface="Lato"/>
              </a:rPr>
              <a:t> </a:t>
            </a:r>
            <a:r>
              <a:rPr lang="en">
                <a:solidFill>
                  <a:schemeClr val="dk2"/>
                </a:solidFill>
                <a:latin typeface="Lato"/>
                <a:ea typeface="Lato"/>
                <a:cs typeface="Lato"/>
                <a:sym typeface="Lato"/>
              </a:rPr>
              <a:t>+ w</a:t>
            </a:r>
            <a:r>
              <a:rPr baseline="-25000" lang="en">
                <a:solidFill>
                  <a:schemeClr val="dk2"/>
                </a:solidFill>
                <a:latin typeface="Lato"/>
                <a:ea typeface="Lato"/>
                <a:cs typeface="Lato"/>
                <a:sym typeface="Lato"/>
              </a:rPr>
              <a:t>j+1,k</a:t>
            </a:r>
            <a:r>
              <a:rPr lang="en">
                <a:solidFill>
                  <a:schemeClr val="dk2"/>
                </a:solidFill>
                <a:latin typeface="Lato"/>
                <a:ea typeface="Lato"/>
                <a:cs typeface="Lato"/>
                <a:sym typeface="Lato"/>
              </a:rPr>
              <a:t>= w</a:t>
            </a:r>
            <a:r>
              <a:rPr baseline="-25000" lang="en">
                <a:solidFill>
                  <a:schemeClr val="dk2"/>
                </a:solidFill>
                <a:latin typeface="Lato"/>
                <a:ea typeface="Lato"/>
                <a:cs typeface="Lato"/>
                <a:sym typeface="Lato"/>
              </a:rPr>
              <a:t>j+1,k</a:t>
            </a:r>
            <a:r>
              <a:rPr lang="en">
                <a:solidFill>
                  <a:schemeClr val="dk2"/>
                </a:solidFill>
                <a:latin typeface="Lato"/>
                <a:ea typeface="Lato"/>
                <a:cs typeface="Lato"/>
                <a:sym typeface="Lato"/>
              </a:rPr>
              <a:t>+ 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i,k+1</a:t>
            </a:r>
            <a:r>
              <a:rPr lang="en">
                <a:solidFill>
                  <a:schemeClr val="dk2"/>
                </a:solidFill>
                <a:latin typeface="Lato"/>
                <a:ea typeface="Lato"/>
                <a:cs typeface="Lato"/>
                <a:sym typeface="Lato"/>
              </a:rPr>
              <a:t>) + </a:t>
            </a:r>
            <a:r>
              <a:rPr baseline="-25000" lang="en">
                <a:solidFill>
                  <a:schemeClr val="dk2"/>
                </a:solidFill>
                <a:latin typeface="Lato"/>
                <a:ea typeface="Lato"/>
                <a:cs typeface="Lato"/>
                <a:sym typeface="Lato"/>
              </a:rPr>
              <a:t> </a:t>
            </a:r>
            <a:r>
              <a:rPr lang="en">
                <a:solidFill>
                  <a:schemeClr val="dk2"/>
                </a:solidFill>
                <a:latin typeface="Lato"/>
                <a:ea typeface="Lato"/>
                <a:cs typeface="Lato"/>
                <a:sym typeface="Lato"/>
              </a:rPr>
              <a:t>I</a:t>
            </a:r>
            <a:r>
              <a:rPr baseline="-25000" lang="en">
                <a:solidFill>
                  <a:schemeClr val="dk2"/>
                </a:solidFill>
                <a:latin typeface="Lato"/>
                <a:ea typeface="Lato"/>
                <a:cs typeface="Lato"/>
                <a:sym typeface="Lato"/>
              </a:rPr>
              <a:t>j,k+1</a:t>
            </a:r>
          </a:p>
          <a:p>
            <a:pPr indent="0" lvl="0" marL="457200" rtl="0">
              <a:lnSpc>
                <a:spcPct val="150000"/>
              </a:lnSpc>
              <a:spcBef>
                <a:spcPts val="1000"/>
              </a:spcBef>
              <a:buNone/>
            </a:pP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 1 						</a:t>
            </a:r>
          </a:p>
          <a:p>
            <a:pPr indent="0" lvl="0" marL="457200" rtl="0">
              <a:lnSpc>
                <a:spcPct val="150000"/>
              </a:lnSpc>
              <a:spcBef>
                <a:spcPts val="0"/>
              </a:spcBef>
              <a:buNone/>
            </a:pP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j=1,n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 1 						</a:t>
            </a:r>
          </a:p>
          <a:p>
            <a:pPr indent="0" lvl="0" marL="457200" rtl="0">
              <a:lnSpc>
                <a:spcPct val="150000"/>
              </a:lnSpc>
              <a:spcBef>
                <a:spcPts val="0"/>
              </a:spcBef>
              <a:buNone/>
            </a:pP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ε {0,1}</a:t>
            </a:r>
          </a:p>
          <a:p>
            <a:pPr indent="0" lvl="0" marL="457200" rtl="0">
              <a:lnSpc>
                <a:spcPct val="150000"/>
              </a:lnSpc>
              <a:spcBef>
                <a:spcPts val="0"/>
              </a:spcBef>
              <a:buNone/>
            </a:pPr>
            <a:r>
              <a:rPr lang="en">
                <a:solidFill>
                  <a:schemeClr val="dk2"/>
                </a:solidFill>
                <a:latin typeface="Lato"/>
                <a:ea typeface="Lato"/>
                <a:cs typeface="Lato"/>
                <a:sym typeface="Lato"/>
              </a:rPr>
              <a:t>w</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I</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 0</a:t>
            </a:r>
          </a:p>
        </p:txBody>
      </p:sp>
      <p:sp>
        <p:nvSpPr>
          <p:cNvPr id="262" name="Shape 262"/>
          <p:cNvSpPr txBox="1"/>
          <p:nvPr/>
        </p:nvSpPr>
        <p:spPr>
          <a:xfrm>
            <a:off x="7216160" y="1665305"/>
            <a:ext cx="1753500" cy="2481300"/>
          </a:xfrm>
          <a:prstGeom prst="rect">
            <a:avLst/>
          </a:prstGeom>
          <a:noFill/>
          <a:ln>
            <a:noFill/>
          </a:ln>
        </p:spPr>
        <p:txBody>
          <a:bodyPr anchorCtr="0" anchor="t" bIns="91425" lIns="91425" rIns="91425" tIns="91425">
            <a:noAutofit/>
          </a:bodyPr>
          <a:lstStyle/>
          <a:p>
            <a:pPr indent="0" lvl="0" marL="457200" rtl="0">
              <a:lnSpc>
                <a:spcPct val="150000"/>
              </a:lnSpc>
              <a:spcBef>
                <a:spcPts val="0"/>
              </a:spcBef>
              <a:buNone/>
            </a:pPr>
            <a:r>
              <a:rPr lang="en">
                <a:solidFill>
                  <a:schemeClr val="lt2"/>
                </a:solidFill>
                <a:latin typeface="Lato"/>
                <a:ea typeface="Lato"/>
                <a:cs typeface="Lato"/>
                <a:sym typeface="Lato"/>
              </a:rPr>
              <a:t>for j = 1,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0"/>
              </a:spcBef>
              <a:buNone/>
            </a:pPr>
            <a:r>
              <a:rPr lang="en">
                <a:solidFill>
                  <a:schemeClr val="lt2"/>
                </a:solidFill>
                <a:latin typeface="Lato"/>
                <a:ea typeface="Lato"/>
                <a:cs typeface="Lato"/>
                <a:sym typeface="Lato"/>
              </a:rPr>
              <a:t>for j = 2,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1000"/>
              </a:spcBef>
              <a:buNone/>
            </a:pPr>
            <a:r>
              <a:rPr lang="en">
                <a:solidFill>
                  <a:schemeClr val="lt2"/>
                </a:solidFill>
                <a:latin typeface="Lato"/>
                <a:ea typeface="Lato"/>
                <a:cs typeface="Lato"/>
                <a:sym typeface="Lato"/>
              </a:rPr>
              <a:t>for j = 1, … ,n for i = 1, … ,n</a:t>
            </a:r>
          </a:p>
        </p:txBody>
      </p:sp>
      <p:sp>
        <p:nvSpPr>
          <p:cNvPr id="263" name="Shape 263"/>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Kong</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p:nvPr/>
        </p:nvSpPr>
        <p:spPr>
          <a:xfrm>
            <a:off x="3528225" y="977500"/>
            <a:ext cx="5329800" cy="3561000"/>
          </a:xfrm>
          <a:prstGeom prst="roundRect">
            <a:avLst>
              <a:gd fmla="val 8168" name="adj"/>
            </a:avLst>
          </a:prstGeom>
          <a:noFill/>
          <a:ln cap="flat" cmpd="sng" w="9525">
            <a:solidFill>
              <a:schemeClr val="dk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9" name="Shape 269"/>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The IP</a:t>
            </a:r>
          </a:p>
        </p:txBody>
      </p:sp>
      <p:sp>
        <p:nvSpPr>
          <p:cNvPr id="270" name="Shape 270"/>
          <p:cNvSpPr/>
          <p:nvPr/>
        </p:nvSpPr>
        <p:spPr>
          <a:xfrm>
            <a:off x="226348" y="935272"/>
            <a:ext cx="3048900" cy="430500"/>
          </a:xfrm>
          <a:prstGeom prst="roundRect">
            <a:avLst>
              <a:gd fmla="val 16667" name="adj"/>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sz="2100">
                <a:solidFill>
                  <a:schemeClr val="lt1"/>
                </a:solidFill>
                <a:latin typeface="Roboto"/>
                <a:ea typeface="Roboto"/>
                <a:cs typeface="Roboto"/>
                <a:sym typeface="Roboto"/>
              </a:rPr>
              <a:t>Variables</a:t>
            </a:r>
          </a:p>
        </p:txBody>
      </p:sp>
      <p:sp>
        <p:nvSpPr>
          <p:cNvPr id="271" name="Shape 271"/>
          <p:cNvSpPr txBox="1"/>
          <p:nvPr/>
        </p:nvSpPr>
        <p:spPr>
          <a:xfrm>
            <a:off x="226198" y="1331421"/>
            <a:ext cx="3048900" cy="3226799"/>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600">
                <a:solidFill>
                  <a:schemeClr val="dk2"/>
                </a:solidFill>
                <a:latin typeface="Lato"/>
                <a:ea typeface="Lato"/>
                <a:cs typeface="Lato"/>
                <a:sym typeface="Lato"/>
              </a:rPr>
              <a:t>-</a:t>
            </a:r>
            <a:r>
              <a:rPr b="1" lang="en" sz="1600">
                <a:solidFill>
                  <a:schemeClr val="dk2"/>
                </a:solidFill>
                <a:latin typeface="Lato"/>
                <a:ea typeface="Lato"/>
                <a:cs typeface="Lato"/>
                <a:sym typeface="Lato"/>
              </a:rPr>
              <a:t>U</a:t>
            </a:r>
            <a:r>
              <a:rPr b="1" baseline="-25000" lang="en" sz="1600">
                <a:solidFill>
                  <a:schemeClr val="dk2"/>
                </a:solidFill>
                <a:latin typeface="Lato"/>
                <a:ea typeface="Lato"/>
                <a:cs typeface="Lato"/>
                <a:sym typeface="Lato"/>
              </a:rPr>
              <a:t>j</a:t>
            </a:r>
            <a:r>
              <a:rPr b="1" baseline="-25000" lang="en" sz="2100">
                <a:solidFill>
                  <a:schemeClr val="dk2"/>
                </a:solidFill>
                <a:latin typeface="Lato"/>
                <a:ea typeface="Lato"/>
                <a:cs typeface="Lato"/>
                <a:sym typeface="Lato"/>
              </a:rPr>
              <a:t> </a:t>
            </a:r>
            <a:r>
              <a:rPr baseline="-25000" lang="en" sz="2100">
                <a:solidFill>
                  <a:schemeClr val="dk2"/>
                </a:solidFill>
                <a:latin typeface="Lato"/>
                <a:ea typeface="Lato"/>
                <a:cs typeface="Lato"/>
                <a:sym typeface="Lato"/>
              </a:rPr>
              <a:t>       </a:t>
            </a:r>
            <a:r>
              <a:rPr lang="en" sz="1600">
                <a:solidFill>
                  <a:schemeClr val="dk2"/>
                </a:solidFill>
                <a:latin typeface="Lato"/>
                <a:ea typeface="Lato"/>
                <a:cs typeface="Lato"/>
                <a:sym typeface="Lato"/>
              </a:rPr>
              <a:t>Late job indicator</a:t>
            </a:r>
          </a:p>
          <a:p>
            <a:pPr lvl="0" rtl="0">
              <a:lnSpc>
                <a:spcPct val="115000"/>
              </a:lnSpc>
              <a:spcBef>
                <a:spcPts val="0"/>
              </a:spcBef>
              <a:buNone/>
            </a:pPr>
            <a:r>
              <a:rPr lang="en" sz="1600">
                <a:solidFill>
                  <a:schemeClr val="dk2"/>
                </a:solidFill>
                <a:latin typeface="Lato"/>
                <a:ea typeface="Lato"/>
                <a:cs typeface="Lato"/>
                <a:sym typeface="Lato"/>
              </a:rPr>
              <a:t>- </a:t>
            </a:r>
            <a:r>
              <a:rPr b="1" lang="en" sz="1600">
                <a:solidFill>
                  <a:schemeClr val="dk2"/>
                </a:solidFill>
                <a:latin typeface="Lato"/>
                <a:ea typeface="Lato"/>
                <a:cs typeface="Lato"/>
                <a:sym typeface="Lato"/>
              </a:rPr>
              <a:t>x</a:t>
            </a:r>
            <a:r>
              <a:rPr b="1" baseline="-25000" lang="en" sz="1600">
                <a:solidFill>
                  <a:schemeClr val="dk2"/>
                </a:solidFill>
                <a:latin typeface="Lato"/>
                <a:ea typeface="Lato"/>
                <a:cs typeface="Lato"/>
                <a:sym typeface="Lato"/>
              </a:rPr>
              <a:t>i,j</a:t>
            </a:r>
            <a:r>
              <a:rPr lang="en" sz="1600">
                <a:solidFill>
                  <a:schemeClr val="dk2"/>
                </a:solidFill>
                <a:latin typeface="Lato"/>
                <a:ea typeface="Lato"/>
                <a:cs typeface="Lato"/>
                <a:sym typeface="Lato"/>
              </a:rPr>
              <a:t>	  1 if i</a:t>
            </a:r>
            <a:r>
              <a:rPr baseline="30000" lang="en" sz="1600">
                <a:solidFill>
                  <a:schemeClr val="dk2"/>
                </a:solidFill>
                <a:latin typeface="Lato"/>
                <a:ea typeface="Lato"/>
                <a:cs typeface="Lato"/>
                <a:sym typeface="Lato"/>
              </a:rPr>
              <a:t>th</a:t>
            </a:r>
            <a:r>
              <a:rPr lang="en" sz="1600">
                <a:solidFill>
                  <a:schemeClr val="dk2"/>
                </a:solidFill>
                <a:latin typeface="Lato"/>
                <a:ea typeface="Lato"/>
                <a:cs typeface="Lato"/>
                <a:sym typeface="Lato"/>
              </a:rPr>
              <a:t> job in j</a:t>
            </a:r>
            <a:r>
              <a:rPr baseline="30000" lang="en" sz="1600">
                <a:solidFill>
                  <a:schemeClr val="dk2"/>
                </a:solidFill>
                <a:latin typeface="Lato"/>
                <a:ea typeface="Lato"/>
                <a:cs typeface="Lato"/>
                <a:sym typeface="Lato"/>
              </a:rPr>
              <a:t>th </a:t>
            </a:r>
            <a:r>
              <a:rPr lang="en" sz="1600">
                <a:solidFill>
                  <a:schemeClr val="dk2"/>
                </a:solidFill>
                <a:latin typeface="Lato"/>
                <a:ea typeface="Lato"/>
                <a:cs typeface="Lato"/>
                <a:sym typeface="Lato"/>
              </a:rPr>
              <a:t>position</a:t>
            </a:r>
          </a:p>
          <a:p>
            <a:pPr lvl="0" rtl="0">
              <a:lnSpc>
                <a:spcPct val="115000"/>
              </a:lnSpc>
              <a:spcBef>
                <a:spcPts val="0"/>
              </a:spcBef>
              <a:buNone/>
            </a:pPr>
            <a:r>
              <a:rPr lang="en" sz="1600">
                <a:solidFill>
                  <a:schemeClr val="dk2"/>
                </a:solidFill>
                <a:latin typeface="Lato"/>
                <a:ea typeface="Lato"/>
                <a:cs typeface="Lato"/>
                <a:sym typeface="Lato"/>
              </a:rPr>
              <a:t>- </a:t>
            </a:r>
            <a:r>
              <a:rPr b="1" lang="en" sz="1600">
                <a:solidFill>
                  <a:schemeClr val="dk2"/>
                </a:solidFill>
                <a:latin typeface="Lato"/>
                <a:ea typeface="Lato"/>
                <a:cs typeface="Lato"/>
                <a:sym typeface="Lato"/>
              </a:rPr>
              <a:t>I</a:t>
            </a:r>
            <a:r>
              <a:rPr b="1" baseline="-25000" lang="en" sz="1600">
                <a:solidFill>
                  <a:schemeClr val="dk2"/>
                </a:solidFill>
                <a:latin typeface="Lato"/>
                <a:ea typeface="Lato"/>
                <a:cs typeface="Lato"/>
                <a:sym typeface="Lato"/>
              </a:rPr>
              <a:t>j,k</a:t>
            </a:r>
            <a:r>
              <a:rPr lang="en" sz="1600">
                <a:solidFill>
                  <a:schemeClr val="dk2"/>
                </a:solidFill>
                <a:latin typeface="Lato"/>
                <a:ea typeface="Lato"/>
                <a:cs typeface="Lato"/>
                <a:sym typeface="Lato"/>
              </a:rPr>
              <a:t>	  idle time b/w j</a:t>
            </a:r>
            <a:r>
              <a:rPr baseline="30000" lang="en" sz="1600">
                <a:solidFill>
                  <a:schemeClr val="dk2"/>
                </a:solidFill>
                <a:latin typeface="Lato"/>
                <a:ea typeface="Lato"/>
                <a:cs typeface="Lato"/>
                <a:sym typeface="Lato"/>
              </a:rPr>
              <a:t>th</a:t>
            </a:r>
            <a:r>
              <a:rPr lang="en" sz="1600">
                <a:solidFill>
                  <a:schemeClr val="dk2"/>
                </a:solidFill>
                <a:latin typeface="Lato"/>
                <a:ea typeface="Lato"/>
                <a:cs typeface="Lato"/>
                <a:sym typeface="Lato"/>
              </a:rPr>
              <a:t> &amp; (j+1)</a:t>
            </a:r>
            <a:r>
              <a:rPr baseline="30000" lang="en" sz="1600">
                <a:solidFill>
                  <a:schemeClr val="dk2"/>
                </a:solidFill>
                <a:latin typeface="Lato"/>
                <a:ea typeface="Lato"/>
                <a:cs typeface="Lato"/>
                <a:sym typeface="Lato"/>
              </a:rPr>
              <a:t>th</a:t>
            </a:r>
            <a:r>
              <a:rPr lang="en" sz="1600">
                <a:solidFill>
                  <a:schemeClr val="dk2"/>
                </a:solidFill>
                <a:latin typeface="Lato"/>
                <a:ea typeface="Lato"/>
                <a:cs typeface="Lato"/>
                <a:sym typeface="Lato"/>
              </a:rPr>
              <a:t> </a:t>
            </a:r>
          </a:p>
          <a:p>
            <a:pPr indent="457200" lvl="0" rtl="0">
              <a:lnSpc>
                <a:spcPct val="115000"/>
              </a:lnSpc>
              <a:spcBef>
                <a:spcPts val="0"/>
              </a:spcBef>
              <a:buNone/>
            </a:pPr>
            <a:r>
              <a:rPr lang="en" sz="1600">
                <a:solidFill>
                  <a:schemeClr val="dk2"/>
                </a:solidFill>
                <a:latin typeface="Lato"/>
                <a:ea typeface="Lato"/>
                <a:cs typeface="Lato"/>
                <a:sym typeface="Lato"/>
              </a:rPr>
              <a:t>  job on machine k</a:t>
            </a:r>
          </a:p>
          <a:p>
            <a:pPr lvl="0" rtl="0">
              <a:lnSpc>
                <a:spcPct val="115000"/>
              </a:lnSpc>
              <a:spcBef>
                <a:spcPts val="0"/>
              </a:spcBef>
              <a:buNone/>
            </a:pPr>
            <a:r>
              <a:rPr lang="en" sz="1600">
                <a:solidFill>
                  <a:schemeClr val="dk2"/>
                </a:solidFill>
                <a:latin typeface="Lato"/>
                <a:ea typeface="Lato"/>
                <a:cs typeface="Lato"/>
                <a:sym typeface="Lato"/>
              </a:rPr>
              <a:t>- </a:t>
            </a:r>
            <a:r>
              <a:rPr b="1" lang="en" sz="1600">
                <a:solidFill>
                  <a:schemeClr val="dk2"/>
                </a:solidFill>
                <a:latin typeface="Lato"/>
                <a:ea typeface="Lato"/>
                <a:cs typeface="Lato"/>
                <a:sym typeface="Lato"/>
              </a:rPr>
              <a:t>w</a:t>
            </a:r>
            <a:r>
              <a:rPr b="1" baseline="-25000" lang="en" sz="1600">
                <a:solidFill>
                  <a:schemeClr val="dk2"/>
                </a:solidFill>
                <a:latin typeface="Lato"/>
                <a:ea typeface="Lato"/>
                <a:cs typeface="Lato"/>
                <a:sym typeface="Lato"/>
              </a:rPr>
              <a:t>j,k</a:t>
            </a:r>
            <a:r>
              <a:rPr lang="en" sz="1600">
                <a:solidFill>
                  <a:schemeClr val="dk2"/>
                </a:solidFill>
                <a:latin typeface="Lato"/>
                <a:ea typeface="Lato"/>
                <a:cs typeface="Lato"/>
                <a:sym typeface="Lato"/>
              </a:rPr>
              <a:t>	  wait time job j b/w </a:t>
            </a:r>
          </a:p>
          <a:p>
            <a:pPr indent="457200" lvl="0" marL="0" rtl="0">
              <a:lnSpc>
                <a:spcPct val="115000"/>
              </a:lnSpc>
              <a:spcBef>
                <a:spcPts val="0"/>
              </a:spcBef>
              <a:buNone/>
            </a:pPr>
            <a:r>
              <a:rPr lang="en" sz="1600">
                <a:solidFill>
                  <a:schemeClr val="dk2"/>
                </a:solidFill>
                <a:latin typeface="Lato"/>
                <a:ea typeface="Lato"/>
                <a:cs typeface="Lato"/>
                <a:sym typeface="Lato"/>
              </a:rPr>
              <a:t>  machine m &amp; (m+1)</a:t>
            </a:r>
          </a:p>
          <a:p>
            <a:pPr indent="0" lvl="0" marL="0" rtl="0">
              <a:lnSpc>
                <a:spcPct val="115000"/>
              </a:lnSpc>
              <a:spcBef>
                <a:spcPts val="0"/>
              </a:spcBef>
              <a:buNone/>
            </a:pPr>
            <a:r>
              <a:rPr lang="en" sz="1600">
                <a:solidFill>
                  <a:schemeClr val="dk2"/>
                </a:solidFill>
                <a:latin typeface="Lato"/>
                <a:ea typeface="Lato"/>
                <a:cs typeface="Lato"/>
                <a:sym typeface="Lato"/>
              </a:rPr>
              <a:t>- </a:t>
            </a:r>
            <a:r>
              <a:rPr b="1" lang="en" sz="1600">
                <a:solidFill>
                  <a:schemeClr val="dk2"/>
                </a:solidFill>
                <a:latin typeface="Lato"/>
                <a:ea typeface="Lato"/>
                <a:cs typeface="Lato"/>
                <a:sym typeface="Lato"/>
              </a:rPr>
              <a:t>C</a:t>
            </a:r>
            <a:r>
              <a:rPr b="1" baseline="-25000" lang="en" sz="1600">
                <a:solidFill>
                  <a:schemeClr val="dk2"/>
                </a:solidFill>
                <a:latin typeface="Lato"/>
                <a:ea typeface="Lato"/>
                <a:cs typeface="Lato"/>
                <a:sym typeface="Lato"/>
              </a:rPr>
              <a:t>j,m</a:t>
            </a:r>
            <a:r>
              <a:rPr lang="en" sz="1600">
                <a:solidFill>
                  <a:schemeClr val="dk2"/>
                </a:solidFill>
                <a:latin typeface="Lato"/>
                <a:ea typeface="Lato"/>
                <a:cs typeface="Lato"/>
                <a:sym typeface="Lato"/>
              </a:rPr>
              <a:t>	  Compl. Time job j on m</a:t>
            </a:r>
          </a:p>
        </p:txBody>
      </p:sp>
      <p:sp>
        <p:nvSpPr>
          <p:cNvPr id="272" name="Shape 272"/>
          <p:cNvSpPr txBox="1"/>
          <p:nvPr/>
        </p:nvSpPr>
        <p:spPr>
          <a:xfrm>
            <a:off x="3539850" y="1056725"/>
            <a:ext cx="5341200" cy="3662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2100">
                <a:solidFill>
                  <a:schemeClr val="dk2"/>
                </a:solidFill>
                <a:latin typeface="Lato"/>
                <a:ea typeface="Lato"/>
                <a:cs typeface="Lato"/>
                <a:sym typeface="Lato"/>
              </a:rPr>
              <a:t>Min Σ</a:t>
            </a:r>
            <a:r>
              <a:rPr baseline="-25000" lang="en" sz="2100">
                <a:solidFill>
                  <a:schemeClr val="dk2"/>
                </a:solidFill>
                <a:latin typeface="Lato"/>
                <a:ea typeface="Lato"/>
                <a:cs typeface="Lato"/>
                <a:sym typeface="Lato"/>
              </a:rPr>
              <a:t>j=1,n</a:t>
            </a:r>
            <a:r>
              <a:rPr lang="en" sz="2100">
                <a:solidFill>
                  <a:schemeClr val="dk2"/>
                </a:solidFill>
                <a:latin typeface="Lato"/>
                <a:ea typeface="Lato"/>
                <a:cs typeface="Lato"/>
                <a:sym typeface="Lato"/>
              </a:rPr>
              <a:t>[f</a:t>
            </a:r>
            <a:r>
              <a:rPr baseline="-25000" lang="en" sz="2100">
                <a:solidFill>
                  <a:schemeClr val="dk2"/>
                </a:solidFill>
                <a:latin typeface="Lato"/>
                <a:ea typeface="Lato"/>
                <a:cs typeface="Lato"/>
                <a:sym typeface="Lato"/>
              </a:rPr>
              <a:t>j</a:t>
            </a:r>
            <a:r>
              <a:rPr lang="en" sz="2100">
                <a:solidFill>
                  <a:schemeClr val="dk2"/>
                </a:solidFill>
                <a:latin typeface="Lato"/>
                <a:ea typeface="Lato"/>
                <a:cs typeface="Lato"/>
                <a:sym typeface="Lato"/>
              </a:rPr>
              <a:t>•U</a:t>
            </a:r>
            <a:r>
              <a:rPr baseline="-25000" lang="en" sz="2100">
                <a:solidFill>
                  <a:schemeClr val="dk2"/>
                </a:solidFill>
                <a:latin typeface="Lato"/>
                <a:ea typeface="Lato"/>
                <a:cs typeface="Lato"/>
                <a:sym typeface="Lato"/>
              </a:rPr>
              <a:t>j </a:t>
            </a:r>
            <a:r>
              <a:rPr lang="en" sz="2100">
                <a:solidFill>
                  <a:schemeClr val="dk2"/>
                </a:solidFill>
                <a:latin typeface="Lato"/>
                <a:ea typeface="Lato"/>
                <a:cs typeface="Lato"/>
                <a:sym typeface="Lato"/>
              </a:rPr>
              <a:t>]</a:t>
            </a:r>
          </a:p>
          <a:p>
            <a:pPr lvl="0" rtl="0">
              <a:lnSpc>
                <a:spcPct val="100000"/>
              </a:lnSpc>
              <a:spcBef>
                <a:spcPts val="0"/>
              </a:spcBef>
              <a:buNone/>
            </a:pPr>
            <a:r>
              <a:rPr lang="en" sz="1500">
                <a:solidFill>
                  <a:schemeClr val="dk2"/>
                </a:solidFill>
                <a:latin typeface="Lato"/>
                <a:ea typeface="Lato"/>
                <a:cs typeface="Lato"/>
                <a:sym typeface="Lato"/>
              </a:rPr>
              <a:t>S.t.</a:t>
            </a:r>
          </a:p>
          <a:p>
            <a:pPr indent="0" lvl="0" marL="457200" rtl="0">
              <a:lnSpc>
                <a:spcPct val="150000"/>
              </a:lnSpc>
              <a:spcBef>
                <a:spcPts val="0"/>
              </a:spcBef>
              <a:buNone/>
            </a:pPr>
            <a:r>
              <a:rPr lang="en">
                <a:solidFill>
                  <a:schemeClr val="dk2"/>
                </a:solidFill>
                <a:latin typeface="Lato"/>
                <a:ea typeface="Lato"/>
                <a:cs typeface="Lato"/>
                <a:sym typeface="Lato"/>
              </a:rPr>
              <a:t>C</a:t>
            </a:r>
            <a:r>
              <a:rPr baseline="-25000" lang="en">
                <a:solidFill>
                  <a:schemeClr val="dk2"/>
                </a:solidFill>
                <a:latin typeface="Lato"/>
                <a:ea typeface="Lato"/>
                <a:cs typeface="Lato"/>
                <a:sym typeface="Lato"/>
              </a:rPr>
              <a:t>j,m</a:t>
            </a:r>
            <a:r>
              <a:rPr lang="en">
                <a:solidFill>
                  <a:schemeClr val="dk2"/>
                </a:solidFill>
                <a:latin typeface="Lato"/>
                <a:ea typeface="Lato"/>
                <a:cs typeface="Lato"/>
                <a:sym typeface="Lato"/>
              </a:rPr>
              <a:t>– U</a:t>
            </a:r>
            <a:r>
              <a:rPr baseline="-25000" lang="en">
                <a:solidFill>
                  <a:schemeClr val="dk2"/>
                </a:solidFill>
                <a:latin typeface="Lato"/>
                <a:ea typeface="Lato"/>
                <a:cs typeface="Lato"/>
                <a:sym typeface="Lato"/>
              </a:rPr>
              <a:t>j</a:t>
            </a:r>
            <a:r>
              <a:rPr lang="en">
                <a:solidFill>
                  <a:schemeClr val="dk2"/>
                </a:solidFill>
                <a:latin typeface="Lato"/>
                <a:ea typeface="Lato"/>
                <a:cs typeface="Lato"/>
                <a:sym typeface="Lato"/>
              </a:rPr>
              <a:t>•M ≤ 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•d</a:t>
            </a:r>
            <a:r>
              <a:rPr baseline="-25000" lang="en">
                <a:solidFill>
                  <a:schemeClr val="dk2"/>
                </a:solidFill>
                <a:latin typeface="Lato"/>
                <a:ea typeface="Lato"/>
                <a:cs typeface="Lato"/>
                <a:sym typeface="Lato"/>
              </a:rPr>
              <a:t>i</a:t>
            </a:r>
            <a:r>
              <a:rPr lang="en">
                <a:solidFill>
                  <a:schemeClr val="dk2"/>
                </a:solidFill>
                <a:latin typeface="Lato"/>
                <a:ea typeface="Lato"/>
                <a:cs typeface="Lato"/>
                <a:sym typeface="Lato"/>
              </a:rPr>
              <a:t> 			</a:t>
            </a:r>
          </a:p>
          <a:p>
            <a:pPr indent="0" lvl="0" marL="457200" rtl="0">
              <a:lnSpc>
                <a:spcPct val="150000"/>
              </a:lnSpc>
              <a:spcBef>
                <a:spcPts val="0"/>
              </a:spcBef>
              <a:buNone/>
            </a:pPr>
            <a:r>
              <a:rPr lang="en">
                <a:solidFill>
                  <a:schemeClr val="dk2"/>
                </a:solidFill>
                <a:latin typeface="Lato"/>
                <a:ea typeface="Lato"/>
                <a:cs typeface="Lato"/>
                <a:sym typeface="Lato"/>
              </a:rPr>
              <a:t>C</a:t>
            </a:r>
            <a:r>
              <a:rPr baseline="-25000" lang="en">
                <a:solidFill>
                  <a:schemeClr val="dk2"/>
                </a:solidFill>
                <a:latin typeface="Lato"/>
                <a:ea typeface="Lato"/>
                <a:cs typeface="Lato"/>
                <a:sym typeface="Lato"/>
              </a:rPr>
              <a:t>1,m</a:t>
            </a:r>
            <a:r>
              <a:rPr lang="en">
                <a:solidFill>
                  <a:schemeClr val="dk2"/>
                </a:solidFill>
                <a:latin typeface="Lato"/>
                <a:ea typeface="Lato"/>
                <a:cs typeface="Lato"/>
                <a:sym typeface="Lato"/>
              </a:rPr>
              <a:t>= Σ</a:t>
            </a:r>
            <a:r>
              <a:rPr baseline="-25000" lang="en">
                <a:solidFill>
                  <a:schemeClr val="dk2"/>
                </a:solidFill>
                <a:latin typeface="Lato"/>
                <a:ea typeface="Lato"/>
                <a:cs typeface="Lato"/>
                <a:sym typeface="Lato"/>
              </a:rPr>
              <a:t>k=1,n-1 </a:t>
            </a: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i,1</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i,k</a:t>
            </a:r>
            <a:r>
              <a:rPr lang="en">
                <a:solidFill>
                  <a:schemeClr val="dk2"/>
                </a:solidFill>
                <a:latin typeface="Lato"/>
                <a:ea typeface="Lato"/>
                <a:cs typeface="Lato"/>
                <a:sym typeface="Lato"/>
              </a:rPr>
              <a:t>)</a:t>
            </a:r>
            <a:r>
              <a:rPr baseline="-25000" lang="en">
                <a:solidFill>
                  <a:schemeClr val="dk2"/>
                </a:solidFill>
                <a:latin typeface="Lato"/>
                <a:ea typeface="Lato"/>
                <a:cs typeface="Lato"/>
                <a:sym typeface="Lato"/>
              </a:rPr>
              <a:t> </a:t>
            </a:r>
            <a:r>
              <a:rPr lang="en">
                <a:solidFill>
                  <a:schemeClr val="dk2"/>
                </a:solidFill>
                <a:latin typeface="Lato"/>
                <a:ea typeface="Lato"/>
                <a:cs typeface="Lato"/>
                <a:sym typeface="Lato"/>
              </a:rPr>
              <a:t>+ w</a:t>
            </a:r>
            <a:r>
              <a:rPr baseline="-25000" lang="en">
                <a:solidFill>
                  <a:schemeClr val="dk2"/>
                </a:solidFill>
                <a:latin typeface="Lato"/>
                <a:ea typeface="Lato"/>
                <a:cs typeface="Lato"/>
                <a:sym typeface="Lato"/>
              </a:rPr>
              <a:t>1,k</a:t>
            </a: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i,1</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i,m </a:t>
            </a:r>
          </a:p>
          <a:p>
            <a:pPr indent="0" lvl="0" marL="457200" rtl="0">
              <a:lnSpc>
                <a:spcPct val="150000"/>
              </a:lnSpc>
              <a:spcBef>
                <a:spcPts val="0"/>
              </a:spcBef>
              <a:buNone/>
            </a:pPr>
            <a:r>
              <a:rPr lang="en">
                <a:solidFill>
                  <a:schemeClr val="dk2"/>
                </a:solidFill>
                <a:latin typeface="Lato"/>
                <a:ea typeface="Lato"/>
                <a:cs typeface="Lato"/>
                <a:sym typeface="Lato"/>
              </a:rPr>
              <a:t>C</a:t>
            </a:r>
            <a:r>
              <a:rPr baseline="-25000" lang="en">
                <a:solidFill>
                  <a:schemeClr val="dk2"/>
                </a:solidFill>
                <a:latin typeface="Lato"/>
                <a:ea typeface="Lato"/>
                <a:cs typeface="Lato"/>
                <a:sym typeface="Lato"/>
              </a:rPr>
              <a:t>j,m</a:t>
            </a:r>
            <a:r>
              <a:rPr lang="en">
                <a:solidFill>
                  <a:schemeClr val="dk2"/>
                </a:solidFill>
                <a:latin typeface="Lato"/>
                <a:ea typeface="Lato"/>
                <a:cs typeface="Lato"/>
                <a:sym typeface="Lato"/>
              </a:rPr>
              <a:t>= C</a:t>
            </a:r>
            <a:r>
              <a:rPr baseline="-25000" lang="en">
                <a:solidFill>
                  <a:schemeClr val="dk2"/>
                </a:solidFill>
                <a:latin typeface="Lato"/>
                <a:ea typeface="Lato"/>
                <a:cs typeface="Lato"/>
                <a:sym typeface="Lato"/>
              </a:rPr>
              <a:t>j-1,m</a:t>
            </a:r>
            <a:r>
              <a:rPr lang="en">
                <a:solidFill>
                  <a:schemeClr val="dk2"/>
                </a:solidFill>
                <a:latin typeface="Lato"/>
                <a:ea typeface="Lato"/>
                <a:cs typeface="Lato"/>
                <a:sym typeface="Lato"/>
              </a:rPr>
              <a:t>+ I</a:t>
            </a:r>
            <a:r>
              <a:rPr baseline="-25000" lang="en">
                <a:solidFill>
                  <a:schemeClr val="dk2"/>
                </a:solidFill>
                <a:latin typeface="Lato"/>
                <a:ea typeface="Lato"/>
                <a:cs typeface="Lato"/>
                <a:sym typeface="Lato"/>
              </a:rPr>
              <a:t>j-1,m</a:t>
            </a: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i,m</a:t>
            </a:r>
            <a:r>
              <a:rPr lang="en">
                <a:solidFill>
                  <a:schemeClr val="dk2"/>
                </a:solidFill>
                <a:latin typeface="Lato"/>
                <a:ea typeface="Lato"/>
                <a:cs typeface="Lato"/>
                <a:sym typeface="Lato"/>
              </a:rPr>
              <a:t>) 		</a:t>
            </a:r>
          </a:p>
          <a:p>
            <a:pPr indent="0" lvl="0" marL="457200" rtl="0">
              <a:lnSpc>
                <a:spcPct val="150000"/>
              </a:lnSpc>
              <a:spcBef>
                <a:spcPts val="0"/>
              </a:spcBef>
              <a:buNone/>
            </a:pPr>
            <a:r>
              <a:rPr lang="en">
                <a:solidFill>
                  <a:schemeClr val="dk2"/>
                </a:solidFill>
                <a:latin typeface="Lato"/>
                <a:ea typeface="Lato"/>
                <a:cs typeface="Lato"/>
                <a:sym typeface="Lato"/>
              </a:rPr>
              <a:t>I</a:t>
            </a:r>
            <a:r>
              <a:rPr baseline="-25000" lang="en">
                <a:solidFill>
                  <a:schemeClr val="dk2"/>
                </a:solidFill>
                <a:latin typeface="Lato"/>
                <a:ea typeface="Lato"/>
                <a:cs typeface="Lato"/>
                <a:sym typeface="Lato"/>
              </a:rPr>
              <a:t>j,k</a:t>
            </a:r>
            <a:r>
              <a:rPr lang="en">
                <a:solidFill>
                  <a:schemeClr val="dk2"/>
                </a:solidFill>
                <a:latin typeface="Lato"/>
                <a:ea typeface="Lato"/>
                <a:cs typeface="Lato"/>
                <a:sym typeface="Lato"/>
              </a:rPr>
              <a:t>+ 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i,j+1</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i,k</a:t>
            </a:r>
            <a:r>
              <a:rPr lang="en">
                <a:solidFill>
                  <a:schemeClr val="dk2"/>
                </a:solidFill>
                <a:latin typeface="Lato"/>
                <a:ea typeface="Lato"/>
                <a:cs typeface="Lato"/>
                <a:sym typeface="Lato"/>
              </a:rPr>
              <a:t>)</a:t>
            </a:r>
            <a:r>
              <a:rPr baseline="-25000" lang="en">
                <a:solidFill>
                  <a:schemeClr val="dk2"/>
                </a:solidFill>
                <a:latin typeface="Lato"/>
                <a:ea typeface="Lato"/>
                <a:cs typeface="Lato"/>
                <a:sym typeface="Lato"/>
              </a:rPr>
              <a:t> </a:t>
            </a:r>
            <a:r>
              <a:rPr lang="en">
                <a:solidFill>
                  <a:schemeClr val="dk2"/>
                </a:solidFill>
                <a:latin typeface="Lato"/>
                <a:ea typeface="Lato"/>
                <a:cs typeface="Lato"/>
                <a:sym typeface="Lato"/>
              </a:rPr>
              <a:t>+ w</a:t>
            </a:r>
            <a:r>
              <a:rPr baseline="-25000" lang="en">
                <a:solidFill>
                  <a:schemeClr val="dk2"/>
                </a:solidFill>
                <a:latin typeface="Lato"/>
                <a:ea typeface="Lato"/>
                <a:cs typeface="Lato"/>
                <a:sym typeface="Lato"/>
              </a:rPr>
              <a:t>j+1,k</a:t>
            </a:r>
            <a:r>
              <a:rPr lang="en">
                <a:solidFill>
                  <a:schemeClr val="dk2"/>
                </a:solidFill>
                <a:latin typeface="Lato"/>
                <a:ea typeface="Lato"/>
                <a:cs typeface="Lato"/>
                <a:sym typeface="Lato"/>
              </a:rPr>
              <a:t>= w</a:t>
            </a:r>
            <a:r>
              <a:rPr baseline="-25000" lang="en">
                <a:solidFill>
                  <a:schemeClr val="dk2"/>
                </a:solidFill>
                <a:latin typeface="Lato"/>
                <a:ea typeface="Lato"/>
                <a:cs typeface="Lato"/>
                <a:sym typeface="Lato"/>
              </a:rPr>
              <a:t>j+1,k</a:t>
            </a:r>
            <a:r>
              <a:rPr lang="en">
                <a:solidFill>
                  <a:schemeClr val="dk2"/>
                </a:solidFill>
                <a:latin typeface="Lato"/>
                <a:ea typeface="Lato"/>
                <a:cs typeface="Lato"/>
                <a:sym typeface="Lato"/>
              </a:rPr>
              <a:t>+ 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•P</a:t>
            </a:r>
            <a:r>
              <a:rPr baseline="-25000" lang="en">
                <a:solidFill>
                  <a:schemeClr val="dk2"/>
                </a:solidFill>
                <a:latin typeface="Lato"/>
                <a:ea typeface="Lato"/>
                <a:cs typeface="Lato"/>
                <a:sym typeface="Lato"/>
              </a:rPr>
              <a:t>i,k+1</a:t>
            </a:r>
            <a:r>
              <a:rPr lang="en">
                <a:solidFill>
                  <a:schemeClr val="dk2"/>
                </a:solidFill>
                <a:latin typeface="Lato"/>
                <a:ea typeface="Lato"/>
                <a:cs typeface="Lato"/>
                <a:sym typeface="Lato"/>
              </a:rPr>
              <a:t>) + </a:t>
            </a:r>
            <a:r>
              <a:rPr baseline="-25000" lang="en">
                <a:solidFill>
                  <a:schemeClr val="dk2"/>
                </a:solidFill>
                <a:latin typeface="Lato"/>
                <a:ea typeface="Lato"/>
                <a:cs typeface="Lato"/>
                <a:sym typeface="Lato"/>
              </a:rPr>
              <a:t> </a:t>
            </a:r>
            <a:r>
              <a:rPr lang="en">
                <a:solidFill>
                  <a:schemeClr val="dk2"/>
                </a:solidFill>
                <a:latin typeface="Lato"/>
                <a:ea typeface="Lato"/>
                <a:cs typeface="Lato"/>
                <a:sym typeface="Lato"/>
              </a:rPr>
              <a:t>I</a:t>
            </a:r>
            <a:r>
              <a:rPr baseline="-25000" lang="en">
                <a:solidFill>
                  <a:schemeClr val="dk2"/>
                </a:solidFill>
                <a:latin typeface="Lato"/>
                <a:ea typeface="Lato"/>
                <a:cs typeface="Lato"/>
                <a:sym typeface="Lato"/>
              </a:rPr>
              <a:t>j,k+1</a:t>
            </a:r>
          </a:p>
          <a:p>
            <a:pPr indent="0" lvl="0" marL="457200" rtl="0">
              <a:lnSpc>
                <a:spcPct val="150000"/>
              </a:lnSpc>
              <a:spcBef>
                <a:spcPts val="1000"/>
              </a:spcBef>
              <a:buNone/>
            </a:pP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i=1,n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 1 						</a:t>
            </a:r>
          </a:p>
          <a:p>
            <a:pPr indent="0" lvl="0" marL="457200" rtl="0">
              <a:lnSpc>
                <a:spcPct val="150000"/>
              </a:lnSpc>
              <a:spcBef>
                <a:spcPts val="0"/>
              </a:spcBef>
              <a:buNone/>
            </a:pPr>
            <a:r>
              <a:rPr lang="en">
                <a:solidFill>
                  <a:schemeClr val="dk2"/>
                </a:solidFill>
                <a:latin typeface="Lato"/>
                <a:ea typeface="Lato"/>
                <a:cs typeface="Lato"/>
                <a:sym typeface="Lato"/>
              </a:rPr>
              <a:t>Σ</a:t>
            </a:r>
            <a:r>
              <a:rPr baseline="-25000" lang="en">
                <a:solidFill>
                  <a:schemeClr val="dk2"/>
                </a:solidFill>
                <a:latin typeface="Lato"/>
                <a:ea typeface="Lato"/>
                <a:cs typeface="Lato"/>
                <a:sym typeface="Lato"/>
              </a:rPr>
              <a:t>j=1,n </a:t>
            </a: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 1 						</a:t>
            </a:r>
          </a:p>
          <a:p>
            <a:pPr indent="0" lvl="0" marL="457200" rtl="0">
              <a:lnSpc>
                <a:spcPct val="150000"/>
              </a:lnSpc>
              <a:spcBef>
                <a:spcPts val="0"/>
              </a:spcBef>
              <a:buNone/>
            </a:pPr>
            <a:r>
              <a:rPr lang="en">
                <a:solidFill>
                  <a:schemeClr val="dk2"/>
                </a:solidFill>
                <a:latin typeface="Lato"/>
                <a:ea typeface="Lato"/>
                <a:cs typeface="Lato"/>
                <a:sym typeface="Lato"/>
              </a:rPr>
              <a:t>x</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ε {0,1}</a:t>
            </a:r>
          </a:p>
          <a:p>
            <a:pPr indent="0" lvl="0" marL="457200" rtl="0">
              <a:lnSpc>
                <a:spcPct val="150000"/>
              </a:lnSpc>
              <a:spcBef>
                <a:spcPts val="0"/>
              </a:spcBef>
              <a:buNone/>
            </a:pPr>
            <a:r>
              <a:rPr lang="en">
                <a:solidFill>
                  <a:schemeClr val="dk2"/>
                </a:solidFill>
                <a:latin typeface="Lato"/>
                <a:ea typeface="Lato"/>
                <a:cs typeface="Lato"/>
                <a:sym typeface="Lato"/>
              </a:rPr>
              <a:t>w</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I</a:t>
            </a:r>
            <a:r>
              <a:rPr baseline="-25000" lang="en">
                <a:solidFill>
                  <a:schemeClr val="dk2"/>
                </a:solidFill>
                <a:latin typeface="Lato"/>
                <a:ea typeface="Lato"/>
                <a:cs typeface="Lato"/>
                <a:sym typeface="Lato"/>
              </a:rPr>
              <a:t>i,j</a:t>
            </a:r>
            <a:r>
              <a:rPr lang="en">
                <a:solidFill>
                  <a:schemeClr val="dk2"/>
                </a:solidFill>
                <a:latin typeface="Lato"/>
                <a:ea typeface="Lato"/>
                <a:cs typeface="Lato"/>
                <a:sym typeface="Lato"/>
              </a:rPr>
              <a:t> ≥ 0</a:t>
            </a:r>
          </a:p>
        </p:txBody>
      </p:sp>
      <p:sp>
        <p:nvSpPr>
          <p:cNvPr id="273" name="Shape 273"/>
          <p:cNvSpPr txBox="1"/>
          <p:nvPr/>
        </p:nvSpPr>
        <p:spPr>
          <a:xfrm>
            <a:off x="7216160" y="1665305"/>
            <a:ext cx="1753500" cy="2481300"/>
          </a:xfrm>
          <a:prstGeom prst="rect">
            <a:avLst/>
          </a:prstGeom>
          <a:noFill/>
          <a:ln>
            <a:noFill/>
          </a:ln>
        </p:spPr>
        <p:txBody>
          <a:bodyPr anchorCtr="0" anchor="t" bIns="91425" lIns="91425" rIns="91425" tIns="91425">
            <a:noAutofit/>
          </a:bodyPr>
          <a:lstStyle/>
          <a:p>
            <a:pPr indent="0" lvl="0" marL="457200" rtl="0">
              <a:lnSpc>
                <a:spcPct val="150000"/>
              </a:lnSpc>
              <a:spcBef>
                <a:spcPts val="0"/>
              </a:spcBef>
              <a:buNone/>
            </a:pPr>
            <a:r>
              <a:rPr lang="en">
                <a:solidFill>
                  <a:schemeClr val="lt2"/>
                </a:solidFill>
                <a:latin typeface="Lato"/>
                <a:ea typeface="Lato"/>
                <a:cs typeface="Lato"/>
                <a:sym typeface="Lato"/>
              </a:rPr>
              <a:t>for j = 1,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0"/>
              </a:spcBef>
              <a:buNone/>
            </a:pPr>
            <a:r>
              <a:rPr lang="en">
                <a:solidFill>
                  <a:schemeClr val="lt2"/>
                </a:solidFill>
                <a:latin typeface="Lato"/>
                <a:ea typeface="Lato"/>
                <a:cs typeface="Lato"/>
                <a:sym typeface="Lato"/>
              </a:rPr>
              <a:t>for j = 2,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1000"/>
              </a:spcBef>
              <a:buNone/>
            </a:pPr>
            <a:r>
              <a:rPr lang="en">
                <a:solidFill>
                  <a:schemeClr val="lt2"/>
                </a:solidFill>
                <a:latin typeface="Lato"/>
                <a:ea typeface="Lato"/>
                <a:cs typeface="Lato"/>
                <a:sym typeface="Lato"/>
              </a:rPr>
              <a:t>for j = 1, … ,n for i = 1, … ,n</a:t>
            </a:r>
          </a:p>
        </p:txBody>
      </p:sp>
      <p:sp>
        <p:nvSpPr>
          <p:cNvPr id="274" name="Shape 274"/>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Kong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p:nvPr/>
        </p:nvSpPr>
        <p:spPr>
          <a:xfrm>
            <a:off x="543075" y="934575"/>
            <a:ext cx="5329800" cy="3561000"/>
          </a:xfrm>
          <a:prstGeom prst="roundRect">
            <a:avLst>
              <a:gd fmla="val 8168" name="adj"/>
            </a:avLst>
          </a:prstGeom>
          <a:noFill/>
          <a:ln cap="flat" cmpd="sng" w="9525">
            <a:solidFill>
              <a:schemeClr val="lt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0" name="Shape 280"/>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The IP</a:t>
            </a:r>
          </a:p>
        </p:txBody>
      </p:sp>
      <p:sp>
        <p:nvSpPr>
          <p:cNvPr id="281" name="Shape 281"/>
          <p:cNvSpPr txBox="1"/>
          <p:nvPr/>
        </p:nvSpPr>
        <p:spPr>
          <a:xfrm>
            <a:off x="554700" y="1013800"/>
            <a:ext cx="5341200" cy="3662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2100">
                <a:solidFill>
                  <a:schemeClr val="lt2"/>
                </a:solidFill>
                <a:latin typeface="Lato"/>
                <a:ea typeface="Lato"/>
                <a:cs typeface="Lato"/>
                <a:sym typeface="Lato"/>
              </a:rPr>
              <a:t>Min Σ</a:t>
            </a:r>
            <a:r>
              <a:rPr baseline="-25000" lang="en" sz="2100">
                <a:solidFill>
                  <a:schemeClr val="lt2"/>
                </a:solidFill>
                <a:latin typeface="Lato"/>
                <a:ea typeface="Lato"/>
                <a:cs typeface="Lato"/>
                <a:sym typeface="Lato"/>
              </a:rPr>
              <a:t>j=1,n</a:t>
            </a:r>
            <a:r>
              <a:rPr lang="en" sz="2100">
                <a:solidFill>
                  <a:schemeClr val="lt2"/>
                </a:solidFill>
                <a:latin typeface="Lato"/>
                <a:ea typeface="Lato"/>
                <a:cs typeface="Lato"/>
                <a:sym typeface="Lato"/>
              </a:rPr>
              <a:t>[f</a:t>
            </a:r>
            <a:r>
              <a:rPr baseline="-25000" lang="en" sz="2100">
                <a:solidFill>
                  <a:schemeClr val="lt2"/>
                </a:solidFill>
                <a:latin typeface="Lato"/>
                <a:ea typeface="Lato"/>
                <a:cs typeface="Lato"/>
                <a:sym typeface="Lato"/>
              </a:rPr>
              <a:t>j</a:t>
            </a:r>
            <a:r>
              <a:rPr lang="en" sz="2100">
                <a:solidFill>
                  <a:schemeClr val="lt2"/>
                </a:solidFill>
                <a:latin typeface="Lato"/>
                <a:ea typeface="Lato"/>
                <a:cs typeface="Lato"/>
                <a:sym typeface="Lato"/>
              </a:rPr>
              <a:t>•U</a:t>
            </a:r>
            <a:r>
              <a:rPr baseline="-25000" lang="en" sz="2100">
                <a:solidFill>
                  <a:schemeClr val="lt2"/>
                </a:solidFill>
                <a:latin typeface="Lato"/>
                <a:ea typeface="Lato"/>
                <a:cs typeface="Lato"/>
                <a:sym typeface="Lato"/>
              </a:rPr>
              <a:t>j </a:t>
            </a:r>
            <a:r>
              <a:rPr lang="en" sz="2100">
                <a:solidFill>
                  <a:schemeClr val="lt2"/>
                </a:solidFill>
                <a:latin typeface="Lato"/>
                <a:ea typeface="Lato"/>
                <a:cs typeface="Lato"/>
                <a:sym typeface="Lato"/>
              </a:rPr>
              <a:t>]</a:t>
            </a:r>
          </a:p>
          <a:p>
            <a:pPr lvl="0" rtl="0">
              <a:lnSpc>
                <a:spcPct val="100000"/>
              </a:lnSpc>
              <a:spcBef>
                <a:spcPts val="0"/>
              </a:spcBef>
              <a:buNone/>
            </a:pPr>
            <a:r>
              <a:rPr lang="en" sz="1500">
                <a:solidFill>
                  <a:schemeClr val="lt2"/>
                </a:solidFill>
                <a:latin typeface="Lato"/>
                <a:ea typeface="Lato"/>
                <a:cs typeface="Lato"/>
                <a:sym typeface="Lato"/>
              </a:rPr>
              <a:t>S.t.</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j,m</a:t>
            </a:r>
            <a:r>
              <a:rPr b="1" lang="en">
                <a:solidFill>
                  <a:schemeClr val="dk2"/>
                </a:solidFill>
                <a:latin typeface="Lato"/>
                <a:ea typeface="Lato"/>
                <a:cs typeface="Lato"/>
                <a:sym typeface="Lato"/>
              </a:rPr>
              <a:t>– U</a:t>
            </a:r>
            <a:r>
              <a:rPr b="1" baseline="-25000" lang="en">
                <a:solidFill>
                  <a:schemeClr val="dk2"/>
                </a:solidFill>
                <a:latin typeface="Lato"/>
                <a:ea typeface="Lato"/>
                <a:cs typeface="Lato"/>
                <a:sym typeface="Lato"/>
              </a:rPr>
              <a:t>j</a:t>
            </a:r>
            <a:r>
              <a:rPr b="1" lang="en">
                <a:solidFill>
                  <a:schemeClr val="dk2"/>
                </a:solidFill>
                <a:latin typeface="Lato"/>
                <a:ea typeface="Lato"/>
                <a:cs typeface="Lato"/>
                <a:sym typeface="Lato"/>
              </a:rPr>
              <a:t>•M ≤ 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•d</a:t>
            </a:r>
            <a:r>
              <a:rPr b="1" baseline="-25000" lang="en">
                <a:solidFill>
                  <a:schemeClr val="dk2"/>
                </a:solidFill>
                <a:latin typeface="Lato"/>
                <a:ea typeface="Lato"/>
                <a:cs typeface="Lato"/>
                <a:sym typeface="Lato"/>
              </a:rPr>
              <a:t>i</a:t>
            </a:r>
            <a:r>
              <a:rPr b="1" lang="en">
                <a:solidFill>
                  <a:schemeClr val="dk2"/>
                </a:solidFill>
                <a:latin typeface="Lato"/>
                <a:ea typeface="Lato"/>
                <a:cs typeface="Lato"/>
                <a:sym typeface="Lato"/>
              </a:rPr>
              <a:t> 	</a:t>
            </a:r>
            <a:r>
              <a:rPr lang="en">
                <a:solidFill>
                  <a:schemeClr val="dk2"/>
                </a:solidFill>
                <a:latin typeface="Lato"/>
                <a:ea typeface="Lato"/>
                <a:cs typeface="Lato"/>
                <a:sym typeface="Lato"/>
              </a:rPr>
              <a:t>		</a:t>
            </a:r>
          </a:p>
          <a:p>
            <a:pPr indent="0" lvl="0" marL="457200" rtl="0">
              <a:lnSpc>
                <a:spcPct val="150000"/>
              </a:lnSpc>
              <a:spcBef>
                <a:spcPts val="0"/>
              </a:spcBef>
              <a:buNone/>
            </a:pPr>
            <a:r>
              <a:rPr lang="en">
                <a:solidFill>
                  <a:schemeClr val="lt2"/>
                </a:solidFill>
                <a:latin typeface="Lato"/>
                <a:ea typeface="Lato"/>
                <a:cs typeface="Lato"/>
                <a:sym typeface="Lato"/>
              </a:rPr>
              <a:t>C</a:t>
            </a:r>
            <a:r>
              <a:rPr baseline="-25000" lang="en">
                <a:solidFill>
                  <a:schemeClr val="lt2"/>
                </a:solidFill>
                <a:latin typeface="Lato"/>
                <a:ea typeface="Lato"/>
                <a:cs typeface="Lato"/>
                <a:sym typeface="Lato"/>
              </a:rPr>
              <a:t>1,m</a:t>
            </a:r>
            <a:r>
              <a:rPr lang="en">
                <a:solidFill>
                  <a:schemeClr val="lt2"/>
                </a:solidFill>
                <a:latin typeface="Lato"/>
                <a:ea typeface="Lato"/>
                <a:cs typeface="Lato"/>
                <a:sym typeface="Lato"/>
              </a:rPr>
              <a:t>= Σ</a:t>
            </a:r>
            <a:r>
              <a:rPr baseline="-25000" lang="en">
                <a:solidFill>
                  <a:schemeClr val="lt2"/>
                </a:solidFill>
                <a:latin typeface="Lato"/>
                <a:ea typeface="Lato"/>
                <a:cs typeface="Lato"/>
                <a:sym typeface="Lato"/>
              </a:rPr>
              <a:t>k=1,n-1 </a:t>
            </a: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i,1</a:t>
            </a:r>
            <a:r>
              <a:rPr lang="en">
                <a:solidFill>
                  <a:schemeClr val="lt2"/>
                </a:solidFill>
                <a:latin typeface="Lato"/>
                <a:ea typeface="Lato"/>
                <a:cs typeface="Lato"/>
                <a:sym typeface="Lato"/>
              </a:rPr>
              <a:t>•P</a:t>
            </a:r>
            <a:r>
              <a:rPr baseline="-25000" lang="en">
                <a:solidFill>
                  <a:schemeClr val="lt2"/>
                </a:solidFill>
                <a:latin typeface="Lato"/>
                <a:ea typeface="Lato"/>
                <a:cs typeface="Lato"/>
                <a:sym typeface="Lato"/>
              </a:rPr>
              <a:t>i,k</a:t>
            </a:r>
            <a:r>
              <a:rPr lang="en">
                <a:solidFill>
                  <a:schemeClr val="lt2"/>
                </a:solidFill>
                <a:latin typeface="Lato"/>
                <a:ea typeface="Lato"/>
                <a:cs typeface="Lato"/>
                <a:sym typeface="Lato"/>
              </a:rPr>
              <a:t>)</a:t>
            </a:r>
            <a:r>
              <a:rPr baseline="-25000" lang="en">
                <a:solidFill>
                  <a:schemeClr val="lt2"/>
                </a:solidFill>
                <a:latin typeface="Lato"/>
                <a:ea typeface="Lato"/>
                <a:cs typeface="Lato"/>
                <a:sym typeface="Lato"/>
              </a:rPr>
              <a:t> </a:t>
            </a:r>
            <a:r>
              <a:rPr lang="en">
                <a:solidFill>
                  <a:schemeClr val="lt2"/>
                </a:solidFill>
                <a:latin typeface="Lato"/>
                <a:ea typeface="Lato"/>
                <a:cs typeface="Lato"/>
                <a:sym typeface="Lato"/>
              </a:rPr>
              <a:t>+ w</a:t>
            </a:r>
            <a:r>
              <a:rPr baseline="-25000" lang="en">
                <a:solidFill>
                  <a:schemeClr val="lt2"/>
                </a:solidFill>
                <a:latin typeface="Lato"/>
                <a:ea typeface="Lato"/>
                <a:cs typeface="Lato"/>
                <a:sym typeface="Lato"/>
              </a:rPr>
              <a:t>1,k</a:t>
            </a: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i,1</a:t>
            </a:r>
            <a:r>
              <a:rPr lang="en">
                <a:solidFill>
                  <a:schemeClr val="lt2"/>
                </a:solidFill>
                <a:latin typeface="Lato"/>
                <a:ea typeface="Lato"/>
                <a:cs typeface="Lato"/>
                <a:sym typeface="Lato"/>
              </a:rPr>
              <a:t>•P</a:t>
            </a:r>
            <a:r>
              <a:rPr baseline="-25000" lang="en">
                <a:solidFill>
                  <a:schemeClr val="lt2"/>
                </a:solidFill>
                <a:latin typeface="Lato"/>
                <a:ea typeface="Lato"/>
                <a:cs typeface="Lato"/>
                <a:sym typeface="Lato"/>
              </a:rPr>
              <a:t>i,m </a:t>
            </a:r>
          </a:p>
          <a:p>
            <a:pPr indent="0" lvl="0" marL="457200" rtl="0">
              <a:lnSpc>
                <a:spcPct val="150000"/>
              </a:lnSpc>
              <a:spcBef>
                <a:spcPts val="0"/>
              </a:spcBef>
              <a:buNone/>
            </a:pPr>
            <a:r>
              <a:rPr lang="en">
                <a:solidFill>
                  <a:schemeClr val="lt2"/>
                </a:solidFill>
                <a:latin typeface="Lato"/>
                <a:ea typeface="Lato"/>
                <a:cs typeface="Lato"/>
                <a:sym typeface="Lato"/>
              </a:rPr>
              <a:t>C</a:t>
            </a:r>
            <a:r>
              <a:rPr baseline="-25000" lang="en">
                <a:solidFill>
                  <a:schemeClr val="lt2"/>
                </a:solidFill>
                <a:latin typeface="Lato"/>
                <a:ea typeface="Lato"/>
                <a:cs typeface="Lato"/>
                <a:sym typeface="Lato"/>
              </a:rPr>
              <a:t>j,m</a:t>
            </a:r>
            <a:r>
              <a:rPr lang="en">
                <a:solidFill>
                  <a:schemeClr val="lt2"/>
                </a:solidFill>
                <a:latin typeface="Lato"/>
                <a:ea typeface="Lato"/>
                <a:cs typeface="Lato"/>
                <a:sym typeface="Lato"/>
              </a:rPr>
              <a:t>= C</a:t>
            </a:r>
            <a:r>
              <a:rPr baseline="-25000" lang="en">
                <a:solidFill>
                  <a:schemeClr val="lt2"/>
                </a:solidFill>
                <a:latin typeface="Lato"/>
                <a:ea typeface="Lato"/>
                <a:cs typeface="Lato"/>
                <a:sym typeface="Lato"/>
              </a:rPr>
              <a:t>j-1,m</a:t>
            </a:r>
            <a:r>
              <a:rPr lang="en">
                <a:solidFill>
                  <a:schemeClr val="lt2"/>
                </a:solidFill>
                <a:latin typeface="Lato"/>
                <a:ea typeface="Lato"/>
                <a:cs typeface="Lato"/>
                <a:sym typeface="Lato"/>
              </a:rPr>
              <a:t>+ I</a:t>
            </a:r>
            <a:r>
              <a:rPr baseline="-25000" lang="en">
                <a:solidFill>
                  <a:schemeClr val="lt2"/>
                </a:solidFill>
                <a:latin typeface="Lato"/>
                <a:ea typeface="Lato"/>
                <a:cs typeface="Lato"/>
                <a:sym typeface="Lato"/>
              </a:rPr>
              <a:t>j-1,m</a:t>
            </a: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•P</a:t>
            </a:r>
            <a:r>
              <a:rPr baseline="-25000" lang="en">
                <a:solidFill>
                  <a:schemeClr val="lt2"/>
                </a:solidFill>
                <a:latin typeface="Lato"/>
                <a:ea typeface="Lato"/>
                <a:cs typeface="Lato"/>
                <a:sym typeface="Lato"/>
              </a:rPr>
              <a:t>i,m</a:t>
            </a:r>
            <a:r>
              <a:rPr lang="en">
                <a:solidFill>
                  <a:schemeClr val="lt2"/>
                </a:solidFill>
                <a:latin typeface="Lato"/>
                <a:ea typeface="Lato"/>
                <a:cs typeface="Lato"/>
                <a:sym typeface="Lato"/>
              </a:rPr>
              <a:t>) 		</a:t>
            </a:r>
          </a:p>
          <a:p>
            <a:pPr indent="0" lvl="0" marL="457200" rtl="0">
              <a:lnSpc>
                <a:spcPct val="150000"/>
              </a:lnSpc>
              <a:spcBef>
                <a:spcPts val="0"/>
              </a:spcBef>
              <a:buNone/>
            </a:pPr>
            <a:r>
              <a:rPr lang="en">
                <a:solidFill>
                  <a:schemeClr val="lt2"/>
                </a:solidFill>
                <a:latin typeface="Lato"/>
                <a:ea typeface="Lato"/>
                <a:cs typeface="Lato"/>
                <a:sym typeface="Lato"/>
              </a:rPr>
              <a:t>I</a:t>
            </a:r>
            <a:r>
              <a:rPr baseline="-25000" lang="en">
                <a:solidFill>
                  <a:schemeClr val="lt2"/>
                </a:solidFill>
                <a:latin typeface="Lato"/>
                <a:ea typeface="Lato"/>
                <a:cs typeface="Lato"/>
                <a:sym typeface="Lato"/>
              </a:rPr>
              <a:t>j,k</a:t>
            </a:r>
            <a:r>
              <a:rPr lang="en">
                <a:solidFill>
                  <a:schemeClr val="lt2"/>
                </a:solidFill>
                <a:latin typeface="Lato"/>
                <a:ea typeface="Lato"/>
                <a:cs typeface="Lato"/>
                <a:sym typeface="Lato"/>
              </a:rPr>
              <a:t>+ 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i,j+1</a:t>
            </a:r>
            <a:r>
              <a:rPr lang="en">
                <a:solidFill>
                  <a:schemeClr val="lt2"/>
                </a:solidFill>
                <a:latin typeface="Lato"/>
                <a:ea typeface="Lato"/>
                <a:cs typeface="Lato"/>
                <a:sym typeface="Lato"/>
              </a:rPr>
              <a:t>•P</a:t>
            </a:r>
            <a:r>
              <a:rPr baseline="-25000" lang="en">
                <a:solidFill>
                  <a:schemeClr val="lt2"/>
                </a:solidFill>
                <a:latin typeface="Lato"/>
                <a:ea typeface="Lato"/>
                <a:cs typeface="Lato"/>
                <a:sym typeface="Lato"/>
              </a:rPr>
              <a:t>i,k</a:t>
            </a:r>
            <a:r>
              <a:rPr lang="en">
                <a:solidFill>
                  <a:schemeClr val="lt2"/>
                </a:solidFill>
                <a:latin typeface="Lato"/>
                <a:ea typeface="Lato"/>
                <a:cs typeface="Lato"/>
                <a:sym typeface="Lato"/>
              </a:rPr>
              <a:t>)</a:t>
            </a:r>
            <a:r>
              <a:rPr baseline="-25000" lang="en">
                <a:solidFill>
                  <a:schemeClr val="lt2"/>
                </a:solidFill>
                <a:latin typeface="Lato"/>
                <a:ea typeface="Lato"/>
                <a:cs typeface="Lato"/>
                <a:sym typeface="Lato"/>
              </a:rPr>
              <a:t> </a:t>
            </a:r>
            <a:r>
              <a:rPr lang="en">
                <a:solidFill>
                  <a:schemeClr val="lt2"/>
                </a:solidFill>
                <a:latin typeface="Lato"/>
                <a:ea typeface="Lato"/>
                <a:cs typeface="Lato"/>
                <a:sym typeface="Lato"/>
              </a:rPr>
              <a:t>+ w</a:t>
            </a:r>
            <a:r>
              <a:rPr baseline="-25000" lang="en">
                <a:solidFill>
                  <a:schemeClr val="lt2"/>
                </a:solidFill>
                <a:latin typeface="Lato"/>
                <a:ea typeface="Lato"/>
                <a:cs typeface="Lato"/>
                <a:sym typeface="Lato"/>
              </a:rPr>
              <a:t>j+1,k</a:t>
            </a:r>
            <a:r>
              <a:rPr lang="en">
                <a:solidFill>
                  <a:schemeClr val="lt2"/>
                </a:solidFill>
                <a:latin typeface="Lato"/>
                <a:ea typeface="Lato"/>
                <a:cs typeface="Lato"/>
                <a:sym typeface="Lato"/>
              </a:rPr>
              <a:t>= w</a:t>
            </a:r>
            <a:r>
              <a:rPr baseline="-25000" lang="en">
                <a:solidFill>
                  <a:schemeClr val="lt2"/>
                </a:solidFill>
                <a:latin typeface="Lato"/>
                <a:ea typeface="Lato"/>
                <a:cs typeface="Lato"/>
                <a:sym typeface="Lato"/>
              </a:rPr>
              <a:t>j+1,k</a:t>
            </a:r>
            <a:r>
              <a:rPr lang="en">
                <a:solidFill>
                  <a:schemeClr val="lt2"/>
                </a:solidFill>
                <a:latin typeface="Lato"/>
                <a:ea typeface="Lato"/>
                <a:cs typeface="Lato"/>
                <a:sym typeface="Lato"/>
              </a:rPr>
              <a:t>+ 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•P</a:t>
            </a:r>
            <a:r>
              <a:rPr baseline="-25000" lang="en">
                <a:solidFill>
                  <a:schemeClr val="lt2"/>
                </a:solidFill>
                <a:latin typeface="Lato"/>
                <a:ea typeface="Lato"/>
                <a:cs typeface="Lato"/>
                <a:sym typeface="Lato"/>
              </a:rPr>
              <a:t>i,k+1</a:t>
            </a:r>
            <a:r>
              <a:rPr lang="en">
                <a:solidFill>
                  <a:schemeClr val="lt2"/>
                </a:solidFill>
                <a:latin typeface="Lato"/>
                <a:ea typeface="Lato"/>
                <a:cs typeface="Lato"/>
                <a:sym typeface="Lato"/>
              </a:rPr>
              <a:t>) + </a:t>
            </a:r>
            <a:r>
              <a:rPr baseline="-25000" lang="en">
                <a:solidFill>
                  <a:schemeClr val="lt2"/>
                </a:solidFill>
                <a:latin typeface="Lato"/>
                <a:ea typeface="Lato"/>
                <a:cs typeface="Lato"/>
                <a:sym typeface="Lato"/>
              </a:rPr>
              <a:t> </a:t>
            </a:r>
            <a:r>
              <a:rPr lang="en">
                <a:solidFill>
                  <a:schemeClr val="lt2"/>
                </a:solidFill>
                <a:latin typeface="Lato"/>
                <a:ea typeface="Lato"/>
                <a:cs typeface="Lato"/>
                <a:sym typeface="Lato"/>
              </a:rPr>
              <a:t>I</a:t>
            </a:r>
            <a:r>
              <a:rPr baseline="-25000" lang="en">
                <a:solidFill>
                  <a:schemeClr val="lt2"/>
                </a:solidFill>
                <a:latin typeface="Lato"/>
                <a:ea typeface="Lato"/>
                <a:cs typeface="Lato"/>
                <a:sym typeface="Lato"/>
              </a:rPr>
              <a:t>j,k+1</a:t>
            </a:r>
          </a:p>
          <a:p>
            <a:pPr indent="0" lvl="0" marL="457200" rtl="0">
              <a:lnSpc>
                <a:spcPct val="150000"/>
              </a:lnSpc>
              <a:spcBef>
                <a:spcPts val="1000"/>
              </a:spcBef>
              <a:buNone/>
            </a:pP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1 						</a:t>
            </a:r>
          </a:p>
          <a:p>
            <a:pPr indent="0" lvl="0" marL="457200" rtl="0">
              <a:lnSpc>
                <a:spcPct val="150000"/>
              </a:lnSpc>
              <a:spcBef>
                <a:spcPts val="0"/>
              </a:spcBef>
              <a:buNone/>
            </a:pP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j=1,n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1 						</a:t>
            </a:r>
          </a:p>
          <a:p>
            <a:pPr indent="0" lvl="0" marL="457200" rtl="0">
              <a:lnSpc>
                <a:spcPct val="150000"/>
              </a:lnSpc>
              <a:spcBef>
                <a:spcPts val="0"/>
              </a:spcBef>
              <a:buNone/>
            </a:pP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ε {0,1}</a:t>
            </a:r>
          </a:p>
          <a:p>
            <a:pPr indent="0" lvl="0" marL="457200" rtl="0">
              <a:lnSpc>
                <a:spcPct val="150000"/>
              </a:lnSpc>
              <a:spcBef>
                <a:spcPts val="0"/>
              </a:spcBef>
              <a:buNone/>
            </a:pPr>
            <a:r>
              <a:rPr lang="en">
                <a:solidFill>
                  <a:schemeClr val="lt2"/>
                </a:solidFill>
                <a:latin typeface="Lato"/>
                <a:ea typeface="Lato"/>
                <a:cs typeface="Lato"/>
                <a:sym typeface="Lato"/>
              </a:rPr>
              <a:t>w</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I</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0</a:t>
            </a:r>
          </a:p>
        </p:txBody>
      </p:sp>
      <p:sp>
        <p:nvSpPr>
          <p:cNvPr id="282" name="Shape 282"/>
          <p:cNvSpPr txBox="1"/>
          <p:nvPr/>
        </p:nvSpPr>
        <p:spPr>
          <a:xfrm>
            <a:off x="4231010" y="1622380"/>
            <a:ext cx="1753500" cy="2481300"/>
          </a:xfrm>
          <a:prstGeom prst="rect">
            <a:avLst/>
          </a:prstGeom>
          <a:noFill/>
          <a:ln>
            <a:noFill/>
          </a:ln>
        </p:spPr>
        <p:txBody>
          <a:bodyPr anchorCtr="0" anchor="t" bIns="91425" lIns="91425" rIns="91425" tIns="91425">
            <a:noAutofit/>
          </a:bodyPr>
          <a:lstStyle/>
          <a:p>
            <a:pPr indent="0" lvl="0" marL="457200" rtl="0">
              <a:lnSpc>
                <a:spcPct val="150000"/>
              </a:lnSpc>
              <a:spcBef>
                <a:spcPts val="0"/>
              </a:spcBef>
              <a:buNone/>
            </a:pPr>
            <a:r>
              <a:rPr b="1" lang="en">
                <a:solidFill>
                  <a:schemeClr val="dk2"/>
                </a:solidFill>
                <a:latin typeface="Lato"/>
                <a:ea typeface="Lato"/>
                <a:cs typeface="Lato"/>
                <a:sym typeface="Lato"/>
              </a:rPr>
              <a:t>for j = 1,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0"/>
              </a:spcBef>
              <a:buNone/>
            </a:pPr>
            <a:r>
              <a:rPr lang="en">
                <a:solidFill>
                  <a:schemeClr val="lt2"/>
                </a:solidFill>
                <a:latin typeface="Lato"/>
                <a:ea typeface="Lato"/>
                <a:cs typeface="Lato"/>
                <a:sym typeface="Lato"/>
              </a:rPr>
              <a:t>for j = 2,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1000"/>
              </a:spcBef>
              <a:buNone/>
            </a:pPr>
            <a:r>
              <a:rPr lang="en">
                <a:solidFill>
                  <a:schemeClr val="lt2"/>
                </a:solidFill>
                <a:latin typeface="Lato"/>
                <a:ea typeface="Lato"/>
                <a:cs typeface="Lato"/>
                <a:sym typeface="Lato"/>
              </a:rPr>
              <a:t>for j = 1, … ,n for i = 1, … ,n</a:t>
            </a:r>
          </a:p>
        </p:txBody>
      </p:sp>
      <p:cxnSp>
        <p:nvCxnSpPr>
          <p:cNvPr id="283" name="Shape 283"/>
          <p:cNvCxnSpPr/>
          <p:nvPr/>
        </p:nvCxnSpPr>
        <p:spPr>
          <a:xfrm flipH="1">
            <a:off x="3071000" y="1402375"/>
            <a:ext cx="1256400" cy="386700"/>
          </a:xfrm>
          <a:prstGeom prst="straightConnector1">
            <a:avLst/>
          </a:prstGeom>
          <a:noFill/>
          <a:ln cap="flat" cmpd="sng" w="38100">
            <a:solidFill>
              <a:schemeClr val="dk2"/>
            </a:solidFill>
            <a:prstDash val="solid"/>
            <a:round/>
            <a:headEnd len="lg" w="lg" type="none"/>
            <a:tailEnd len="lg" w="lg" type="triangle"/>
          </a:ln>
        </p:spPr>
      </p:cxnSp>
      <p:sp>
        <p:nvSpPr>
          <p:cNvPr id="284" name="Shape 284"/>
          <p:cNvSpPr txBox="1"/>
          <p:nvPr/>
        </p:nvSpPr>
        <p:spPr>
          <a:xfrm>
            <a:off x="4327400" y="1013800"/>
            <a:ext cx="4155600" cy="386700"/>
          </a:xfrm>
          <a:prstGeom prst="rect">
            <a:avLst/>
          </a:prstGeom>
          <a:noFill/>
          <a:ln>
            <a:noFill/>
          </a:ln>
        </p:spPr>
        <p:txBody>
          <a:bodyPr anchorCtr="0" anchor="t" bIns="91425" lIns="91425" rIns="91425" tIns="91425">
            <a:noAutofit/>
          </a:bodyPr>
          <a:lstStyle/>
          <a:p>
            <a:pPr lvl="0">
              <a:spcBef>
                <a:spcPts val="0"/>
              </a:spcBef>
              <a:buNone/>
            </a:pPr>
            <a:r>
              <a:rPr lang="en" sz="1200">
                <a:solidFill>
                  <a:schemeClr val="dk2"/>
                </a:solidFill>
                <a:latin typeface="Lato"/>
                <a:ea typeface="Lato"/>
                <a:cs typeface="Lato"/>
                <a:sym typeface="Lato"/>
              </a:rPr>
              <a:t>If we are late, </a:t>
            </a:r>
            <a:r>
              <a:rPr b="1" lang="en" sz="1200">
                <a:solidFill>
                  <a:schemeClr val="dk2"/>
                </a:solidFill>
                <a:latin typeface="Lato"/>
                <a:ea typeface="Lato"/>
                <a:cs typeface="Lato"/>
                <a:sym typeface="Lato"/>
              </a:rPr>
              <a:t>U</a:t>
            </a:r>
            <a:r>
              <a:rPr b="1" baseline="-25000" lang="en" sz="1200">
                <a:solidFill>
                  <a:schemeClr val="dk2"/>
                </a:solidFill>
                <a:latin typeface="Lato"/>
                <a:ea typeface="Lato"/>
                <a:cs typeface="Lato"/>
                <a:sym typeface="Lato"/>
              </a:rPr>
              <a:t>j  </a:t>
            </a:r>
            <a:r>
              <a:rPr b="1" lang="en" sz="1200">
                <a:solidFill>
                  <a:schemeClr val="dk2"/>
                </a:solidFill>
                <a:latin typeface="Lato"/>
                <a:ea typeface="Lato"/>
                <a:cs typeface="Lato"/>
                <a:sym typeface="Lato"/>
              </a:rPr>
              <a:t>= 1       </a:t>
            </a:r>
          </a:p>
          <a:p>
            <a:pPr lvl="0">
              <a:spcBef>
                <a:spcPts val="0"/>
              </a:spcBef>
              <a:buNone/>
            </a:pPr>
            <a:r>
              <a:rPr lang="en" sz="1200">
                <a:solidFill>
                  <a:schemeClr val="dk2"/>
                </a:solidFill>
                <a:latin typeface="Lato"/>
                <a:ea typeface="Lato"/>
                <a:cs typeface="Lato"/>
                <a:sym typeface="Lato"/>
              </a:rPr>
              <a:t>Otherwise,</a:t>
            </a:r>
            <a:r>
              <a:rPr b="1" lang="en" sz="1200">
                <a:solidFill>
                  <a:schemeClr val="dk2"/>
                </a:solidFill>
                <a:latin typeface="Lato"/>
                <a:ea typeface="Lato"/>
                <a:cs typeface="Lato"/>
                <a:sym typeface="Lato"/>
              </a:rPr>
              <a:t> U</a:t>
            </a:r>
            <a:r>
              <a:rPr b="1" baseline="-25000" lang="en" sz="1200">
                <a:solidFill>
                  <a:schemeClr val="dk2"/>
                </a:solidFill>
                <a:latin typeface="Lato"/>
                <a:ea typeface="Lato"/>
                <a:cs typeface="Lato"/>
                <a:sym typeface="Lato"/>
              </a:rPr>
              <a:t>j  </a:t>
            </a:r>
            <a:r>
              <a:rPr b="1" lang="en" sz="1200">
                <a:solidFill>
                  <a:schemeClr val="dk2"/>
                </a:solidFill>
                <a:latin typeface="Lato"/>
                <a:ea typeface="Lato"/>
                <a:cs typeface="Lato"/>
                <a:sym typeface="Lato"/>
              </a:rPr>
              <a:t>= 0</a:t>
            </a:r>
            <a:r>
              <a:rPr lang="en" sz="1200"/>
              <a:t> </a:t>
            </a:r>
          </a:p>
        </p:txBody>
      </p:sp>
      <p:sp>
        <p:nvSpPr>
          <p:cNvPr id="285" name="Shape 285"/>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Kong</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p:nvPr/>
        </p:nvSpPr>
        <p:spPr>
          <a:xfrm>
            <a:off x="543075" y="934575"/>
            <a:ext cx="5329800" cy="3561000"/>
          </a:xfrm>
          <a:prstGeom prst="roundRect">
            <a:avLst>
              <a:gd fmla="val 8168" name="adj"/>
            </a:avLst>
          </a:prstGeom>
          <a:noFill/>
          <a:ln cap="flat" cmpd="sng" w="9525">
            <a:solidFill>
              <a:schemeClr val="lt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1" name="Shape 291"/>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The IP</a:t>
            </a:r>
          </a:p>
        </p:txBody>
      </p:sp>
      <p:sp>
        <p:nvSpPr>
          <p:cNvPr id="292" name="Shape 292"/>
          <p:cNvSpPr txBox="1"/>
          <p:nvPr/>
        </p:nvSpPr>
        <p:spPr>
          <a:xfrm>
            <a:off x="554700" y="1013800"/>
            <a:ext cx="5341200" cy="3662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2100">
                <a:solidFill>
                  <a:schemeClr val="lt2"/>
                </a:solidFill>
                <a:latin typeface="Lato"/>
                <a:ea typeface="Lato"/>
                <a:cs typeface="Lato"/>
                <a:sym typeface="Lato"/>
              </a:rPr>
              <a:t>Min Σ</a:t>
            </a:r>
            <a:r>
              <a:rPr baseline="-25000" lang="en" sz="2100">
                <a:solidFill>
                  <a:schemeClr val="lt2"/>
                </a:solidFill>
                <a:latin typeface="Lato"/>
                <a:ea typeface="Lato"/>
                <a:cs typeface="Lato"/>
                <a:sym typeface="Lato"/>
              </a:rPr>
              <a:t>j=1,n</a:t>
            </a:r>
            <a:r>
              <a:rPr lang="en" sz="2100">
                <a:solidFill>
                  <a:schemeClr val="lt2"/>
                </a:solidFill>
                <a:latin typeface="Lato"/>
                <a:ea typeface="Lato"/>
                <a:cs typeface="Lato"/>
                <a:sym typeface="Lato"/>
              </a:rPr>
              <a:t>[f</a:t>
            </a:r>
            <a:r>
              <a:rPr baseline="-25000" lang="en" sz="2100">
                <a:solidFill>
                  <a:schemeClr val="lt2"/>
                </a:solidFill>
                <a:latin typeface="Lato"/>
                <a:ea typeface="Lato"/>
                <a:cs typeface="Lato"/>
                <a:sym typeface="Lato"/>
              </a:rPr>
              <a:t>j</a:t>
            </a:r>
            <a:r>
              <a:rPr lang="en" sz="2100">
                <a:solidFill>
                  <a:schemeClr val="lt2"/>
                </a:solidFill>
                <a:latin typeface="Lato"/>
                <a:ea typeface="Lato"/>
                <a:cs typeface="Lato"/>
                <a:sym typeface="Lato"/>
              </a:rPr>
              <a:t>•U</a:t>
            </a:r>
            <a:r>
              <a:rPr baseline="-25000" lang="en" sz="2100">
                <a:solidFill>
                  <a:schemeClr val="lt2"/>
                </a:solidFill>
                <a:latin typeface="Lato"/>
                <a:ea typeface="Lato"/>
                <a:cs typeface="Lato"/>
                <a:sym typeface="Lato"/>
              </a:rPr>
              <a:t>j </a:t>
            </a:r>
            <a:r>
              <a:rPr lang="en" sz="2100">
                <a:solidFill>
                  <a:schemeClr val="lt2"/>
                </a:solidFill>
                <a:latin typeface="Lato"/>
                <a:ea typeface="Lato"/>
                <a:cs typeface="Lato"/>
                <a:sym typeface="Lato"/>
              </a:rPr>
              <a:t>]</a:t>
            </a:r>
          </a:p>
          <a:p>
            <a:pPr lvl="0" rtl="0">
              <a:lnSpc>
                <a:spcPct val="100000"/>
              </a:lnSpc>
              <a:spcBef>
                <a:spcPts val="0"/>
              </a:spcBef>
              <a:buNone/>
            </a:pPr>
            <a:r>
              <a:rPr lang="en" sz="1500">
                <a:solidFill>
                  <a:schemeClr val="lt2"/>
                </a:solidFill>
                <a:latin typeface="Lato"/>
                <a:ea typeface="Lato"/>
                <a:cs typeface="Lato"/>
                <a:sym typeface="Lato"/>
              </a:rPr>
              <a:t>S.t.</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j,m</a:t>
            </a:r>
            <a:r>
              <a:rPr b="1" lang="en">
                <a:solidFill>
                  <a:schemeClr val="dk2"/>
                </a:solidFill>
                <a:latin typeface="Lato"/>
                <a:ea typeface="Lato"/>
                <a:cs typeface="Lato"/>
                <a:sym typeface="Lato"/>
              </a:rPr>
              <a:t>– U</a:t>
            </a:r>
            <a:r>
              <a:rPr b="1" baseline="-25000" lang="en">
                <a:solidFill>
                  <a:schemeClr val="dk2"/>
                </a:solidFill>
                <a:latin typeface="Lato"/>
                <a:ea typeface="Lato"/>
                <a:cs typeface="Lato"/>
                <a:sym typeface="Lato"/>
              </a:rPr>
              <a:t>j</a:t>
            </a:r>
            <a:r>
              <a:rPr b="1" lang="en">
                <a:solidFill>
                  <a:schemeClr val="dk2"/>
                </a:solidFill>
                <a:latin typeface="Lato"/>
                <a:ea typeface="Lato"/>
                <a:cs typeface="Lato"/>
                <a:sym typeface="Lato"/>
              </a:rPr>
              <a:t>•M ≤ 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•d</a:t>
            </a:r>
            <a:r>
              <a:rPr b="1" baseline="-25000" lang="en">
                <a:solidFill>
                  <a:schemeClr val="dk2"/>
                </a:solidFill>
                <a:latin typeface="Lato"/>
                <a:ea typeface="Lato"/>
                <a:cs typeface="Lato"/>
                <a:sym typeface="Lato"/>
              </a:rPr>
              <a:t>i</a:t>
            </a:r>
            <a:r>
              <a:rPr b="1" lang="en">
                <a:solidFill>
                  <a:schemeClr val="dk2"/>
                </a:solidFill>
                <a:latin typeface="Lato"/>
                <a:ea typeface="Lato"/>
                <a:cs typeface="Lato"/>
                <a:sym typeface="Lato"/>
              </a:rPr>
              <a:t> 	</a:t>
            </a:r>
            <a:r>
              <a:rPr lang="en">
                <a:solidFill>
                  <a:schemeClr val="dk2"/>
                </a:solidFill>
                <a:latin typeface="Lato"/>
                <a:ea typeface="Lato"/>
                <a:cs typeface="Lato"/>
                <a:sym typeface="Lato"/>
              </a:rPr>
              <a:t>		</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1,m</a:t>
            </a:r>
            <a:r>
              <a:rPr b="1" lang="en">
                <a:solidFill>
                  <a:schemeClr val="dk2"/>
                </a:solidFill>
                <a:latin typeface="Lato"/>
                <a:ea typeface="Lato"/>
                <a:cs typeface="Lato"/>
                <a:sym typeface="Lato"/>
              </a:rPr>
              <a:t>= Σ</a:t>
            </a:r>
            <a:r>
              <a:rPr b="1" baseline="-25000" lang="en">
                <a:solidFill>
                  <a:schemeClr val="dk2"/>
                </a:solidFill>
                <a:latin typeface="Lato"/>
                <a:ea typeface="Lato"/>
                <a:cs typeface="Lato"/>
                <a:sym typeface="Lato"/>
              </a:rPr>
              <a:t>k=1,n-1 </a:t>
            </a: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i,1</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i,k</a:t>
            </a:r>
            <a:r>
              <a:rPr b="1" lang="en">
                <a:solidFill>
                  <a:schemeClr val="dk2"/>
                </a:solidFill>
                <a:latin typeface="Lato"/>
                <a:ea typeface="Lato"/>
                <a:cs typeface="Lato"/>
                <a:sym typeface="Lato"/>
              </a:rPr>
              <a:t>)</a:t>
            </a:r>
            <a:r>
              <a:rPr b="1" baseline="-25000" lang="en">
                <a:solidFill>
                  <a:schemeClr val="dk2"/>
                </a:solidFill>
                <a:latin typeface="Lato"/>
                <a:ea typeface="Lato"/>
                <a:cs typeface="Lato"/>
                <a:sym typeface="Lato"/>
              </a:rPr>
              <a:t> </a:t>
            </a:r>
            <a:r>
              <a:rPr b="1" lang="en">
                <a:solidFill>
                  <a:schemeClr val="dk2"/>
                </a:solidFill>
                <a:latin typeface="Lato"/>
                <a:ea typeface="Lato"/>
                <a:cs typeface="Lato"/>
                <a:sym typeface="Lato"/>
              </a:rPr>
              <a:t>+ w</a:t>
            </a:r>
            <a:r>
              <a:rPr b="1" baseline="-25000" lang="en">
                <a:solidFill>
                  <a:schemeClr val="dk2"/>
                </a:solidFill>
                <a:latin typeface="Lato"/>
                <a:ea typeface="Lato"/>
                <a:cs typeface="Lato"/>
                <a:sym typeface="Lato"/>
              </a:rPr>
              <a:t>1,k</a:t>
            </a: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i,1</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i,m</a:t>
            </a:r>
            <a:r>
              <a:rPr baseline="-25000" lang="en">
                <a:solidFill>
                  <a:schemeClr val="dk2"/>
                </a:solidFill>
                <a:latin typeface="Lato"/>
                <a:ea typeface="Lato"/>
                <a:cs typeface="Lato"/>
                <a:sym typeface="Lato"/>
              </a:rPr>
              <a:t> </a:t>
            </a:r>
          </a:p>
          <a:p>
            <a:pPr indent="0" lvl="0" marL="457200" rtl="0">
              <a:lnSpc>
                <a:spcPct val="150000"/>
              </a:lnSpc>
              <a:spcBef>
                <a:spcPts val="0"/>
              </a:spcBef>
              <a:buNone/>
            </a:pPr>
            <a:r>
              <a:rPr lang="en">
                <a:solidFill>
                  <a:schemeClr val="lt2"/>
                </a:solidFill>
                <a:latin typeface="Lato"/>
                <a:ea typeface="Lato"/>
                <a:cs typeface="Lato"/>
                <a:sym typeface="Lato"/>
              </a:rPr>
              <a:t>C</a:t>
            </a:r>
            <a:r>
              <a:rPr baseline="-25000" lang="en">
                <a:solidFill>
                  <a:schemeClr val="lt2"/>
                </a:solidFill>
                <a:latin typeface="Lato"/>
                <a:ea typeface="Lato"/>
                <a:cs typeface="Lato"/>
                <a:sym typeface="Lato"/>
              </a:rPr>
              <a:t>j,m</a:t>
            </a:r>
            <a:r>
              <a:rPr lang="en">
                <a:solidFill>
                  <a:schemeClr val="lt2"/>
                </a:solidFill>
                <a:latin typeface="Lato"/>
                <a:ea typeface="Lato"/>
                <a:cs typeface="Lato"/>
                <a:sym typeface="Lato"/>
              </a:rPr>
              <a:t>= C</a:t>
            </a:r>
            <a:r>
              <a:rPr baseline="-25000" lang="en">
                <a:solidFill>
                  <a:schemeClr val="lt2"/>
                </a:solidFill>
                <a:latin typeface="Lato"/>
                <a:ea typeface="Lato"/>
                <a:cs typeface="Lato"/>
                <a:sym typeface="Lato"/>
              </a:rPr>
              <a:t>j-1,m</a:t>
            </a:r>
            <a:r>
              <a:rPr lang="en">
                <a:solidFill>
                  <a:schemeClr val="lt2"/>
                </a:solidFill>
                <a:latin typeface="Lato"/>
                <a:ea typeface="Lato"/>
                <a:cs typeface="Lato"/>
                <a:sym typeface="Lato"/>
              </a:rPr>
              <a:t>+ I</a:t>
            </a:r>
            <a:r>
              <a:rPr baseline="-25000" lang="en">
                <a:solidFill>
                  <a:schemeClr val="lt2"/>
                </a:solidFill>
                <a:latin typeface="Lato"/>
                <a:ea typeface="Lato"/>
                <a:cs typeface="Lato"/>
                <a:sym typeface="Lato"/>
              </a:rPr>
              <a:t>j-1,m</a:t>
            </a: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•P</a:t>
            </a:r>
            <a:r>
              <a:rPr baseline="-25000" lang="en">
                <a:solidFill>
                  <a:schemeClr val="lt2"/>
                </a:solidFill>
                <a:latin typeface="Lato"/>
                <a:ea typeface="Lato"/>
                <a:cs typeface="Lato"/>
                <a:sym typeface="Lato"/>
              </a:rPr>
              <a:t>i,m</a:t>
            </a:r>
            <a:r>
              <a:rPr lang="en">
                <a:solidFill>
                  <a:schemeClr val="lt2"/>
                </a:solidFill>
                <a:latin typeface="Lato"/>
                <a:ea typeface="Lato"/>
                <a:cs typeface="Lato"/>
                <a:sym typeface="Lato"/>
              </a:rPr>
              <a:t>) 		</a:t>
            </a:r>
          </a:p>
          <a:p>
            <a:pPr indent="0" lvl="0" marL="457200" rtl="0">
              <a:lnSpc>
                <a:spcPct val="150000"/>
              </a:lnSpc>
              <a:spcBef>
                <a:spcPts val="0"/>
              </a:spcBef>
              <a:buNone/>
            </a:pPr>
            <a:r>
              <a:rPr lang="en">
                <a:solidFill>
                  <a:schemeClr val="lt2"/>
                </a:solidFill>
                <a:latin typeface="Lato"/>
                <a:ea typeface="Lato"/>
                <a:cs typeface="Lato"/>
                <a:sym typeface="Lato"/>
              </a:rPr>
              <a:t>I</a:t>
            </a:r>
            <a:r>
              <a:rPr baseline="-25000" lang="en">
                <a:solidFill>
                  <a:schemeClr val="lt2"/>
                </a:solidFill>
                <a:latin typeface="Lato"/>
                <a:ea typeface="Lato"/>
                <a:cs typeface="Lato"/>
                <a:sym typeface="Lato"/>
              </a:rPr>
              <a:t>j,k</a:t>
            </a:r>
            <a:r>
              <a:rPr lang="en">
                <a:solidFill>
                  <a:schemeClr val="lt2"/>
                </a:solidFill>
                <a:latin typeface="Lato"/>
                <a:ea typeface="Lato"/>
                <a:cs typeface="Lato"/>
                <a:sym typeface="Lato"/>
              </a:rPr>
              <a:t>+ 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i,j+1</a:t>
            </a:r>
            <a:r>
              <a:rPr lang="en">
                <a:solidFill>
                  <a:schemeClr val="lt2"/>
                </a:solidFill>
                <a:latin typeface="Lato"/>
                <a:ea typeface="Lato"/>
                <a:cs typeface="Lato"/>
                <a:sym typeface="Lato"/>
              </a:rPr>
              <a:t>•P</a:t>
            </a:r>
            <a:r>
              <a:rPr baseline="-25000" lang="en">
                <a:solidFill>
                  <a:schemeClr val="lt2"/>
                </a:solidFill>
                <a:latin typeface="Lato"/>
                <a:ea typeface="Lato"/>
                <a:cs typeface="Lato"/>
                <a:sym typeface="Lato"/>
              </a:rPr>
              <a:t>i,k</a:t>
            </a:r>
            <a:r>
              <a:rPr lang="en">
                <a:solidFill>
                  <a:schemeClr val="lt2"/>
                </a:solidFill>
                <a:latin typeface="Lato"/>
                <a:ea typeface="Lato"/>
                <a:cs typeface="Lato"/>
                <a:sym typeface="Lato"/>
              </a:rPr>
              <a:t>)</a:t>
            </a:r>
            <a:r>
              <a:rPr baseline="-25000" lang="en">
                <a:solidFill>
                  <a:schemeClr val="lt2"/>
                </a:solidFill>
                <a:latin typeface="Lato"/>
                <a:ea typeface="Lato"/>
                <a:cs typeface="Lato"/>
                <a:sym typeface="Lato"/>
              </a:rPr>
              <a:t> </a:t>
            </a:r>
            <a:r>
              <a:rPr lang="en">
                <a:solidFill>
                  <a:schemeClr val="lt2"/>
                </a:solidFill>
                <a:latin typeface="Lato"/>
                <a:ea typeface="Lato"/>
                <a:cs typeface="Lato"/>
                <a:sym typeface="Lato"/>
              </a:rPr>
              <a:t>+ w</a:t>
            </a:r>
            <a:r>
              <a:rPr baseline="-25000" lang="en">
                <a:solidFill>
                  <a:schemeClr val="lt2"/>
                </a:solidFill>
                <a:latin typeface="Lato"/>
                <a:ea typeface="Lato"/>
                <a:cs typeface="Lato"/>
                <a:sym typeface="Lato"/>
              </a:rPr>
              <a:t>j+1,k</a:t>
            </a:r>
            <a:r>
              <a:rPr lang="en">
                <a:solidFill>
                  <a:schemeClr val="lt2"/>
                </a:solidFill>
                <a:latin typeface="Lato"/>
                <a:ea typeface="Lato"/>
                <a:cs typeface="Lato"/>
                <a:sym typeface="Lato"/>
              </a:rPr>
              <a:t>= w</a:t>
            </a:r>
            <a:r>
              <a:rPr baseline="-25000" lang="en">
                <a:solidFill>
                  <a:schemeClr val="lt2"/>
                </a:solidFill>
                <a:latin typeface="Lato"/>
                <a:ea typeface="Lato"/>
                <a:cs typeface="Lato"/>
                <a:sym typeface="Lato"/>
              </a:rPr>
              <a:t>j+1,k</a:t>
            </a:r>
            <a:r>
              <a:rPr lang="en">
                <a:solidFill>
                  <a:schemeClr val="lt2"/>
                </a:solidFill>
                <a:latin typeface="Lato"/>
                <a:ea typeface="Lato"/>
                <a:cs typeface="Lato"/>
                <a:sym typeface="Lato"/>
              </a:rPr>
              <a:t>+ 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•P</a:t>
            </a:r>
            <a:r>
              <a:rPr baseline="-25000" lang="en">
                <a:solidFill>
                  <a:schemeClr val="lt2"/>
                </a:solidFill>
                <a:latin typeface="Lato"/>
                <a:ea typeface="Lato"/>
                <a:cs typeface="Lato"/>
                <a:sym typeface="Lato"/>
              </a:rPr>
              <a:t>i,k+1</a:t>
            </a:r>
            <a:r>
              <a:rPr lang="en">
                <a:solidFill>
                  <a:schemeClr val="lt2"/>
                </a:solidFill>
                <a:latin typeface="Lato"/>
                <a:ea typeface="Lato"/>
                <a:cs typeface="Lato"/>
                <a:sym typeface="Lato"/>
              </a:rPr>
              <a:t>) + </a:t>
            </a:r>
            <a:r>
              <a:rPr baseline="-25000" lang="en">
                <a:solidFill>
                  <a:schemeClr val="lt2"/>
                </a:solidFill>
                <a:latin typeface="Lato"/>
                <a:ea typeface="Lato"/>
                <a:cs typeface="Lato"/>
                <a:sym typeface="Lato"/>
              </a:rPr>
              <a:t> </a:t>
            </a:r>
            <a:r>
              <a:rPr lang="en">
                <a:solidFill>
                  <a:schemeClr val="lt2"/>
                </a:solidFill>
                <a:latin typeface="Lato"/>
                <a:ea typeface="Lato"/>
                <a:cs typeface="Lato"/>
                <a:sym typeface="Lato"/>
              </a:rPr>
              <a:t>I</a:t>
            </a:r>
            <a:r>
              <a:rPr baseline="-25000" lang="en">
                <a:solidFill>
                  <a:schemeClr val="lt2"/>
                </a:solidFill>
                <a:latin typeface="Lato"/>
                <a:ea typeface="Lato"/>
                <a:cs typeface="Lato"/>
                <a:sym typeface="Lato"/>
              </a:rPr>
              <a:t>j,k+1</a:t>
            </a:r>
          </a:p>
          <a:p>
            <a:pPr indent="0" lvl="0" marL="457200" rtl="0">
              <a:lnSpc>
                <a:spcPct val="150000"/>
              </a:lnSpc>
              <a:spcBef>
                <a:spcPts val="1000"/>
              </a:spcBef>
              <a:buNone/>
            </a:pP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1 						</a:t>
            </a:r>
          </a:p>
          <a:p>
            <a:pPr indent="0" lvl="0" marL="457200" rtl="0">
              <a:lnSpc>
                <a:spcPct val="150000"/>
              </a:lnSpc>
              <a:spcBef>
                <a:spcPts val="0"/>
              </a:spcBef>
              <a:buNone/>
            </a:pP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j=1,n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1 						</a:t>
            </a:r>
          </a:p>
          <a:p>
            <a:pPr indent="0" lvl="0" marL="457200" rtl="0">
              <a:lnSpc>
                <a:spcPct val="150000"/>
              </a:lnSpc>
              <a:spcBef>
                <a:spcPts val="0"/>
              </a:spcBef>
              <a:buNone/>
            </a:pP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ε {0,1}</a:t>
            </a:r>
          </a:p>
          <a:p>
            <a:pPr indent="0" lvl="0" marL="457200" rtl="0">
              <a:lnSpc>
                <a:spcPct val="150000"/>
              </a:lnSpc>
              <a:spcBef>
                <a:spcPts val="0"/>
              </a:spcBef>
              <a:buNone/>
            </a:pPr>
            <a:r>
              <a:rPr lang="en">
                <a:solidFill>
                  <a:schemeClr val="lt2"/>
                </a:solidFill>
                <a:latin typeface="Lato"/>
                <a:ea typeface="Lato"/>
                <a:cs typeface="Lato"/>
                <a:sym typeface="Lato"/>
              </a:rPr>
              <a:t>w</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I</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0</a:t>
            </a:r>
          </a:p>
        </p:txBody>
      </p:sp>
      <p:sp>
        <p:nvSpPr>
          <p:cNvPr id="293" name="Shape 293"/>
          <p:cNvSpPr txBox="1"/>
          <p:nvPr/>
        </p:nvSpPr>
        <p:spPr>
          <a:xfrm>
            <a:off x="4231010" y="1622380"/>
            <a:ext cx="1753500" cy="2481300"/>
          </a:xfrm>
          <a:prstGeom prst="rect">
            <a:avLst/>
          </a:prstGeom>
          <a:noFill/>
          <a:ln>
            <a:noFill/>
          </a:ln>
        </p:spPr>
        <p:txBody>
          <a:bodyPr anchorCtr="0" anchor="t" bIns="91425" lIns="91425" rIns="91425" tIns="91425">
            <a:noAutofit/>
          </a:bodyPr>
          <a:lstStyle/>
          <a:p>
            <a:pPr indent="0" lvl="0" marL="457200" rtl="0">
              <a:lnSpc>
                <a:spcPct val="150000"/>
              </a:lnSpc>
              <a:spcBef>
                <a:spcPts val="0"/>
              </a:spcBef>
              <a:buNone/>
            </a:pPr>
            <a:r>
              <a:rPr b="1" lang="en">
                <a:solidFill>
                  <a:schemeClr val="dk2"/>
                </a:solidFill>
                <a:latin typeface="Lato"/>
                <a:ea typeface="Lato"/>
                <a:cs typeface="Lato"/>
                <a:sym typeface="Lato"/>
              </a:rPr>
              <a:t>for j = 1,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0"/>
              </a:spcBef>
              <a:buNone/>
            </a:pPr>
            <a:r>
              <a:rPr lang="en">
                <a:solidFill>
                  <a:schemeClr val="lt2"/>
                </a:solidFill>
                <a:latin typeface="Lato"/>
                <a:ea typeface="Lato"/>
                <a:cs typeface="Lato"/>
                <a:sym typeface="Lato"/>
              </a:rPr>
              <a:t>for j = 2,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1000"/>
              </a:spcBef>
              <a:buNone/>
            </a:pPr>
            <a:r>
              <a:rPr lang="en">
                <a:solidFill>
                  <a:schemeClr val="lt2"/>
                </a:solidFill>
                <a:latin typeface="Lato"/>
                <a:ea typeface="Lato"/>
                <a:cs typeface="Lato"/>
                <a:sym typeface="Lato"/>
              </a:rPr>
              <a:t>for j = 1, … ,n for i = 1, … ,n</a:t>
            </a:r>
          </a:p>
        </p:txBody>
      </p:sp>
      <p:cxnSp>
        <p:nvCxnSpPr>
          <p:cNvPr id="294" name="Shape 294"/>
          <p:cNvCxnSpPr/>
          <p:nvPr/>
        </p:nvCxnSpPr>
        <p:spPr>
          <a:xfrm flipH="1">
            <a:off x="3071000" y="1402375"/>
            <a:ext cx="1256400" cy="386700"/>
          </a:xfrm>
          <a:prstGeom prst="straightConnector1">
            <a:avLst/>
          </a:prstGeom>
          <a:noFill/>
          <a:ln cap="flat" cmpd="sng" w="38100">
            <a:solidFill>
              <a:schemeClr val="dk2"/>
            </a:solidFill>
            <a:prstDash val="solid"/>
            <a:round/>
            <a:headEnd len="lg" w="lg" type="none"/>
            <a:tailEnd len="lg" w="lg" type="triangle"/>
          </a:ln>
        </p:spPr>
      </p:cxnSp>
      <p:sp>
        <p:nvSpPr>
          <p:cNvPr id="295" name="Shape 295"/>
          <p:cNvSpPr txBox="1"/>
          <p:nvPr/>
        </p:nvSpPr>
        <p:spPr>
          <a:xfrm>
            <a:off x="4327400" y="1013800"/>
            <a:ext cx="4155600" cy="3867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latin typeface="Lato"/>
                <a:ea typeface="Lato"/>
                <a:cs typeface="Lato"/>
                <a:sym typeface="Lato"/>
              </a:rPr>
              <a:t>If we are late, </a:t>
            </a:r>
            <a:r>
              <a:rPr b="1" lang="en" sz="1200">
                <a:solidFill>
                  <a:schemeClr val="dk2"/>
                </a:solidFill>
                <a:latin typeface="Lato"/>
                <a:ea typeface="Lato"/>
                <a:cs typeface="Lato"/>
                <a:sym typeface="Lato"/>
              </a:rPr>
              <a:t>U</a:t>
            </a:r>
            <a:r>
              <a:rPr b="1" baseline="-25000" lang="en" sz="1200">
                <a:solidFill>
                  <a:schemeClr val="dk2"/>
                </a:solidFill>
                <a:latin typeface="Lato"/>
                <a:ea typeface="Lato"/>
                <a:cs typeface="Lato"/>
                <a:sym typeface="Lato"/>
              </a:rPr>
              <a:t>j  </a:t>
            </a:r>
            <a:r>
              <a:rPr b="1" lang="en" sz="1200">
                <a:solidFill>
                  <a:schemeClr val="dk2"/>
                </a:solidFill>
                <a:latin typeface="Lato"/>
                <a:ea typeface="Lato"/>
                <a:cs typeface="Lato"/>
                <a:sym typeface="Lato"/>
              </a:rPr>
              <a:t>= 1       </a:t>
            </a:r>
          </a:p>
          <a:p>
            <a:pPr lvl="0" rtl="0">
              <a:spcBef>
                <a:spcPts val="0"/>
              </a:spcBef>
              <a:buNone/>
            </a:pPr>
            <a:r>
              <a:rPr lang="en" sz="1200">
                <a:solidFill>
                  <a:schemeClr val="dk2"/>
                </a:solidFill>
                <a:latin typeface="Lato"/>
                <a:ea typeface="Lato"/>
                <a:cs typeface="Lato"/>
                <a:sym typeface="Lato"/>
              </a:rPr>
              <a:t>Otherwise,</a:t>
            </a:r>
            <a:r>
              <a:rPr b="1" lang="en" sz="1200">
                <a:solidFill>
                  <a:schemeClr val="dk2"/>
                </a:solidFill>
                <a:latin typeface="Lato"/>
                <a:ea typeface="Lato"/>
                <a:cs typeface="Lato"/>
                <a:sym typeface="Lato"/>
              </a:rPr>
              <a:t> U</a:t>
            </a:r>
            <a:r>
              <a:rPr b="1" baseline="-25000" lang="en" sz="1200">
                <a:solidFill>
                  <a:schemeClr val="dk2"/>
                </a:solidFill>
                <a:latin typeface="Lato"/>
                <a:ea typeface="Lato"/>
                <a:cs typeface="Lato"/>
                <a:sym typeface="Lato"/>
              </a:rPr>
              <a:t>j  </a:t>
            </a:r>
            <a:r>
              <a:rPr b="1" lang="en" sz="1200">
                <a:solidFill>
                  <a:schemeClr val="dk2"/>
                </a:solidFill>
                <a:latin typeface="Lato"/>
                <a:ea typeface="Lato"/>
                <a:cs typeface="Lato"/>
                <a:sym typeface="Lato"/>
              </a:rPr>
              <a:t>= 0</a:t>
            </a:r>
            <a:r>
              <a:rPr lang="en" sz="1200"/>
              <a:t> </a:t>
            </a:r>
          </a:p>
        </p:txBody>
      </p:sp>
      <p:cxnSp>
        <p:nvCxnSpPr>
          <p:cNvPr id="296" name="Shape 296"/>
          <p:cNvCxnSpPr/>
          <p:nvPr/>
        </p:nvCxnSpPr>
        <p:spPr>
          <a:xfrm rot="10800000">
            <a:off x="4861975" y="2134600"/>
            <a:ext cx="1176900" cy="8700"/>
          </a:xfrm>
          <a:prstGeom prst="straightConnector1">
            <a:avLst/>
          </a:prstGeom>
          <a:noFill/>
          <a:ln cap="flat" cmpd="sng" w="38100">
            <a:solidFill>
              <a:schemeClr val="dk2"/>
            </a:solidFill>
            <a:prstDash val="solid"/>
            <a:round/>
            <a:headEnd len="lg" w="lg" type="none"/>
            <a:tailEnd len="lg" w="lg" type="triangle"/>
          </a:ln>
        </p:spPr>
      </p:cxnSp>
      <p:sp>
        <p:nvSpPr>
          <p:cNvPr id="297" name="Shape 297"/>
          <p:cNvSpPr txBox="1"/>
          <p:nvPr/>
        </p:nvSpPr>
        <p:spPr>
          <a:xfrm>
            <a:off x="6038875" y="1622375"/>
            <a:ext cx="4155600" cy="386700"/>
          </a:xfrm>
          <a:prstGeom prst="rect">
            <a:avLst/>
          </a:prstGeom>
          <a:noFill/>
          <a:ln>
            <a:noFill/>
          </a:ln>
        </p:spPr>
        <p:txBody>
          <a:bodyPr anchorCtr="0" anchor="t" bIns="91425" lIns="91425" rIns="91425" tIns="91425">
            <a:noAutofit/>
          </a:bodyPr>
          <a:lstStyle/>
          <a:p>
            <a:pPr lvl="0">
              <a:spcBef>
                <a:spcPts val="0"/>
              </a:spcBef>
              <a:buNone/>
            </a:pPr>
            <a:r>
              <a:rPr lang="en" sz="1200">
                <a:solidFill>
                  <a:schemeClr val="dk2"/>
                </a:solidFill>
                <a:latin typeface="Lato"/>
                <a:ea typeface="Lato"/>
                <a:cs typeface="Lato"/>
                <a:sym typeface="Lato"/>
              </a:rPr>
              <a:t>The job ordered in the 1st position</a:t>
            </a:r>
          </a:p>
          <a:p>
            <a:pPr lvl="0">
              <a:spcBef>
                <a:spcPts val="0"/>
              </a:spcBef>
              <a:buNone/>
            </a:pPr>
            <a:r>
              <a:rPr lang="en" sz="1200">
                <a:solidFill>
                  <a:schemeClr val="dk2"/>
                </a:solidFill>
                <a:latin typeface="Lato"/>
                <a:ea typeface="Lato"/>
                <a:cs typeface="Lato"/>
                <a:sym typeface="Lato"/>
              </a:rPr>
              <a:t>only depends on its own processing </a:t>
            </a:r>
          </a:p>
          <a:p>
            <a:pPr lvl="0">
              <a:spcBef>
                <a:spcPts val="0"/>
              </a:spcBef>
              <a:buNone/>
            </a:pPr>
            <a:r>
              <a:rPr lang="en" sz="1200">
                <a:solidFill>
                  <a:schemeClr val="dk2"/>
                </a:solidFill>
                <a:latin typeface="Lato"/>
                <a:ea typeface="Lato"/>
                <a:cs typeface="Lato"/>
                <a:sym typeface="Lato"/>
              </a:rPr>
              <a:t>time and the waiting time between the</a:t>
            </a:r>
          </a:p>
          <a:p>
            <a:pPr lvl="0" rtl="0">
              <a:spcBef>
                <a:spcPts val="0"/>
              </a:spcBef>
              <a:buNone/>
            </a:pPr>
            <a:r>
              <a:rPr lang="en" sz="1200">
                <a:solidFill>
                  <a:schemeClr val="dk2"/>
                </a:solidFill>
                <a:latin typeface="Lato"/>
                <a:ea typeface="Lato"/>
                <a:cs typeface="Lato"/>
                <a:sym typeface="Lato"/>
              </a:rPr>
              <a:t>machines.  </a:t>
            </a:r>
          </a:p>
        </p:txBody>
      </p:sp>
      <p:sp>
        <p:nvSpPr>
          <p:cNvPr id="298" name="Shape 298"/>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Kong</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p:nvPr/>
        </p:nvSpPr>
        <p:spPr>
          <a:xfrm>
            <a:off x="543075" y="934575"/>
            <a:ext cx="5329800" cy="3561000"/>
          </a:xfrm>
          <a:prstGeom prst="roundRect">
            <a:avLst>
              <a:gd fmla="val 8168" name="adj"/>
            </a:avLst>
          </a:prstGeom>
          <a:noFill/>
          <a:ln cap="flat" cmpd="sng" w="9525">
            <a:solidFill>
              <a:schemeClr val="lt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4" name="Shape 304"/>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The IP</a:t>
            </a:r>
          </a:p>
        </p:txBody>
      </p:sp>
      <p:sp>
        <p:nvSpPr>
          <p:cNvPr id="305" name="Shape 305"/>
          <p:cNvSpPr txBox="1"/>
          <p:nvPr/>
        </p:nvSpPr>
        <p:spPr>
          <a:xfrm>
            <a:off x="554700" y="1013800"/>
            <a:ext cx="5341200" cy="3662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2100">
                <a:solidFill>
                  <a:schemeClr val="lt2"/>
                </a:solidFill>
                <a:latin typeface="Lato"/>
                <a:ea typeface="Lato"/>
                <a:cs typeface="Lato"/>
                <a:sym typeface="Lato"/>
              </a:rPr>
              <a:t>Min Σ</a:t>
            </a:r>
            <a:r>
              <a:rPr baseline="-25000" lang="en" sz="2100">
                <a:solidFill>
                  <a:schemeClr val="lt2"/>
                </a:solidFill>
                <a:latin typeface="Lato"/>
                <a:ea typeface="Lato"/>
                <a:cs typeface="Lato"/>
                <a:sym typeface="Lato"/>
              </a:rPr>
              <a:t>j=1,n</a:t>
            </a:r>
            <a:r>
              <a:rPr lang="en" sz="2100">
                <a:solidFill>
                  <a:schemeClr val="lt2"/>
                </a:solidFill>
                <a:latin typeface="Lato"/>
                <a:ea typeface="Lato"/>
                <a:cs typeface="Lato"/>
                <a:sym typeface="Lato"/>
              </a:rPr>
              <a:t>[f</a:t>
            </a:r>
            <a:r>
              <a:rPr baseline="-25000" lang="en" sz="2100">
                <a:solidFill>
                  <a:schemeClr val="lt2"/>
                </a:solidFill>
                <a:latin typeface="Lato"/>
                <a:ea typeface="Lato"/>
                <a:cs typeface="Lato"/>
                <a:sym typeface="Lato"/>
              </a:rPr>
              <a:t>j</a:t>
            </a:r>
            <a:r>
              <a:rPr lang="en" sz="2100">
                <a:solidFill>
                  <a:schemeClr val="lt2"/>
                </a:solidFill>
                <a:latin typeface="Lato"/>
                <a:ea typeface="Lato"/>
                <a:cs typeface="Lato"/>
                <a:sym typeface="Lato"/>
              </a:rPr>
              <a:t>•U</a:t>
            </a:r>
            <a:r>
              <a:rPr baseline="-25000" lang="en" sz="2100">
                <a:solidFill>
                  <a:schemeClr val="lt2"/>
                </a:solidFill>
                <a:latin typeface="Lato"/>
                <a:ea typeface="Lato"/>
                <a:cs typeface="Lato"/>
                <a:sym typeface="Lato"/>
              </a:rPr>
              <a:t>j </a:t>
            </a:r>
            <a:r>
              <a:rPr lang="en" sz="2100">
                <a:solidFill>
                  <a:schemeClr val="lt2"/>
                </a:solidFill>
                <a:latin typeface="Lato"/>
                <a:ea typeface="Lato"/>
                <a:cs typeface="Lato"/>
                <a:sym typeface="Lato"/>
              </a:rPr>
              <a:t>]</a:t>
            </a:r>
          </a:p>
          <a:p>
            <a:pPr lvl="0" rtl="0">
              <a:lnSpc>
                <a:spcPct val="100000"/>
              </a:lnSpc>
              <a:spcBef>
                <a:spcPts val="0"/>
              </a:spcBef>
              <a:buNone/>
            </a:pPr>
            <a:r>
              <a:rPr lang="en" sz="1500">
                <a:solidFill>
                  <a:schemeClr val="lt2"/>
                </a:solidFill>
                <a:latin typeface="Lato"/>
                <a:ea typeface="Lato"/>
                <a:cs typeface="Lato"/>
                <a:sym typeface="Lato"/>
              </a:rPr>
              <a:t>S.t.</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j,m</a:t>
            </a:r>
            <a:r>
              <a:rPr b="1" lang="en">
                <a:solidFill>
                  <a:schemeClr val="dk2"/>
                </a:solidFill>
                <a:latin typeface="Lato"/>
                <a:ea typeface="Lato"/>
                <a:cs typeface="Lato"/>
                <a:sym typeface="Lato"/>
              </a:rPr>
              <a:t>– U</a:t>
            </a:r>
            <a:r>
              <a:rPr b="1" baseline="-25000" lang="en">
                <a:solidFill>
                  <a:schemeClr val="dk2"/>
                </a:solidFill>
                <a:latin typeface="Lato"/>
                <a:ea typeface="Lato"/>
                <a:cs typeface="Lato"/>
                <a:sym typeface="Lato"/>
              </a:rPr>
              <a:t>j</a:t>
            </a:r>
            <a:r>
              <a:rPr b="1" lang="en">
                <a:solidFill>
                  <a:schemeClr val="dk2"/>
                </a:solidFill>
                <a:latin typeface="Lato"/>
                <a:ea typeface="Lato"/>
                <a:cs typeface="Lato"/>
                <a:sym typeface="Lato"/>
              </a:rPr>
              <a:t>•M ≤ 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•d</a:t>
            </a:r>
            <a:r>
              <a:rPr b="1" baseline="-25000" lang="en">
                <a:solidFill>
                  <a:schemeClr val="dk2"/>
                </a:solidFill>
                <a:latin typeface="Lato"/>
                <a:ea typeface="Lato"/>
                <a:cs typeface="Lato"/>
                <a:sym typeface="Lato"/>
              </a:rPr>
              <a:t>i</a:t>
            </a:r>
            <a:r>
              <a:rPr b="1" lang="en">
                <a:solidFill>
                  <a:schemeClr val="dk2"/>
                </a:solidFill>
                <a:latin typeface="Lato"/>
                <a:ea typeface="Lato"/>
                <a:cs typeface="Lato"/>
                <a:sym typeface="Lato"/>
              </a:rPr>
              <a:t> 	</a:t>
            </a:r>
            <a:r>
              <a:rPr lang="en">
                <a:solidFill>
                  <a:schemeClr val="dk2"/>
                </a:solidFill>
                <a:latin typeface="Lato"/>
                <a:ea typeface="Lato"/>
                <a:cs typeface="Lato"/>
                <a:sym typeface="Lato"/>
              </a:rPr>
              <a:t>		</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1,m</a:t>
            </a:r>
            <a:r>
              <a:rPr b="1" lang="en">
                <a:solidFill>
                  <a:schemeClr val="dk2"/>
                </a:solidFill>
                <a:latin typeface="Lato"/>
                <a:ea typeface="Lato"/>
                <a:cs typeface="Lato"/>
                <a:sym typeface="Lato"/>
              </a:rPr>
              <a:t>= Σ</a:t>
            </a:r>
            <a:r>
              <a:rPr b="1" baseline="-25000" lang="en">
                <a:solidFill>
                  <a:schemeClr val="dk2"/>
                </a:solidFill>
                <a:latin typeface="Lato"/>
                <a:ea typeface="Lato"/>
                <a:cs typeface="Lato"/>
                <a:sym typeface="Lato"/>
              </a:rPr>
              <a:t>k=1,n-1 </a:t>
            </a: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i,1</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i,k</a:t>
            </a:r>
            <a:r>
              <a:rPr b="1" lang="en">
                <a:solidFill>
                  <a:schemeClr val="dk2"/>
                </a:solidFill>
                <a:latin typeface="Lato"/>
                <a:ea typeface="Lato"/>
                <a:cs typeface="Lato"/>
                <a:sym typeface="Lato"/>
              </a:rPr>
              <a:t>)</a:t>
            </a:r>
            <a:r>
              <a:rPr b="1" baseline="-25000" lang="en">
                <a:solidFill>
                  <a:schemeClr val="dk2"/>
                </a:solidFill>
                <a:latin typeface="Lato"/>
                <a:ea typeface="Lato"/>
                <a:cs typeface="Lato"/>
                <a:sym typeface="Lato"/>
              </a:rPr>
              <a:t> </a:t>
            </a:r>
            <a:r>
              <a:rPr b="1" lang="en">
                <a:solidFill>
                  <a:schemeClr val="dk2"/>
                </a:solidFill>
                <a:latin typeface="Lato"/>
                <a:ea typeface="Lato"/>
                <a:cs typeface="Lato"/>
                <a:sym typeface="Lato"/>
              </a:rPr>
              <a:t>+ w</a:t>
            </a:r>
            <a:r>
              <a:rPr b="1" baseline="-25000" lang="en">
                <a:solidFill>
                  <a:schemeClr val="dk2"/>
                </a:solidFill>
                <a:latin typeface="Lato"/>
                <a:ea typeface="Lato"/>
                <a:cs typeface="Lato"/>
                <a:sym typeface="Lato"/>
              </a:rPr>
              <a:t>1,k</a:t>
            </a: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i,1</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i,m</a:t>
            </a:r>
            <a:r>
              <a:rPr baseline="-25000" lang="en">
                <a:solidFill>
                  <a:schemeClr val="dk2"/>
                </a:solidFill>
                <a:latin typeface="Lato"/>
                <a:ea typeface="Lato"/>
                <a:cs typeface="Lato"/>
                <a:sym typeface="Lato"/>
              </a:rPr>
              <a:t> </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j,m</a:t>
            </a:r>
            <a:r>
              <a:rPr b="1" lang="en">
                <a:solidFill>
                  <a:schemeClr val="dk2"/>
                </a:solidFill>
                <a:latin typeface="Lato"/>
                <a:ea typeface="Lato"/>
                <a:cs typeface="Lato"/>
                <a:sym typeface="Lato"/>
              </a:rPr>
              <a:t>= C</a:t>
            </a:r>
            <a:r>
              <a:rPr b="1" baseline="-25000" lang="en">
                <a:solidFill>
                  <a:schemeClr val="dk2"/>
                </a:solidFill>
                <a:latin typeface="Lato"/>
                <a:ea typeface="Lato"/>
                <a:cs typeface="Lato"/>
                <a:sym typeface="Lato"/>
              </a:rPr>
              <a:t>j-1,m</a:t>
            </a:r>
            <a:r>
              <a:rPr b="1" lang="en">
                <a:solidFill>
                  <a:schemeClr val="dk2"/>
                </a:solidFill>
                <a:latin typeface="Lato"/>
                <a:ea typeface="Lato"/>
                <a:cs typeface="Lato"/>
                <a:sym typeface="Lato"/>
              </a:rPr>
              <a:t>+ I</a:t>
            </a:r>
            <a:r>
              <a:rPr b="1" baseline="-25000" lang="en">
                <a:solidFill>
                  <a:schemeClr val="dk2"/>
                </a:solidFill>
                <a:latin typeface="Lato"/>
                <a:ea typeface="Lato"/>
                <a:cs typeface="Lato"/>
                <a:sym typeface="Lato"/>
              </a:rPr>
              <a:t>j-1,m</a:t>
            </a: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i,m</a:t>
            </a:r>
            <a:r>
              <a:rPr b="1" lang="en">
                <a:solidFill>
                  <a:schemeClr val="dk2"/>
                </a:solidFill>
                <a:latin typeface="Lato"/>
                <a:ea typeface="Lato"/>
                <a:cs typeface="Lato"/>
                <a:sym typeface="Lato"/>
              </a:rPr>
              <a:t>) </a:t>
            </a:r>
            <a:r>
              <a:rPr lang="en">
                <a:solidFill>
                  <a:schemeClr val="lt2"/>
                </a:solidFill>
                <a:latin typeface="Lato"/>
                <a:ea typeface="Lato"/>
                <a:cs typeface="Lato"/>
                <a:sym typeface="Lato"/>
              </a:rPr>
              <a:t>		</a:t>
            </a:r>
          </a:p>
          <a:p>
            <a:pPr indent="0" lvl="0" marL="457200" rtl="0">
              <a:lnSpc>
                <a:spcPct val="150000"/>
              </a:lnSpc>
              <a:spcBef>
                <a:spcPts val="0"/>
              </a:spcBef>
              <a:buNone/>
            </a:pPr>
            <a:r>
              <a:rPr lang="en">
                <a:solidFill>
                  <a:schemeClr val="lt2"/>
                </a:solidFill>
                <a:latin typeface="Lato"/>
                <a:ea typeface="Lato"/>
                <a:cs typeface="Lato"/>
                <a:sym typeface="Lato"/>
              </a:rPr>
              <a:t>I</a:t>
            </a:r>
            <a:r>
              <a:rPr baseline="-25000" lang="en">
                <a:solidFill>
                  <a:schemeClr val="lt2"/>
                </a:solidFill>
                <a:latin typeface="Lato"/>
                <a:ea typeface="Lato"/>
                <a:cs typeface="Lato"/>
                <a:sym typeface="Lato"/>
              </a:rPr>
              <a:t>j,k</a:t>
            </a:r>
            <a:r>
              <a:rPr lang="en">
                <a:solidFill>
                  <a:schemeClr val="lt2"/>
                </a:solidFill>
                <a:latin typeface="Lato"/>
                <a:ea typeface="Lato"/>
                <a:cs typeface="Lato"/>
                <a:sym typeface="Lato"/>
              </a:rPr>
              <a:t>+ 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i,j+1</a:t>
            </a:r>
            <a:r>
              <a:rPr lang="en">
                <a:solidFill>
                  <a:schemeClr val="lt2"/>
                </a:solidFill>
                <a:latin typeface="Lato"/>
                <a:ea typeface="Lato"/>
                <a:cs typeface="Lato"/>
                <a:sym typeface="Lato"/>
              </a:rPr>
              <a:t>•P</a:t>
            </a:r>
            <a:r>
              <a:rPr baseline="-25000" lang="en">
                <a:solidFill>
                  <a:schemeClr val="lt2"/>
                </a:solidFill>
                <a:latin typeface="Lato"/>
                <a:ea typeface="Lato"/>
                <a:cs typeface="Lato"/>
                <a:sym typeface="Lato"/>
              </a:rPr>
              <a:t>i,k</a:t>
            </a:r>
            <a:r>
              <a:rPr lang="en">
                <a:solidFill>
                  <a:schemeClr val="lt2"/>
                </a:solidFill>
                <a:latin typeface="Lato"/>
                <a:ea typeface="Lato"/>
                <a:cs typeface="Lato"/>
                <a:sym typeface="Lato"/>
              </a:rPr>
              <a:t>)</a:t>
            </a:r>
            <a:r>
              <a:rPr baseline="-25000" lang="en">
                <a:solidFill>
                  <a:schemeClr val="lt2"/>
                </a:solidFill>
                <a:latin typeface="Lato"/>
                <a:ea typeface="Lato"/>
                <a:cs typeface="Lato"/>
                <a:sym typeface="Lato"/>
              </a:rPr>
              <a:t> </a:t>
            </a:r>
            <a:r>
              <a:rPr lang="en">
                <a:solidFill>
                  <a:schemeClr val="lt2"/>
                </a:solidFill>
                <a:latin typeface="Lato"/>
                <a:ea typeface="Lato"/>
                <a:cs typeface="Lato"/>
                <a:sym typeface="Lato"/>
              </a:rPr>
              <a:t>+ w</a:t>
            </a:r>
            <a:r>
              <a:rPr baseline="-25000" lang="en">
                <a:solidFill>
                  <a:schemeClr val="lt2"/>
                </a:solidFill>
                <a:latin typeface="Lato"/>
                <a:ea typeface="Lato"/>
                <a:cs typeface="Lato"/>
                <a:sym typeface="Lato"/>
              </a:rPr>
              <a:t>j+1,k</a:t>
            </a:r>
            <a:r>
              <a:rPr lang="en">
                <a:solidFill>
                  <a:schemeClr val="lt2"/>
                </a:solidFill>
                <a:latin typeface="Lato"/>
                <a:ea typeface="Lato"/>
                <a:cs typeface="Lato"/>
                <a:sym typeface="Lato"/>
              </a:rPr>
              <a:t>= w</a:t>
            </a:r>
            <a:r>
              <a:rPr baseline="-25000" lang="en">
                <a:solidFill>
                  <a:schemeClr val="lt2"/>
                </a:solidFill>
                <a:latin typeface="Lato"/>
                <a:ea typeface="Lato"/>
                <a:cs typeface="Lato"/>
                <a:sym typeface="Lato"/>
              </a:rPr>
              <a:t>j+1,k</a:t>
            </a:r>
            <a:r>
              <a:rPr lang="en">
                <a:solidFill>
                  <a:schemeClr val="lt2"/>
                </a:solidFill>
                <a:latin typeface="Lato"/>
                <a:ea typeface="Lato"/>
                <a:cs typeface="Lato"/>
                <a:sym typeface="Lato"/>
              </a:rPr>
              <a:t>+ 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•P</a:t>
            </a:r>
            <a:r>
              <a:rPr baseline="-25000" lang="en">
                <a:solidFill>
                  <a:schemeClr val="lt2"/>
                </a:solidFill>
                <a:latin typeface="Lato"/>
                <a:ea typeface="Lato"/>
                <a:cs typeface="Lato"/>
                <a:sym typeface="Lato"/>
              </a:rPr>
              <a:t>i,k+1</a:t>
            </a:r>
            <a:r>
              <a:rPr lang="en">
                <a:solidFill>
                  <a:schemeClr val="lt2"/>
                </a:solidFill>
                <a:latin typeface="Lato"/>
                <a:ea typeface="Lato"/>
                <a:cs typeface="Lato"/>
                <a:sym typeface="Lato"/>
              </a:rPr>
              <a:t>) + </a:t>
            </a:r>
            <a:r>
              <a:rPr baseline="-25000" lang="en">
                <a:solidFill>
                  <a:schemeClr val="lt2"/>
                </a:solidFill>
                <a:latin typeface="Lato"/>
                <a:ea typeface="Lato"/>
                <a:cs typeface="Lato"/>
                <a:sym typeface="Lato"/>
              </a:rPr>
              <a:t> </a:t>
            </a:r>
            <a:r>
              <a:rPr lang="en">
                <a:solidFill>
                  <a:schemeClr val="lt2"/>
                </a:solidFill>
                <a:latin typeface="Lato"/>
                <a:ea typeface="Lato"/>
                <a:cs typeface="Lato"/>
                <a:sym typeface="Lato"/>
              </a:rPr>
              <a:t>I</a:t>
            </a:r>
            <a:r>
              <a:rPr baseline="-25000" lang="en">
                <a:solidFill>
                  <a:schemeClr val="lt2"/>
                </a:solidFill>
                <a:latin typeface="Lato"/>
                <a:ea typeface="Lato"/>
                <a:cs typeface="Lato"/>
                <a:sym typeface="Lato"/>
              </a:rPr>
              <a:t>j,k+1</a:t>
            </a:r>
          </a:p>
          <a:p>
            <a:pPr indent="0" lvl="0" marL="457200" rtl="0">
              <a:lnSpc>
                <a:spcPct val="150000"/>
              </a:lnSpc>
              <a:spcBef>
                <a:spcPts val="1000"/>
              </a:spcBef>
              <a:buNone/>
            </a:pP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1 						</a:t>
            </a:r>
          </a:p>
          <a:p>
            <a:pPr indent="0" lvl="0" marL="457200" rtl="0">
              <a:lnSpc>
                <a:spcPct val="150000"/>
              </a:lnSpc>
              <a:spcBef>
                <a:spcPts val="0"/>
              </a:spcBef>
              <a:buNone/>
            </a:pP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j=1,n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1 						</a:t>
            </a:r>
          </a:p>
          <a:p>
            <a:pPr indent="0" lvl="0" marL="457200" rtl="0">
              <a:lnSpc>
                <a:spcPct val="150000"/>
              </a:lnSpc>
              <a:spcBef>
                <a:spcPts val="0"/>
              </a:spcBef>
              <a:buNone/>
            </a:pP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ε {0,1}</a:t>
            </a:r>
          </a:p>
          <a:p>
            <a:pPr indent="0" lvl="0" marL="457200" rtl="0">
              <a:lnSpc>
                <a:spcPct val="150000"/>
              </a:lnSpc>
              <a:spcBef>
                <a:spcPts val="0"/>
              </a:spcBef>
              <a:buNone/>
            </a:pPr>
            <a:r>
              <a:rPr lang="en">
                <a:solidFill>
                  <a:schemeClr val="lt2"/>
                </a:solidFill>
                <a:latin typeface="Lato"/>
                <a:ea typeface="Lato"/>
                <a:cs typeface="Lato"/>
                <a:sym typeface="Lato"/>
              </a:rPr>
              <a:t>w</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I</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0</a:t>
            </a:r>
          </a:p>
        </p:txBody>
      </p:sp>
      <p:sp>
        <p:nvSpPr>
          <p:cNvPr id="306" name="Shape 306"/>
          <p:cNvSpPr txBox="1"/>
          <p:nvPr/>
        </p:nvSpPr>
        <p:spPr>
          <a:xfrm>
            <a:off x="4231010" y="1622380"/>
            <a:ext cx="1753500" cy="2481300"/>
          </a:xfrm>
          <a:prstGeom prst="rect">
            <a:avLst/>
          </a:prstGeom>
          <a:noFill/>
          <a:ln>
            <a:noFill/>
          </a:ln>
        </p:spPr>
        <p:txBody>
          <a:bodyPr anchorCtr="0" anchor="t" bIns="91425" lIns="91425" rIns="91425" tIns="91425">
            <a:noAutofit/>
          </a:bodyPr>
          <a:lstStyle/>
          <a:p>
            <a:pPr indent="0" lvl="0" marL="457200" rtl="0">
              <a:lnSpc>
                <a:spcPct val="150000"/>
              </a:lnSpc>
              <a:spcBef>
                <a:spcPts val="0"/>
              </a:spcBef>
              <a:buNone/>
            </a:pPr>
            <a:r>
              <a:rPr b="1" lang="en">
                <a:solidFill>
                  <a:schemeClr val="dk2"/>
                </a:solidFill>
                <a:latin typeface="Lato"/>
                <a:ea typeface="Lato"/>
                <a:cs typeface="Lato"/>
                <a:sym typeface="Lato"/>
              </a:rPr>
              <a:t>for j = 1,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0"/>
              </a:spcBef>
              <a:buNone/>
            </a:pPr>
            <a:r>
              <a:rPr b="1" lang="en">
                <a:solidFill>
                  <a:schemeClr val="dk2"/>
                </a:solidFill>
                <a:latin typeface="Lato"/>
                <a:ea typeface="Lato"/>
                <a:cs typeface="Lato"/>
                <a:sym typeface="Lato"/>
              </a:rPr>
              <a:t>for j = 2,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1000"/>
              </a:spcBef>
              <a:buNone/>
            </a:pPr>
            <a:r>
              <a:rPr lang="en">
                <a:solidFill>
                  <a:schemeClr val="lt2"/>
                </a:solidFill>
                <a:latin typeface="Lato"/>
                <a:ea typeface="Lato"/>
                <a:cs typeface="Lato"/>
                <a:sym typeface="Lato"/>
              </a:rPr>
              <a:t>for j = 1, … ,n for i = 1, … ,n</a:t>
            </a:r>
          </a:p>
        </p:txBody>
      </p:sp>
      <p:cxnSp>
        <p:nvCxnSpPr>
          <p:cNvPr id="307" name="Shape 307"/>
          <p:cNvCxnSpPr/>
          <p:nvPr/>
        </p:nvCxnSpPr>
        <p:spPr>
          <a:xfrm flipH="1">
            <a:off x="3071000" y="1402375"/>
            <a:ext cx="1256400" cy="386700"/>
          </a:xfrm>
          <a:prstGeom prst="straightConnector1">
            <a:avLst/>
          </a:prstGeom>
          <a:noFill/>
          <a:ln cap="flat" cmpd="sng" w="38100">
            <a:solidFill>
              <a:schemeClr val="dk2"/>
            </a:solidFill>
            <a:prstDash val="solid"/>
            <a:round/>
            <a:headEnd len="lg" w="lg" type="none"/>
            <a:tailEnd len="lg" w="lg" type="triangle"/>
          </a:ln>
        </p:spPr>
      </p:cxnSp>
      <p:sp>
        <p:nvSpPr>
          <p:cNvPr id="308" name="Shape 308"/>
          <p:cNvSpPr txBox="1"/>
          <p:nvPr/>
        </p:nvSpPr>
        <p:spPr>
          <a:xfrm>
            <a:off x="4327400" y="1013800"/>
            <a:ext cx="4155600" cy="3867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latin typeface="Lato"/>
                <a:ea typeface="Lato"/>
                <a:cs typeface="Lato"/>
                <a:sym typeface="Lato"/>
              </a:rPr>
              <a:t>If we are late, </a:t>
            </a:r>
            <a:r>
              <a:rPr b="1" lang="en" sz="1200">
                <a:solidFill>
                  <a:schemeClr val="dk2"/>
                </a:solidFill>
                <a:latin typeface="Lato"/>
                <a:ea typeface="Lato"/>
                <a:cs typeface="Lato"/>
                <a:sym typeface="Lato"/>
              </a:rPr>
              <a:t>U</a:t>
            </a:r>
            <a:r>
              <a:rPr b="1" baseline="-25000" lang="en" sz="1200">
                <a:solidFill>
                  <a:schemeClr val="dk2"/>
                </a:solidFill>
                <a:latin typeface="Lato"/>
                <a:ea typeface="Lato"/>
                <a:cs typeface="Lato"/>
                <a:sym typeface="Lato"/>
              </a:rPr>
              <a:t>j  </a:t>
            </a:r>
            <a:r>
              <a:rPr b="1" lang="en" sz="1200">
                <a:solidFill>
                  <a:schemeClr val="dk2"/>
                </a:solidFill>
                <a:latin typeface="Lato"/>
                <a:ea typeface="Lato"/>
                <a:cs typeface="Lato"/>
                <a:sym typeface="Lato"/>
              </a:rPr>
              <a:t>= 1       </a:t>
            </a:r>
          </a:p>
          <a:p>
            <a:pPr lvl="0" rtl="0">
              <a:spcBef>
                <a:spcPts val="0"/>
              </a:spcBef>
              <a:buNone/>
            </a:pPr>
            <a:r>
              <a:rPr lang="en" sz="1200">
                <a:solidFill>
                  <a:schemeClr val="dk2"/>
                </a:solidFill>
                <a:latin typeface="Lato"/>
                <a:ea typeface="Lato"/>
                <a:cs typeface="Lato"/>
                <a:sym typeface="Lato"/>
              </a:rPr>
              <a:t>Otherwise,</a:t>
            </a:r>
            <a:r>
              <a:rPr b="1" lang="en" sz="1200">
                <a:solidFill>
                  <a:schemeClr val="dk2"/>
                </a:solidFill>
                <a:latin typeface="Lato"/>
                <a:ea typeface="Lato"/>
                <a:cs typeface="Lato"/>
                <a:sym typeface="Lato"/>
              </a:rPr>
              <a:t> U</a:t>
            </a:r>
            <a:r>
              <a:rPr b="1" baseline="-25000" lang="en" sz="1200">
                <a:solidFill>
                  <a:schemeClr val="dk2"/>
                </a:solidFill>
                <a:latin typeface="Lato"/>
                <a:ea typeface="Lato"/>
                <a:cs typeface="Lato"/>
                <a:sym typeface="Lato"/>
              </a:rPr>
              <a:t>j  </a:t>
            </a:r>
            <a:r>
              <a:rPr b="1" lang="en" sz="1200">
                <a:solidFill>
                  <a:schemeClr val="dk2"/>
                </a:solidFill>
                <a:latin typeface="Lato"/>
                <a:ea typeface="Lato"/>
                <a:cs typeface="Lato"/>
                <a:sym typeface="Lato"/>
              </a:rPr>
              <a:t>= 0</a:t>
            </a:r>
            <a:r>
              <a:rPr lang="en" sz="1200"/>
              <a:t> </a:t>
            </a:r>
          </a:p>
        </p:txBody>
      </p:sp>
      <p:cxnSp>
        <p:nvCxnSpPr>
          <p:cNvPr id="309" name="Shape 309"/>
          <p:cNvCxnSpPr/>
          <p:nvPr/>
        </p:nvCxnSpPr>
        <p:spPr>
          <a:xfrm rot="10800000">
            <a:off x="4861975" y="2134600"/>
            <a:ext cx="1176900" cy="8700"/>
          </a:xfrm>
          <a:prstGeom prst="straightConnector1">
            <a:avLst/>
          </a:prstGeom>
          <a:noFill/>
          <a:ln cap="flat" cmpd="sng" w="38100">
            <a:solidFill>
              <a:schemeClr val="dk2"/>
            </a:solidFill>
            <a:prstDash val="solid"/>
            <a:round/>
            <a:headEnd len="lg" w="lg" type="none"/>
            <a:tailEnd len="lg" w="lg" type="triangle"/>
          </a:ln>
        </p:spPr>
      </p:cxnSp>
      <p:sp>
        <p:nvSpPr>
          <p:cNvPr id="310" name="Shape 310"/>
          <p:cNvSpPr txBox="1"/>
          <p:nvPr/>
        </p:nvSpPr>
        <p:spPr>
          <a:xfrm>
            <a:off x="6038875" y="1622375"/>
            <a:ext cx="4155600" cy="3867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latin typeface="Lato"/>
                <a:ea typeface="Lato"/>
                <a:cs typeface="Lato"/>
                <a:sym typeface="Lato"/>
              </a:rPr>
              <a:t>The job ordered in the 1st position</a:t>
            </a:r>
          </a:p>
          <a:p>
            <a:pPr lvl="0" rtl="0">
              <a:spcBef>
                <a:spcPts val="0"/>
              </a:spcBef>
              <a:buNone/>
            </a:pPr>
            <a:r>
              <a:rPr lang="en" sz="1200">
                <a:solidFill>
                  <a:schemeClr val="dk2"/>
                </a:solidFill>
                <a:latin typeface="Lato"/>
                <a:ea typeface="Lato"/>
                <a:cs typeface="Lato"/>
                <a:sym typeface="Lato"/>
              </a:rPr>
              <a:t>only depends on its own processing </a:t>
            </a:r>
          </a:p>
          <a:p>
            <a:pPr lvl="0" rtl="0">
              <a:spcBef>
                <a:spcPts val="0"/>
              </a:spcBef>
              <a:buNone/>
            </a:pPr>
            <a:r>
              <a:rPr lang="en" sz="1200">
                <a:solidFill>
                  <a:schemeClr val="dk2"/>
                </a:solidFill>
                <a:latin typeface="Lato"/>
                <a:ea typeface="Lato"/>
                <a:cs typeface="Lato"/>
                <a:sym typeface="Lato"/>
              </a:rPr>
              <a:t>time and the waiting time between the</a:t>
            </a:r>
          </a:p>
          <a:p>
            <a:pPr lvl="0" rtl="0">
              <a:spcBef>
                <a:spcPts val="0"/>
              </a:spcBef>
              <a:buNone/>
            </a:pPr>
            <a:r>
              <a:rPr lang="en" sz="1200">
                <a:solidFill>
                  <a:schemeClr val="dk2"/>
                </a:solidFill>
                <a:latin typeface="Lato"/>
                <a:ea typeface="Lato"/>
                <a:cs typeface="Lato"/>
                <a:sym typeface="Lato"/>
              </a:rPr>
              <a:t>machines.  </a:t>
            </a:r>
          </a:p>
        </p:txBody>
      </p:sp>
      <p:cxnSp>
        <p:nvCxnSpPr>
          <p:cNvPr id="311" name="Shape 311"/>
          <p:cNvCxnSpPr/>
          <p:nvPr/>
        </p:nvCxnSpPr>
        <p:spPr>
          <a:xfrm rot="10800000">
            <a:off x="3847275" y="2534825"/>
            <a:ext cx="1489500" cy="177600"/>
          </a:xfrm>
          <a:prstGeom prst="straightConnector1">
            <a:avLst/>
          </a:prstGeom>
          <a:noFill/>
          <a:ln cap="flat" cmpd="sng" w="38100">
            <a:solidFill>
              <a:schemeClr val="dk2"/>
            </a:solidFill>
            <a:prstDash val="solid"/>
            <a:round/>
            <a:headEnd len="lg" w="lg" type="none"/>
            <a:tailEnd len="lg" w="lg" type="triangle"/>
          </a:ln>
        </p:spPr>
      </p:cxnSp>
      <p:sp>
        <p:nvSpPr>
          <p:cNvPr id="312" name="Shape 312"/>
          <p:cNvSpPr txBox="1"/>
          <p:nvPr/>
        </p:nvSpPr>
        <p:spPr>
          <a:xfrm>
            <a:off x="5336775" y="2532700"/>
            <a:ext cx="3049500" cy="493800"/>
          </a:xfrm>
          <a:prstGeom prst="rect">
            <a:avLst/>
          </a:prstGeom>
          <a:noFill/>
          <a:ln>
            <a:noFill/>
          </a:ln>
        </p:spPr>
        <p:txBody>
          <a:bodyPr anchorCtr="0" anchor="t" bIns="91425" lIns="91425" rIns="91425" tIns="91425">
            <a:noAutofit/>
          </a:bodyPr>
          <a:lstStyle/>
          <a:p>
            <a:pPr lvl="0">
              <a:spcBef>
                <a:spcPts val="0"/>
              </a:spcBef>
              <a:buNone/>
            </a:pPr>
            <a:r>
              <a:rPr lang="en" sz="1200">
                <a:solidFill>
                  <a:schemeClr val="dk2"/>
                </a:solidFill>
              </a:rPr>
              <a:t>Completion Time Constraint</a:t>
            </a:r>
          </a:p>
        </p:txBody>
      </p:sp>
      <p:sp>
        <p:nvSpPr>
          <p:cNvPr id="313" name="Shape 313"/>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Kong</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p:nvPr/>
        </p:nvSpPr>
        <p:spPr>
          <a:xfrm>
            <a:off x="543075" y="934575"/>
            <a:ext cx="5329800" cy="3561000"/>
          </a:xfrm>
          <a:prstGeom prst="roundRect">
            <a:avLst>
              <a:gd fmla="val 8168" name="adj"/>
            </a:avLst>
          </a:prstGeom>
          <a:noFill/>
          <a:ln cap="flat" cmpd="sng" w="9525">
            <a:solidFill>
              <a:schemeClr val="lt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9" name="Shape 319"/>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The IP</a:t>
            </a:r>
          </a:p>
        </p:txBody>
      </p:sp>
      <p:sp>
        <p:nvSpPr>
          <p:cNvPr id="320" name="Shape 320"/>
          <p:cNvSpPr txBox="1"/>
          <p:nvPr/>
        </p:nvSpPr>
        <p:spPr>
          <a:xfrm>
            <a:off x="554700" y="1013800"/>
            <a:ext cx="5341200" cy="3662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2100">
                <a:solidFill>
                  <a:schemeClr val="lt2"/>
                </a:solidFill>
                <a:latin typeface="Lato"/>
                <a:ea typeface="Lato"/>
                <a:cs typeface="Lato"/>
                <a:sym typeface="Lato"/>
              </a:rPr>
              <a:t>Min Σ</a:t>
            </a:r>
            <a:r>
              <a:rPr baseline="-25000" lang="en" sz="2100">
                <a:solidFill>
                  <a:schemeClr val="lt2"/>
                </a:solidFill>
                <a:latin typeface="Lato"/>
                <a:ea typeface="Lato"/>
                <a:cs typeface="Lato"/>
                <a:sym typeface="Lato"/>
              </a:rPr>
              <a:t>j=1,n</a:t>
            </a:r>
            <a:r>
              <a:rPr lang="en" sz="2100">
                <a:solidFill>
                  <a:schemeClr val="lt2"/>
                </a:solidFill>
                <a:latin typeface="Lato"/>
                <a:ea typeface="Lato"/>
                <a:cs typeface="Lato"/>
                <a:sym typeface="Lato"/>
              </a:rPr>
              <a:t>[f</a:t>
            </a:r>
            <a:r>
              <a:rPr baseline="-25000" lang="en" sz="2100">
                <a:solidFill>
                  <a:schemeClr val="lt2"/>
                </a:solidFill>
                <a:latin typeface="Lato"/>
                <a:ea typeface="Lato"/>
                <a:cs typeface="Lato"/>
                <a:sym typeface="Lato"/>
              </a:rPr>
              <a:t>j</a:t>
            </a:r>
            <a:r>
              <a:rPr lang="en" sz="2100">
                <a:solidFill>
                  <a:schemeClr val="lt2"/>
                </a:solidFill>
                <a:latin typeface="Lato"/>
                <a:ea typeface="Lato"/>
                <a:cs typeface="Lato"/>
                <a:sym typeface="Lato"/>
              </a:rPr>
              <a:t>•U</a:t>
            </a:r>
            <a:r>
              <a:rPr baseline="-25000" lang="en" sz="2100">
                <a:solidFill>
                  <a:schemeClr val="lt2"/>
                </a:solidFill>
                <a:latin typeface="Lato"/>
                <a:ea typeface="Lato"/>
                <a:cs typeface="Lato"/>
                <a:sym typeface="Lato"/>
              </a:rPr>
              <a:t>j </a:t>
            </a:r>
            <a:r>
              <a:rPr lang="en" sz="2100">
                <a:solidFill>
                  <a:schemeClr val="lt2"/>
                </a:solidFill>
                <a:latin typeface="Lato"/>
                <a:ea typeface="Lato"/>
                <a:cs typeface="Lato"/>
                <a:sym typeface="Lato"/>
              </a:rPr>
              <a:t>]</a:t>
            </a:r>
          </a:p>
          <a:p>
            <a:pPr lvl="0" rtl="0">
              <a:lnSpc>
                <a:spcPct val="100000"/>
              </a:lnSpc>
              <a:spcBef>
                <a:spcPts val="0"/>
              </a:spcBef>
              <a:buNone/>
            </a:pPr>
            <a:r>
              <a:rPr lang="en" sz="1500">
                <a:solidFill>
                  <a:schemeClr val="lt2"/>
                </a:solidFill>
                <a:latin typeface="Lato"/>
                <a:ea typeface="Lato"/>
                <a:cs typeface="Lato"/>
                <a:sym typeface="Lato"/>
              </a:rPr>
              <a:t>S.t.</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j,m</a:t>
            </a:r>
            <a:r>
              <a:rPr b="1" lang="en">
                <a:solidFill>
                  <a:schemeClr val="dk2"/>
                </a:solidFill>
                <a:latin typeface="Lato"/>
                <a:ea typeface="Lato"/>
                <a:cs typeface="Lato"/>
                <a:sym typeface="Lato"/>
              </a:rPr>
              <a:t>– U</a:t>
            </a:r>
            <a:r>
              <a:rPr b="1" baseline="-25000" lang="en">
                <a:solidFill>
                  <a:schemeClr val="dk2"/>
                </a:solidFill>
                <a:latin typeface="Lato"/>
                <a:ea typeface="Lato"/>
                <a:cs typeface="Lato"/>
                <a:sym typeface="Lato"/>
              </a:rPr>
              <a:t>j</a:t>
            </a:r>
            <a:r>
              <a:rPr b="1" lang="en">
                <a:solidFill>
                  <a:schemeClr val="dk2"/>
                </a:solidFill>
                <a:latin typeface="Lato"/>
                <a:ea typeface="Lato"/>
                <a:cs typeface="Lato"/>
                <a:sym typeface="Lato"/>
              </a:rPr>
              <a:t>•M ≤ 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•d</a:t>
            </a:r>
            <a:r>
              <a:rPr b="1" baseline="-25000" lang="en">
                <a:solidFill>
                  <a:schemeClr val="dk2"/>
                </a:solidFill>
                <a:latin typeface="Lato"/>
                <a:ea typeface="Lato"/>
                <a:cs typeface="Lato"/>
                <a:sym typeface="Lato"/>
              </a:rPr>
              <a:t>i</a:t>
            </a:r>
            <a:r>
              <a:rPr b="1" lang="en">
                <a:solidFill>
                  <a:schemeClr val="dk2"/>
                </a:solidFill>
                <a:latin typeface="Lato"/>
                <a:ea typeface="Lato"/>
                <a:cs typeface="Lato"/>
                <a:sym typeface="Lato"/>
              </a:rPr>
              <a:t> 	</a:t>
            </a:r>
            <a:r>
              <a:rPr lang="en">
                <a:solidFill>
                  <a:schemeClr val="dk2"/>
                </a:solidFill>
                <a:latin typeface="Lato"/>
                <a:ea typeface="Lato"/>
                <a:cs typeface="Lato"/>
                <a:sym typeface="Lato"/>
              </a:rPr>
              <a:t>		</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1,m</a:t>
            </a:r>
            <a:r>
              <a:rPr b="1" lang="en">
                <a:solidFill>
                  <a:schemeClr val="dk2"/>
                </a:solidFill>
                <a:latin typeface="Lato"/>
                <a:ea typeface="Lato"/>
                <a:cs typeface="Lato"/>
                <a:sym typeface="Lato"/>
              </a:rPr>
              <a:t>= Σ</a:t>
            </a:r>
            <a:r>
              <a:rPr b="1" baseline="-25000" lang="en">
                <a:solidFill>
                  <a:schemeClr val="dk2"/>
                </a:solidFill>
                <a:latin typeface="Lato"/>
                <a:ea typeface="Lato"/>
                <a:cs typeface="Lato"/>
                <a:sym typeface="Lato"/>
              </a:rPr>
              <a:t>k=1,n-1 </a:t>
            </a: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i,1</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i,k</a:t>
            </a:r>
            <a:r>
              <a:rPr b="1" lang="en">
                <a:solidFill>
                  <a:schemeClr val="dk2"/>
                </a:solidFill>
                <a:latin typeface="Lato"/>
                <a:ea typeface="Lato"/>
                <a:cs typeface="Lato"/>
                <a:sym typeface="Lato"/>
              </a:rPr>
              <a:t>)</a:t>
            </a:r>
            <a:r>
              <a:rPr b="1" baseline="-25000" lang="en">
                <a:solidFill>
                  <a:schemeClr val="dk2"/>
                </a:solidFill>
                <a:latin typeface="Lato"/>
                <a:ea typeface="Lato"/>
                <a:cs typeface="Lato"/>
                <a:sym typeface="Lato"/>
              </a:rPr>
              <a:t> </a:t>
            </a:r>
            <a:r>
              <a:rPr b="1" lang="en">
                <a:solidFill>
                  <a:schemeClr val="dk2"/>
                </a:solidFill>
                <a:latin typeface="Lato"/>
                <a:ea typeface="Lato"/>
                <a:cs typeface="Lato"/>
                <a:sym typeface="Lato"/>
              </a:rPr>
              <a:t>+ w</a:t>
            </a:r>
            <a:r>
              <a:rPr b="1" baseline="-25000" lang="en">
                <a:solidFill>
                  <a:schemeClr val="dk2"/>
                </a:solidFill>
                <a:latin typeface="Lato"/>
                <a:ea typeface="Lato"/>
                <a:cs typeface="Lato"/>
                <a:sym typeface="Lato"/>
              </a:rPr>
              <a:t>1,k</a:t>
            </a: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i,1</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i,m</a:t>
            </a:r>
            <a:r>
              <a:rPr baseline="-25000" lang="en">
                <a:solidFill>
                  <a:schemeClr val="dk2"/>
                </a:solidFill>
                <a:latin typeface="Lato"/>
                <a:ea typeface="Lato"/>
                <a:cs typeface="Lato"/>
                <a:sym typeface="Lato"/>
              </a:rPr>
              <a:t> </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j,m</a:t>
            </a:r>
            <a:r>
              <a:rPr b="1" lang="en">
                <a:solidFill>
                  <a:schemeClr val="dk2"/>
                </a:solidFill>
                <a:latin typeface="Lato"/>
                <a:ea typeface="Lato"/>
                <a:cs typeface="Lato"/>
                <a:sym typeface="Lato"/>
              </a:rPr>
              <a:t>= C</a:t>
            </a:r>
            <a:r>
              <a:rPr b="1" baseline="-25000" lang="en">
                <a:solidFill>
                  <a:schemeClr val="dk2"/>
                </a:solidFill>
                <a:latin typeface="Lato"/>
                <a:ea typeface="Lato"/>
                <a:cs typeface="Lato"/>
                <a:sym typeface="Lato"/>
              </a:rPr>
              <a:t>j-1,m</a:t>
            </a:r>
            <a:r>
              <a:rPr b="1" lang="en">
                <a:solidFill>
                  <a:schemeClr val="dk2"/>
                </a:solidFill>
                <a:latin typeface="Lato"/>
                <a:ea typeface="Lato"/>
                <a:cs typeface="Lato"/>
                <a:sym typeface="Lato"/>
              </a:rPr>
              <a:t>+ I</a:t>
            </a:r>
            <a:r>
              <a:rPr b="1" baseline="-25000" lang="en">
                <a:solidFill>
                  <a:schemeClr val="dk2"/>
                </a:solidFill>
                <a:latin typeface="Lato"/>
                <a:ea typeface="Lato"/>
                <a:cs typeface="Lato"/>
                <a:sym typeface="Lato"/>
              </a:rPr>
              <a:t>j-1,m</a:t>
            </a: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i,m</a:t>
            </a:r>
            <a:r>
              <a:rPr b="1" lang="en">
                <a:solidFill>
                  <a:schemeClr val="dk2"/>
                </a:solidFill>
                <a:latin typeface="Lato"/>
                <a:ea typeface="Lato"/>
                <a:cs typeface="Lato"/>
                <a:sym typeface="Lato"/>
              </a:rPr>
              <a:t>) </a:t>
            </a:r>
            <a:r>
              <a:rPr lang="en">
                <a:solidFill>
                  <a:schemeClr val="lt2"/>
                </a:solidFill>
                <a:latin typeface="Lato"/>
                <a:ea typeface="Lato"/>
                <a:cs typeface="Lato"/>
                <a:sym typeface="Lato"/>
              </a:rPr>
              <a:t>		</a:t>
            </a:r>
          </a:p>
          <a:p>
            <a:pPr indent="0" lvl="0" marL="457200" rtl="0">
              <a:lnSpc>
                <a:spcPct val="150000"/>
              </a:lnSpc>
              <a:spcBef>
                <a:spcPts val="0"/>
              </a:spcBef>
              <a:buNone/>
            </a:pPr>
            <a:r>
              <a:rPr b="1" lang="en">
                <a:solidFill>
                  <a:schemeClr val="dk2"/>
                </a:solidFill>
                <a:latin typeface="Lato"/>
                <a:ea typeface="Lato"/>
                <a:cs typeface="Lato"/>
                <a:sym typeface="Lato"/>
              </a:rPr>
              <a:t>I</a:t>
            </a:r>
            <a:r>
              <a:rPr b="1" baseline="-25000" lang="en">
                <a:solidFill>
                  <a:schemeClr val="dk2"/>
                </a:solidFill>
                <a:latin typeface="Lato"/>
                <a:ea typeface="Lato"/>
                <a:cs typeface="Lato"/>
                <a:sym typeface="Lato"/>
              </a:rPr>
              <a:t>j,k</a:t>
            </a:r>
            <a:r>
              <a:rPr b="1" lang="en">
                <a:solidFill>
                  <a:schemeClr val="dk2"/>
                </a:solidFill>
                <a:latin typeface="Lato"/>
                <a:ea typeface="Lato"/>
                <a:cs typeface="Lato"/>
                <a:sym typeface="Lato"/>
              </a:rPr>
              <a:t>+ 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i,j+1</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i,k</a:t>
            </a:r>
            <a:r>
              <a:rPr b="1" lang="en">
                <a:solidFill>
                  <a:schemeClr val="dk2"/>
                </a:solidFill>
                <a:latin typeface="Lato"/>
                <a:ea typeface="Lato"/>
                <a:cs typeface="Lato"/>
                <a:sym typeface="Lato"/>
              </a:rPr>
              <a:t>)</a:t>
            </a:r>
            <a:r>
              <a:rPr b="1" baseline="-25000" lang="en">
                <a:solidFill>
                  <a:schemeClr val="dk2"/>
                </a:solidFill>
                <a:latin typeface="Lato"/>
                <a:ea typeface="Lato"/>
                <a:cs typeface="Lato"/>
                <a:sym typeface="Lato"/>
              </a:rPr>
              <a:t> </a:t>
            </a:r>
            <a:r>
              <a:rPr b="1" lang="en">
                <a:solidFill>
                  <a:schemeClr val="dk2"/>
                </a:solidFill>
                <a:latin typeface="Lato"/>
                <a:ea typeface="Lato"/>
                <a:cs typeface="Lato"/>
                <a:sym typeface="Lato"/>
              </a:rPr>
              <a:t>+ w</a:t>
            </a:r>
            <a:r>
              <a:rPr b="1" baseline="-25000" lang="en">
                <a:solidFill>
                  <a:schemeClr val="dk2"/>
                </a:solidFill>
                <a:latin typeface="Lato"/>
                <a:ea typeface="Lato"/>
                <a:cs typeface="Lato"/>
                <a:sym typeface="Lato"/>
              </a:rPr>
              <a:t>j+1,k</a:t>
            </a:r>
            <a:r>
              <a:rPr b="1" lang="en">
                <a:solidFill>
                  <a:schemeClr val="dk2"/>
                </a:solidFill>
                <a:latin typeface="Lato"/>
                <a:ea typeface="Lato"/>
                <a:cs typeface="Lato"/>
                <a:sym typeface="Lato"/>
              </a:rPr>
              <a:t>= w</a:t>
            </a:r>
            <a:r>
              <a:rPr b="1" baseline="-25000" lang="en">
                <a:solidFill>
                  <a:schemeClr val="dk2"/>
                </a:solidFill>
                <a:latin typeface="Lato"/>
                <a:ea typeface="Lato"/>
                <a:cs typeface="Lato"/>
                <a:sym typeface="Lato"/>
              </a:rPr>
              <a:t>j+1,k</a:t>
            </a:r>
            <a:r>
              <a:rPr b="1" lang="en">
                <a:solidFill>
                  <a:schemeClr val="dk2"/>
                </a:solidFill>
                <a:latin typeface="Lato"/>
                <a:ea typeface="Lato"/>
                <a:cs typeface="Lato"/>
                <a:sym typeface="Lato"/>
              </a:rPr>
              <a:t>+ 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i,k+1</a:t>
            </a:r>
            <a:r>
              <a:rPr b="1" lang="en">
                <a:solidFill>
                  <a:schemeClr val="dk2"/>
                </a:solidFill>
                <a:latin typeface="Lato"/>
                <a:ea typeface="Lato"/>
                <a:cs typeface="Lato"/>
                <a:sym typeface="Lato"/>
              </a:rPr>
              <a:t>) + </a:t>
            </a:r>
            <a:r>
              <a:rPr b="1" baseline="-25000" lang="en">
                <a:solidFill>
                  <a:schemeClr val="dk2"/>
                </a:solidFill>
                <a:latin typeface="Lato"/>
                <a:ea typeface="Lato"/>
                <a:cs typeface="Lato"/>
                <a:sym typeface="Lato"/>
              </a:rPr>
              <a:t> </a:t>
            </a:r>
            <a:r>
              <a:rPr b="1" lang="en">
                <a:solidFill>
                  <a:schemeClr val="dk2"/>
                </a:solidFill>
                <a:latin typeface="Lato"/>
                <a:ea typeface="Lato"/>
                <a:cs typeface="Lato"/>
                <a:sym typeface="Lato"/>
              </a:rPr>
              <a:t>I</a:t>
            </a:r>
            <a:r>
              <a:rPr b="1" baseline="-25000" lang="en">
                <a:solidFill>
                  <a:schemeClr val="dk2"/>
                </a:solidFill>
                <a:latin typeface="Lato"/>
                <a:ea typeface="Lato"/>
                <a:cs typeface="Lato"/>
                <a:sym typeface="Lato"/>
              </a:rPr>
              <a:t>j,k+1</a:t>
            </a:r>
          </a:p>
          <a:p>
            <a:pPr indent="0" lvl="0" marL="457200" rtl="0">
              <a:lnSpc>
                <a:spcPct val="150000"/>
              </a:lnSpc>
              <a:spcBef>
                <a:spcPts val="1000"/>
              </a:spcBef>
              <a:buNone/>
            </a:pP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i=1,n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1 						</a:t>
            </a:r>
          </a:p>
          <a:p>
            <a:pPr indent="0" lvl="0" marL="457200" rtl="0">
              <a:lnSpc>
                <a:spcPct val="150000"/>
              </a:lnSpc>
              <a:spcBef>
                <a:spcPts val="0"/>
              </a:spcBef>
              <a:buNone/>
            </a:pPr>
            <a:r>
              <a:rPr lang="en">
                <a:solidFill>
                  <a:schemeClr val="lt2"/>
                </a:solidFill>
                <a:latin typeface="Lato"/>
                <a:ea typeface="Lato"/>
                <a:cs typeface="Lato"/>
                <a:sym typeface="Lato"/>
              </a:rPr>
              <a:t>Σ</a:t>
            </a:r>
            <a:r>
              <a:rPr baseline="-25000" lang="en">
                <a:solidFill>
                  <a:schemeClr val="lt2"/>
                </a:solidFill>
                <a:latin typeface="Lato"/>
                <a:ea typeface="Lato"/>
                <a:cs typeface="Lato"/>
                <a:sym typeface="Lato"/>
              </a:rPr>
              <a:t>j=1,n </a:t>
            </a: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1 						</a:t>
            </a:r>
          </a:p>
          <a:p>
            <a:pPr indent="0" lvl="0" marL="457200" rtl="0">
              <a:lnSpc>
                <a:spcPct val="150000"/>
              </a:lnSpc>
              <a:spcBef>
                <a:spcPts val="0"/>
              </a:spcBef>
              <a:buNone/>
            </a:pPr>
            <a:r>
              <a:rPr lang="en">
                <a:solidFill>
                  <a:schemeClr val="lt2"/>
                </a:solidFill>
                <a:latin typeface="Lato"/>
                <a:ea typeface="Lato"/>
                <a:cs typeface="Lato"/>
                <a:sym typeface="Lato"/>
              </a:rPr>
              <a:t>x</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ε {0,1}</a:t>
            </a:r>
          </a:p>
          <a:p>
            <a:pPr indent="0" lvl="0" marL="457200" rtl="0">
              <a:lnSpc>
                <a:spcPct val="150000"/>
              </a:lnSpc>
              <a:spcBef>
                <a:spcPts val="0"/>
              </a:spcBef>
              <a:buNone/>
            </a:pPr>
            <a:r>
              <a:rPr lang="en">
                <a:solidFill>
                  <a:schemeClr val="lt2"/>
                </a:solidFill>
                <a:latin typeface="Lato"/>
                <a:ea typeface="Lato"/>
                <a:cs typeface="Lato"/>
                <a:sym typeface="Lato"/>
              </a:rPr>
              <a:t>w</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I</a:t>
            </a:r>
            <a:r>
              <a:rPr baseline="-25000" lang="en">
                <a:solidFill>
                  <a:schemeClr val="lt2"/>
                </a:solidFill>
                <a:latin typeface="Lato"/>
                <a:ea typeface="Lato"/>
                <a:cs typeface="Lato"/>
                <a:sym typeface="Lato"/>
              </a:rPr>
              <a:t>i,j</a:t>
            </a:r>
            <a:r>
              <a:rPr lang="en">
                <a:solidFill>
                  <a:schemeClr val="lt2"/>
                </a:solidFill>
                <a:latin typeface="Lato"/>
                <a:ea typeface="Lato"/>
                <a:cs typeface="Lato"/>
                <a:sym typeface="Lato"/>
              </a:rPr>
              <a:t> ≥ 0</a:t>
            </a:r>
          </a:p>
        </p:txBody>
      </p:sp>
      <p:sp>
        <p:nvSpPr>
          <p:cNvPr id="321" name="Shape 321"/>
          <p:cNvSpPr txBox="1"/>
          <p:nvPr/>
        </p:nvSpPr>
        <p:spPr>
          <a:xfrm>
            <a:off x="4231010" y="1622380"/>
            <a:ext cx="1753500" cy="2481300"/>
          </a:xfrm>
          <a:prstGeom prst="rect">
            <a:avLst/>
          </a:prstGeom>
          <a:noFill/>
          <a:ln>
            <a:noFill/>
          </a:ln>
        </p:spPr>
        <p:txBody>
          <a:bodyPr anchorCtr="0" anchor="t" bIns="91425" lIns="91425" rIns="91425" tIns="91425">
            <a:noAutofit/>
          </a:bodyPr>
          <a:lstStyle/>
          <a:p>
            <a:pPr indent="0" lvl="0" marL="457200" rtl="0">
              <a:lnSpc>
                <a:spcPct val="150000"/>
              </a:lnSpc>
              <a:spcBef>
                <a:spcPts val="0"/>
              </a:spcBef>
              <a:buNone/>
            </a:pPr>
            <a:r>
              <a:rPr b="1" lang="en">
                <a:solidFill>
                  <a:schemeClr val="dk2"/>
                </a:solidFill>
                <a:latin typeface="Lato"/>
                <a:ea typeface="Lato"/>
                <a:cs typeface="Lato"/>
                <a:sym typeface="Lato"/>
              </a:rPr>
              <a:t>for j = 1,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0"/>
              </a:spcBef>
              <a:buNone/>
            </a:pPr>
            <a:r>
              <a:rPr b="1" lang="en">
                <a:solidFill>
                  <a:schemeClr val="dk2"/>
                </a:solidFill>
                <a:latin typeface="Lato"/>
                <a:ea typeface="Lato"/>
                <a:cs typeface="Lato"/>
                <a:sym typeface="Lato"/>
              </a:rPr>
              <a:t>for j = 2,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1000"/>
              </a:spcBef>
              <a:buNone/>
            </a:pPr>
            <a:r>
              <a:rPr lang="en">
                <a:solidFill>
                  <a:schemeClr val="lt2"/>
                </a:solidFill>
                <a:latin typeface="Lato"/>
                <a:ea typeface="Lato"/>
                <a:cs typeface="Lato"/>
                <a:sym typeface="Lato"/>
              </a:rPr>
              <a:t>for j = 1, … ,n for i = 1, … ,n</a:t>
            </a:r>
          </a:p>
        </p:txBody>
      </p:sp>
      <p:cxnSp>
        <p:nvCxnSpPr>
          <p:cNvPr id="322" name="Shape 322"/>
          <p:cNvCxnSpPr/>
          <p:nvPr/>
        </p:nvCxnSpPr>
        <p:spPr>
          <a:xfrm flipH="1">
            <a:off x="3071000" y="1402375"/>
            <a:ext cx="1256400" cy="386700"/>
          </a:xfrm>
          <a:prstGeom prst="straightConnector1">
            <a:avLst/>
          </a:prstGeom>
          <a:noFill/>
          <a:ln cap="flat" cmpd="sng" w="38100">
            <a:solidFill>
              <a:schemeClr val="dk2"/>
            </a:solidFill>
            <a:prstDash val="solid"/>
            <a:round/>
            <a:headEnd len="lg" w="lg" type="none"/>
            <a:tailEnd len="lg" w="lg" type="triangle"/>
          </a:ln>
        </p:spPr>
      </p:cxnSp>
      <p:sp>
        <p:nvSpPr>
          <p:cNvPr id="323" name="Shape 323"/>
          <p:cNvSpPr txBox="1"/>
          <p:nvPr/>
        </p:nvSpPr>
        <p:spPr>
          <a:xfrm>
            <a:off x="4327400" y="1013800"/>
            <a:ext cx="4155600" cy="3867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latin typeface="Lato"/>
                <a:ea typeface="Lato"/>
                <a:cs typeface="Lato"/>
                <a:sym typeface="Lato"/>
              </a:rPr>
              <a:t>If we are late, </a:t>
            </a:r>
            <a:r>
              <a:rPr b="1" lang="en" sz="1200">
                <a:solidFill>
                  <a:schemeClr val="dk2"/>
                </a:solidFill>
                <a:latin typeface="Lato"/>
                <a:ea typeface="Lato"/>
                <a:cs typeface="Lato"/>
                <a:sym typeface="Lato"/>
              </a:rPr>
              <a:t>U</a:t>
            </a:r>
            <a:r>
              <a:rPr b="1" baseline="-25000" lang="en" sz="1200">
                <a:solidFill>
                  <a:schemeClr val="dk2"/>
                </a:solidFill>
                <a:latin typeface="Lato"/>
                <a:ea typeface="Lato"/>
                <a:cs typeface="Lato"/>
                <a:sym typeface="Lato"/>
              </a:rPr>
              <a:t>j  </a:t>
            </a:r>
            <a:r>
              <a:rPr b="1" lang="en" sz="1200">
                <a:solidFill>
                  <a:schemeClr val="dk2"/>
                </a:solidFill>
                <a:latin typeface="Lato"/>
                <a:ea typeface="Lato"/>
                <a:cs typeface="Lato"/>
                <a:sym typeface="Lato"/>
              </a:rPr>
              <a:t>= 1       </a:t>
            </a:r>
          </a:p>
          <a:p>
            <a:pPr lvl="0" rtl="0">
              <a:spcBef>
                <a:spcPts val="0"/>
              </a:spcBef>
              <a:buNone/>
            </a:pPr>
            <a:r>
              <a:rPr lang="en" sz="1200">
                <a:solidFill>
                  <a:schemeClr val="dk2"/>
                </a:solidFill>
                <a:latin typeface="Lato"/>
                <a:ea typeface="Lato"/>
                <a:cs typeface="Lato"/>
                <a:sym typeface="Lato"/>
              </a:rPr>
              <a:t>Otherwise,</a:t>
            </a:r>
            <a:r>
              <a:rPr b="1" lang="en" sz="1200">
                <a:solidFill>
                  <a:schemeClr val="dk2"/>
                </a:solidFill>
                <a:latin typeface="Lato"/>
                <a:ea typeface="Lato"/>
                <a:cs typeface="Lato"/>
                <a:sym typeface="Lato"/>
              </a:rPr>
              <a:t> U</a:t>
            </a:r>
            <a:r>
              <a:rPr b="1" baseline="-25000" lang="en" sz="1200">
                <a:solidFill>
                  <a:schemeClr val="dk2"/>
                </a:solidFill>
                <a:latin typeface="Lato"/>
                <a:ea typeface="Lato"/>
                <a:cs typeface="Lato"/>
                <a:sym typeface="Lato"/>
              </a:rPr>
              <a:t>j  </a:t>
            </a:r>
            <a:r>
              <a:rPr b="1" lang="en" sz="1200">
                <a:solidFill>
                  <a:schemeClr val="dk2"/>
                </a:solidFill>
                <a:latin typeface="Lato"/>
                <a:ea typeface="Lato"/>
                <a:cs typeface="Lato"/>
                <a:sym typeface="Lato"/>
              </a:rPr>
              <a:t>= 0</a:t>
            </a:r>
            <a:r>
              <a:rPr lang="en" sz="1200"/>
              <a:t> </a:t>
            </a:r>
          </a:p>
        </p:txBody>
      </p:sp>
      <p:cxnSp>
        <p:nvCxnSpPr>
          <p:cNvPr id="324" name="Shape 324"/>
          <p:cNvCxnSpPr/>
          <p:nvPr/>
        </p:nvCxnSpPr>
        <p:spPr>
          <a:xfrm rot="10800000">
            <a:off x="4861975" y="2134600"/>
            <a:ext cx="1176900" cy="8700"/>
          </a:xfrm>
          <a:prstGeom prst="straightConnector1">
            <a:avLst/>
          </a:prstGeom>
          <a:noFill/>
          <a:ln cap="flat" cmpd="sng" w="38100">
            <a:solidFill>
              <a:schemeClr val="dk2"/>
            </a:solidFill>
            <a:prstDash val="solid"/>
            <a:round/>
            <a:headEnd len="lg" w="lg" type="none"/>
            <a:tailEnd len="lg" w="lg" type="triangle"/>
          </a:ln>
        </p:spPr>
      </p:cxnSp>
      <p:sp>
        <p:nvSpPr>
          <p:cNvPr id="325" name="Shape 325"/>
          <p:cNvSpPr txBox="1"/>
          <p:nvPr/>
        </p:nvSpPr>
        <p:spPr>
          <a:xfrm>
            <a:off x="6038875" y="1622375"/>
            <a:ext cx="4155600" cy="3867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latin typeface="Lato"/>
                <a:ea typeface="Lato"/>
                <a:cs typeface="Lato"/>
                <a:sym typeface="Lato"/>
              </a:rPr>
              <a:t>The job ordered in the 1st position</a:t>
            </a:r>
          </a:p>
          <a:p>
            <a:pPr lvl="0" rtl="0">
              <a:spcBef>
                <a:spcPts val="0"/>
              </a:spcBef>
              <a:buNone/>
            </a:pPr>
            <a:r>
              <a:rPr lang="en" sz="1200">
                <a:solidFill>
                  <a:schemeClr val="dk2"/>
                </a:solidFill>
                <a:latin typeface="Lato"/>
                <a:ea typeface="Lato"/>
                <a:cs typeface="Lato"/>
                <a:sym typeface="Lato"/>
              </a:rPr>
              <a:t>only depends on its own processing </a:t>
            </a:r>
          </a:p>
          <a:p>
            <a:pPr lvl="0" rtl="0">
              <a:spcBef>
                <a:spcPts val="0"/>
              </a:spcBef>
              <a:buNone/>
            </a:pPr>
            <a:r>
              <a:rPr lang="en" sz="1200">
                <a:solidFill>
                  <a:schemeClr val="dk2"/>
                </a:solidFill>
                <a:latin typeface="Lato"/>
                <a:ea typeface="Lato"/>
                <a:cs typeface="Lato"/>
                <a:sym typeface="Lato"/>
              </a:rPr>
              <a:t>time and the waiting time between the</a:t>
            </a:r>
          </a:p>
          <a:p>
            <a:pPr lvl="0" rtl="0">
              <a:spcBef>
                <a:spcPts val="0"/>
              </a:spcBef>
              <a:buNone/>
            </a:pPr>
            <a:r>
              <a:rPr lang="en" sz="1200">
                <a:solidFill>
                  <a:schemeClr val="dk2"/>
                </a:solidFill>
                <a:latin typeface="Lato"/>
                <a:ea typeface="Lato"/>
                <a:cs typeface="Lato"/>
                <a:sym typeface="Lato"/>
              </a:rPr>
              <a:t>machines.  </a:t>
            </a:r>
          </a:p>
        </p:txBody>
      </p:sp>
      <p:cxnSp>
        <p:nvCxnSpPr>
          <p:cNvPr id="326" name="Shape 326"/>
          <p:cNvCxnSpPr/>
          <p:nvPr/>
        </p:nvCxnSpPr>
        <p:spPr>
          <a:xfrm rot="10800000">
            <a:off x="3847275" y="2534825"/>
            <a:ext cx="1489500" cy="177600"/>
          </a:xfrm>
          <a:prstGeom prst="straightConnector1">
            <a:avLst/>
          </a:prstGeom>
          <a:noFill/>
          <a:ln cap="flat" cmpd="sng" w="38100">
            <a:solidFill>
              <a:schemeClr val="dk2"/>
            </a:solidFill>
            <a:prstDash val="solid"/>
            <a:round/>
            <a:headEnd len="lg" w="lg" type="none"/>
            <a:tailEnd len="lg" w="lg" type="triangle"/>
          </a:ln>
        </p:spPr>
      </p:cxnSp>
      <p:sp>
        <p:nvSpPr>
          <p:cNvPr id="327" name="Shape 327"/>
          <p:cNvSpPr txBox="1"/>
          <p:nvPr/>
        </p:nvSpPr>
        <p:spPr>
          <a:xfrm>
            <a:off x="5336775" y="2532700"/>
            <a:ext cx="3049500" cy="4938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rPr>
              <a:t>Completion Time Constraint</a:t>
            </a:r>
          </a:p>
        </p:txBody>
      </p:sp>
      <p:cxnSp>
        <p:nvCxnSpPr>
          <p:cNvPr id="328" name="Shape 328"/>
          <p:cNvCxnSpPr/>
          <p:nvPr/>
        </p:nvCxnSpPr>
        <p:spPr>
          <a:xfrm rot="10800000">
            <a:off x="4549225" y="2955650"/>
            <a:ext cx="1474800" cy="497700"/>
          </a:xfrm>
          <a:prstGeom prst="straightConnector1">
            <a:avLst/>
          </a:prstGeom>
          <a:noFill/>
          <a:ln cap="flat" cmpd="sng" w="38100">
            <a:solidFill>
              <a:schemeClr val="dk2"/>
            </a:solidFill>
            <a:prstDash val="solid"/>
            <a:round/>
            <a:headEnd len="lg" w="lg" type="none"/>
            <a:tailEnd len="lg" w="lg" type="triangle"/>
          </a:ln>
        </p:spPr>
      </p:cxnSp>
      <p:sp>
        <p:nvSpPr>
          <p:cNvPr id="329" name="Shape 329"/>
          <p:cNvSpPr txBox="1"/>
          <p:nvPr/>
        </p:nvSpPr>
        <p:spPr>
          <a:xfrm>
            <a:off x="6038875" y="3179137"/>
            <a:ext cx="4155600" cy="3867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latin typeface="Lato"/>
                <a:ea typeface="Lato"/>
                <a:cs typeface="Lato"/>
                <a:sym typeface="Lato"/>
              </a:rPr>
              <a:t>Wait Time and Idle Time Constraint</a:t>
            </a:r>
          </a:p>
        </p:txBody>
      </p:sp>
      <p:sp>
        <p:nvSpPr>
          <p:cNvPr id="330" name="Shape 330"/>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Kong</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Wait and Idle Times Explained</a:t>
            </a:r>
          </a:p>
        </p:txBody>
      </p:sp>
      <p:sp>
        <p:nvSpPr>
          <p:cNvPr id="336" name="Shape 336"/>
          <p:cNvSpPr/>
          <p:nvPr/>
        </p:nvSpPr>
        <p:spPr>
          <a:xfrm>
            <a:off x="6039650" y="1256275"/>
            <a:ext cx="3099300" cy="2638500"/>
          </a:xfrm>
          <a:prstGeom prst="roundRect">
            <a:avLst>
              <a:gd fmla="val 16667" name="adj"/>
            </a:avLst>
          </a:prstGeom>
          <a:noFill/>
          <a:ln>
            <a:noFill/>
          </a:ln>
        </p:spPr>
        <p:txBody>
          <a:bodyPr anchorCtr="0" anchor="ctr" bIns="91425" lIns="91425" rIns="91425" tIns="91425">
            <a:noAutofit/>
          </a:bodyPr>
          <a:lstStyle/>
          <a:p>
            <a:pPr lvl="0" rtl="0" algn="ctr">
              <a:lnSpc>
                <a:spcPct val="115000"/>
              </a:lnSpc>
              <a:spcBef>
                <a:spcPts val="0"/>
              </a:spcBef>
              <a:buNone/>
            </a:pPr>
            <a:r>
              <a:rPr b="1" lang="en" sz="3000">
                <a:solidFill>
                  <a:schemeClr val="dk2"/>
                </a:solidFill>
                <a:latin typeface="Lato"/>
                <a:ea typeface="Lato"/>
                <a:cs typeface="Lato"/>
                <a:sym typeface="Lato"/>
              </a:rPr>
              <a:t>I</a:t>
            </a:r>
            <a:r>
              <a:rPr b="1" baseline="-25000" lang="en" sz="3000">
                <a:solidFill>
                  <a:schemeClr val="dk2"/>
                </a:solidFill>
                <a:latin typeface="Lato"/>
                <a:ea typeface="Lato"/>
                <a:cs typeface="Lato"/>
                <a:sym typeface="Lato"/>
              </a:rPr>
              <a:t>j,k</a:t>
            </a:r>
            <a:r>
              <a:rPr b="1" lang="en" sz="3000">
                <a:solidFill>
                  <a:schemeClr val="dk2"/>
                </a:solidFill>
                <a:latin typeface="Lato"/>
                <a:ea typeface="Lato"/>
                <a:cs typeface="Lato"/>
                <a:sym typeface="Lato"/>
              </a:rPr>
              <a:t>+ P</a:t>
            </a:r>
            <a:r>
              <a:rPr b="1" baseline="-25000" lang="en" sz="3000">
                <a:solidFill>
                  <a:schemeClr val="dk2"/>
                </a:solidFill>
                <a:latin typeface="Lato"/>
                <a:ea typeface="Lato"/>
                <a:cs typeface="Lato"/>
                <a:sym typeface="Lato"/>
              </a:rPr>
              <a:t>j+1</a:t>
            </a:r>
            <a:r>
              <a:rPr b="1" lang="en" sz="3000">
                <a:solidFill>
                  <a:schemeClr val="dk2"/>
                </a:solidFill>
                <a:latin typeface="Lato"/>
                <a:ea typeface="Lato"/>
                <a:cs typeface="Lato"/>
                <a:sym typeface="Lato"/>
              </a:rPr>
              <a:t>+ w</a:t>
            </a:r>
            <a:r>
              <a:rPr b="1" baseline="-25000" lang="en" sz="3000">
                <a:solidFill>
                  <a:schemeClr val="dk2"/>
                </a:solidFill>
                <a:latin typeface="Lato"/>
                <a:ea typeface="Lato"/>
                <a:cs typeface="Lato"/>
                <a:sym typeface="Lato"/>
              </a:rPr>
              <a:t>j+1,k</a:t>
            </a:r>
          </a:p>
          <a:p>
            <a:pPr lvl="0" rtl="0" algn="ctr">
              <a:lnSpc>
                <a:spcPct val="115000"/>
              </a:lnSpc>
              <a:spcBef>
                <a:spcPts val="0"/>
              </a:spcBef>
              <a:buNone/>
            </a:pPr>
            <a:r>
              <a:rPr b="1" lang="en" sz="3600">
                <a:solidFill>
                  <a:schemeClr val="dk2"/>
                </a:solidFill>
                <a:latin typeface="Lato"/>
                <a:ea typeface="Lato"/>
                <a:cs typeface="Lato"/>
                <a:sym typeface="Lato"/>
              </a:rPr>
              <a:t>=</a:t>
            </a:r>
          </a:p>
          <a:p>
            <a:pPr lvl="0" rtl="0" algn="ctr">
              <a:lnSpc>
                <a:spcPct val="115000"/>
              </a:lnSpc>
              <a:spcBef>
                <a:spcPts val="0"/>
              </a:spcBef>
              <a:buNone/>
            </a:pPr>
            <a:r>
              <a:rPr b="1" lang="en" sz="3000">
                <a:solidFill>
                  <a:schemeClr val="dk2"/>
                </a:solidFill>
                <a:latin typeface="Lato"/>
                <a:ea typeface="Lato"/>
                <a:cs typeface="Lato"/>
                <a:sym typeface="Lato"/>
              </a:rPr>
              <a:t>w</a:t>
            </a:r>
            <a:r>
              <a:rPr b="1" baseline="-25000" lang="en" sz="3000">
                <a:solidFill>
                  <a:schemeClr val="dk2"/>
                </a:solidFill>
                <a:latin typeface="Lato"/>
                <a:ea typeface="Lato"/>
                <a:cs typeface="Lato"/>
                <a:sym typeface="Lato"/>
              </a:rPr>
              <a:t>j,k</a:t>
            </a:r>
            <a:r>
              <a:rPr b="1" lang="en" sz="3000">
                <a:solidFill>
                  <a:schemeClr val="dk2"/>
                </a:solidFill>
                <a:latin typeface="Lato"/>
                <a:ea typeface="Lato"/>
                <a:cs typeface="Lato"/>
                <a:sym typeface="Lato"/>
              </a:rPr>
              <a:t>+ P</a:t>
            </a:r>
            <a:r>
              <a:rPr b="1" baseline="-25000" lang="en" sz="3000">
                <a:solidFill>
                  <a:schemeClr val="dk2"/>
                </a:solidFill>
                <a:latin typeface="Lato"/>
                <a:ea typeface="Lato"/>
                <a:cs typeface="Lato"/>
                <a:sym typeface="Lato"/>
              </a:rPr>
              <a:t>j</a:t>
            </a:r>
            <a:r>
              <a:rPr b="1" lang="en" sz="3000">
                <a:solidFill>
                  <a:schemeClr val="dk2"/>
                </a:solidFill>
                <a:latin typeface="Lato"/>
                <a:ea typeface="Lato"/>
                <a:cs typeface="Lato"/>
                <a:sym typeface="Lato"/>
              </a:rPr>
              <a:t>+ I</a:t>
            </a:r>
            <a:r>
              <a:rPr b="1" baseline="-25000" lang="en" sz="3000">
                <a:solidFill>
                  <a:schemeClr val="dk2"/>
                </a:solidFill>
                <a:latin typeface="Lato"/>
                <a:ea typeface="Lato"/>
                <a:cs typeface="Lato"/>
                <a:sym typeface="Lato"/>
              </a:rPr>
              <a:t>j,k+1</a:t>
            </a:r>
          </a:p>
        </p:txBody>
      </p:sp>
      <p:cxnSp>
        <p:nvCxnSpPr>
          <p:cNvPr id="337" name="Shape 337"/>
          <p:cNvCxnSpPr/>
          <p:nvPr/>
        </p:nvCxnSpPr>
        <p:spPr>
          <a:xfrm>
            <a:off x="1409954" y="1415104"/>
            <a:ext cx="0" cy="2243999"/>
          </a:xfrm>
          <a:prstGeom prst="straightConnector1">
            <a:avLst/>
          </a:prstGeom>
          <a:noFill/>
          <a:ln cap="flat" cmpd="sng" w="28575">
            <a:solidFill>
              <a:schemeClr val="dk2"/>
            </a:solidFill>
            <a:prstDash val="solid"/>
            <a:round/>
            <a:headEnd len="lg" w="lg" type="stealth"/>
            <a:tailEnd len="lg" w="lg" type="none"/>
          </a:ln>
        </p:spPr>
      </p:cxnSp>
      <p:cxnSp>
        <p:nvCxnSpPr>
          <p:cNvPr id="338" name="Shape 338"/>
          <p:cNvCxnSpPr/>
          <p:nvPr/>
        </p:nvCxnSpPr>
        <p:spPr>
          <a:xfrm>
            <a:off x="1400117" y="3659042"/>
            <a:ext cx="4440900" cy="0"/>
          </a:xfrm>
          <a:prstGeom prst="straightConnector1">
            <a:avLst/>
          </a:prstGeom>
          <a:noFill/>
          <a:ln cap="flat" cmpd="sng" w="28575">
            <a:solidFill>
              <a:schemeClr val="dk2"/>
            </a:solidFill>
            <a:prstDash val="solid"/>
            <a:round/>
            <a:headEnd len="lg" w="lg" type="none"/>
            <a:tailEnd len="lg" w="lg" type="triangle"/>
          </a:ln>
        </p:spPr>
      </p:cxnSp>
      <p:cxnSp>
        <p:nvCxnSpPr>
          <p:cNvPr id="339" name="Shape 339"/>
          <p:cNvCxnSpPr/>
          <p:nvPr/>
        </p:nvCxnSpPr>
        <p:spPr>
          <a:xfrm>
            <a:off x="1409954" y="2655473"/>
            <a:ext cx="4440900" cy="0"/>
          </a:xfrm>
          <a:prstGeom prst="straightConnector1">
            <a:avLst/>
          </a:prstGeom>
          <a:noFill/>
          <a:ln cap="flat" cmpd="sng" w="28575">
            <a:solidFill>
              <a:schemeClr val="dk2"/>
            </a:solidFill>
            <a:prstDash val="solid"/>
            <a:round/>
            <a:headEnd len="lg" w="lg" type="none"/>
            <a:tailEnd len="lg" w="lg" type="triangle"/>
          </a:ln>
        </p:spPr>
      </p:cxnSp>
      <p:sp>
        <p:nvSpPr>
          <p:cNvPr id="340" name="Shape 340"/>
          <p:cNvSpPr txBox="1"/>
          <p:nvPr/>
        </p:nvSpPr>
        <p:spPr>
          <a:xfrm>
            <a:off x="685394" y="1881692"/>
            <a:ext cx="638399" cy="4680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rgbClr val="FF9800"/>
                </a:solidFill>
                <a:latin typeface="Lato"/>
                <a:ea typeface="Lato"/>
                <a:cs typeface="Lato"/>
                <a:sym typeface="Lato"/>
              </a:rPr>
              <a:t>M</a:t>
            </a:r>
            <a:r>
              <a:rPr b="1" baseline="-25000" lang="en" sz="2400">
                <a:solidFill>
                  <a:srgbClr val="FF9800"/>
                </a:solidFill>
                <a:latin typeface="Lato"/>
                <a:ea typeface="Lato"/>
                <a:cs typeface="Lato"/>
                <a:sym typeface="Lato"/>
              </a:rPr>
              <a:t>k</a:t>
            </a:r>
          </a:p>
        </p:txBody>
      </p:sp>
      <p:sp>
        <p:nvSpPr>
          <p:cNvPr id="341" name="Shape 341"/>
          <p:cNvSpPr txBox="1"/>
          <p:nvPr/>
        </p:nvSpPr>
        <p:spPr>
          <a:xfrm>
            <a:off x="565089" y="2923251"/>
            <a:ext cx="898800" cy="4680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rgbClr val="FF9800"/>
                </a:solidFill>
                <a:latin typeface="Lato"/>
                <a:ea typeface="Lato"/>
                <a:cs typeface="Lato"/>
                <a:sym typeface="Lato"/>
              </a:rPr>
              <a:t>M</a:t>
            </a:r>
            <a:r>
              <a:rPr b="1" baseline="-25000" lang="en" sz="2400">
                <a:solidFill>
                  <a:srgbClr val="FF9800"/>
                </a:solidFill>
                <a:latin typeface="Lato"/>
                <a:ea typeface="Lato"/>
                <a:cs typeface="Lato"/>
                <a:sym typeface="Lato"/>
              </a:rPr>
              <a:t>k+1</a:t>
            </a:r>
          </a:p>
        </p:txBody>
      </p:sp>
      <p:sp>
        <p:nvSpPr>
          <p:cNvPr id="342" name="Shape 342"/>
          <p:cNvSpPr/>
          <p:nvPr/>
        </p:nvSpPr>
        <p:spPr>
          <a:xfrm>
            <a:off x="1419779" y="1881692"/>
            <a:ext cx="1218300" cy="4680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chemeClr val="lt1"/>
                </a:solidFill>
                <a:latin typeface="Roboto"/>
                <a:ea typeface="Roboto"/>
                <a:cs typeface="Roboto"/>
                <a:sym typeface="Roboto"/>
              </a:rPr>
              <a:t>J</a:t>
            </a:r>
            <a:r>
              <a:rPr baseline="30000" lang="en">
                <a:solidFill>
                  <a:schemeClr val="lt1"/>
                </a:solidFill>
                <a:latin typeface="Roboto"/>
                <a:ea typeface="Roboto"/>
                <a:cs typeface="Roboto"/>
                <a:sym typeface="Roboto"/>
              </a:rPr>
              <a:t>th</a:t>
            </a:r>
            <a:r>
              <a:rPr lang="en">
                <a:solidFill>
                  <a:schemeClr val="lt1"/>
                </a:solidFill>
                <a:latin typeface="Roboto"/>
                <a:ea typeface="Roboto"/>
                <a:cs typeface="Roboto"/>
                <a:sym typeface="Roboto"/>
              </a:rPr>
              <a:t> Job</a:t>
            </a:r>
          </a:p>
        </p:txBody>
      </p:sp>
      <p:sp>
        <p:nvSpPr>
          <p:cNvPr id="343" name="Shape 343"/>
          <p:cNvSpPr/>
          <p:nvPr/>
        </p:nvSpPr>
        <p:spPr>
          <a:xfrm>
            <a:off x="3021258" y="2923244"/>
            <a:ext cx="1218299" cy="4680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chemeClr val="lt1"/>
                </a:solidFill>
                <a:latin typeface="Roboto"/>
                <a:ea typeface="Roboto"/>
                <a:cs typeface="Roboto"/>
                <a:sym typeface="Roboto"/>
              </a:rPr>
              <a:t>J</a:t>
            </a:r>
            <a:r>
              <a:rPr baseline="30000" lang="en">
                <a:solidFill>
                  <a:schemeClr val="lt1"/>
                </a:solidFill>
                <a:latin typeface="Roboto"/>
                <a:ea typeface="Roboto"/>
                <a:cs typeface="Roboto"/>
                <a:sym typeface="Roboto"/>
              </a:rPr>
              <a:t>th</a:t>
            </a:r>
            <a:r>
              <a:rPr lang="en">
                <a:solidFill>
                  <a:schemeClr val="lt1"/>
                </a:solidFill>
                <a:latin typeface="Roboto"/>
                <a:ea typeface="Roboto"/>
                <a:cs typeface="Roboto"/>
                <a:sym typeface="Roboto"/>
              </a:rPr>
              <a:t> Job</a:t>
            </a:r>
          </a:p>
        </p:txBody>
      </p:sp>
      <p:sp>
        <p:nvSpPr>
          <p:cNvPr id="344" name="Shape 344"/>
          <p:cNvSpPr/>
          <p:nvPr/>
        </p:nvSpPr>
        <p:spPr>
          <a:xfrm>
            <a:off x="3120548" y="1881702"/>
            <a:ext cx="1218300" cy="468000"/>
          </a:xfrm>
          <a:prstGeom prst="rect">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chemeClr val="lt1"/>
                </a:solidFill>
                <a:latin typeface="Roboto"/>
                <a:ea typeface="Roboto"/>
                <a:cs typeface="Roboto"/>
                <a:sym typeface="Roboto"/>
              </a:rPr>
              <a:t>(J+1)</a:t>
            </a:r>
            <a:r>
              <a:rPr baseline="30000" lang="en">
                <a:solidFill>
                  <a:schemeClr val="lt1"/>
                </a:solidFill>
                <a:latin typeface="Roboto"/>
                <a:ea typeface="Roboto"/>
                <a:cs typeface="Roboto"/>
                <a:sym typeface="Roboto"/>
              </a:rPr>
              <a:t>th</a:t>
            </a:r>
            <a:r>
              <a:rPr lang="en">
                <a:solidFill>
                  <a:schemeClr val="lt1"/>
                </a:solidFill>
                <a:latin typeface="Roboto"/>
                <a:ea typeface="Roboto"/>
                <a:cs typeface="Roboto"/>
                <a:sym typeface="Roboto"/>
              </a:rPr>
              <a:t> Job</a:t>
            </a:r>
          </a:p>
        </p:txBody>
      </p:sp>
      <p:sp>
        <p:nvSpPr>
          <p:cNvPr id="345" name="Shape 345"/>
          <p:cNvSpPr/>
          <p:nvPr/>
        </p:nvSpPr>
        <p:spPr>
          <a:xfrm>
            <a:off x="4637396" y="2923244"/>
            <a:ext cx="1119000" cy="468000"/>
          </a:xfrm>
          <a:prstGeom prst="rect">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chemeClr val="lt1"/>
                </a:solidFill>
                <a:latin typeface="Roboto"/>
                <a:ea typeface="Roboto"/>
                <a:cs typeface="Roboto"/>
                <a:sym typeface="Roboto"/>
              </a:rPr>
              <a:t>(J+1)</a:t>
            </a:r>
            <a:r>
              <a:rPr baseline="30000" lang="en">
                <a:solidFill>
                  <a:schemeClr val="lt1"/>
                </a:solidFill>
                <a:latin typeface="Roboto"/>
                <a:ea typeface="Roboto"/>
                <a:cs typeface="Roboto"/>
                <a:sym typeface="Roboto"/>
              </a:rPr>
              <a:t>th</a:t>
            </a:r>
            <a:r>
              <a:rPr lang="en">
                <a:solidFill>
                  <a:schemeClr val="lt1"/>
                </a:solidFill>
                <a:latin typeface="Roboto"/>
                <a:ea typeface="Roboto"/>
                <a:cs typeface="Roboto"/>
                <a:sym typeface="Roboto"/>
              </a:rPr>
              <a:t> Job</a:t>
            </a:r>
          </a:p>
        </p:txBody>
      </p:sp>
      <p:cxnSp>
        <p:nvCxnSpPr>
          <p:cNvPr id="346" name="Shape 346"/>
          <p:cNvCxnSpPr/>
          <p:nvPr/>
        </p:nvCxnSpPr>
        <p:spPr>
          <a:xfrm>
            <a:off x="2638093" y="1426369"/>
            <a:ext cx="0" cy="2638500"/>
          </a:xfrm>
          <a:prstGeom prst="straightConnector1">
            <a:avLst/>
          </a:prstGeom>
          <a:noFill/>
          <a:ln cap="flat" cmpd="sng" w="9525">
            <a:solidFill>
              <a:schemeClr val="dk2"/>
            </a:solidFill>
            <a:prstDash val="dash"/>
            <a:round/>
            <a:headEnd len="lg" w="lg" type="none"/>
            <a:tailEnd len="lg" w="lg" type="none"/>
          </a:ln>
        </p:spPr>
      </p:cxnSp>
      <p:cxnSp>
        <p:nvCxnSpPr>
          <p:cNvPr id="347" name="Shape 347"/>
          <p:cNvCxnSpPr/>
          <p:nvPr/>
        </p:nvCxnSpPr>
        <p:spPr>
          <a:xfrm rot="10800000">
            <a:off x="3120548" y="1437773"/>
            <a:ext cx="0" cy="1217700"/>
          </a:xfrm>
          <a:prstGeom prst="straightConnector1">
            <a:avLst/>
          </a:prstGeom>
          <a:noFill/>
          <a:ln cap="flat" cmpd="sng" w="9525">
            <a:solidFill>
              <a:schemeClr val="dk2"/>
            </a:solidFill>
            <a:prstDash val="dash"/>
            <a:round/>
            <a:headEnd len="lg" w="lg" type="none"/>
            <a:tailEnd len="lg" w="lg" type="none"/>
          </a:ln>
        </p:spPr>
      </p:cxnSp>
      <p:cxnSp>
        <p:nvCxnSpPr>
          <p:cNvPr id="348" name="Shape 348"/>
          <p:cNvCxnSpPr/>
          <p:nvPr/>
        </p:nvCxnSpPr>
        <p:spPr>
          <a:xfrm>
            <a:off x="3021258" y="2666738"/>
            <a:ext cx="0" cy="1420800"/>
          </a:xfrm>
          <a:prstGeom prst="straightConnector1">
            <a:avLst/>
          </a:prstGeom>
          <a:noFill/>
          <a:ln cap="flat" cmpd="sng" w="9525">
            <a:solidFill>
              <a:schemeClr val="dk2"/>
            </a:solidFill>
            <a:prstDash val="dash"/>
            <a:round/>
            <a:headEnd len="lg" w="lg" type="none"/>
            <a:tailEnd len="lg" w="lg" type="none"/>
          </a:ln>
        </p:spPr>
      </p:cxnSp>
      <p:cxnSp>
        <p:nvCxnSpPr>
          <p:cNvPr id="349" name="Shape 349"/>
          <p:cNvCxnSpPr/>
          <p:nvPr/>
        </p:nvCxnSpPr>
        <p:spPr>
          <a:xfrm rot="10800000">
            <a:off x="4637396" y="1437580"/>
            <a:ext cx="0" cy="2627400"/>
          </a:xfrm>
          <a:prstGeom prst="straightConnector1">
            <a:avLst/>
          </a:prstGeom>
          <a:noFill/>
          <a:ln cap="flat" cmpd="sng" w="9525">
            <a:solidFill>
              <a:schemeClr val="dk2"/>
            </a:solidFill>
            <a:prstDash val="dash"/>
            <a:round/>
            <a:headEnd len="lg" w="lg" type="none"/>
            <a:tailEnd len="lg" w="lg" type="none"/>
          </a:ln>
        </p:spPr>
      </p:cxnSp>
      <p:cxnSp>
        <p:nvCxnSpPr>
          <p:cNvPr id="350" name="Shape 350"/>
          <p:cNvCxnSpPr/>
          <p:nvPr/>
        </p:nvCxnSpPr>
        <p:spPr>
          <a:xfrm rot="10800000">
            <a:off x="4338872" y="1448873"/>
            <a:ext cx="0" cy="1206600"/>
          </a:xfrm>
          <a:prstGeom prst="straightConnector1">
            <a:avLst/>
          </a:prstGeom>
          <a:noFill/>
          <a:ln cap="flat" cmpd="sng" w="9525">
            <a:solidFill>
              <a:schemeClr val="dk2"/>
            </a:solidFill>
            <a:prstDash val="dash"/>
            <a:round/>
            <a:headEnd len="lg" w="lg" type="none"/>
            <a:tailEnd len="lg" w="lg" type="none"/>
          </a:ln>
        </p:spPr>
      </p:cxnSp>
      <p:cxnSp>
        <p:nvCxnSpPr>
          <p:cNvPr id="351" name="Shape 351"/>
          <p:cNvCxnSpPr/>
          <p:nvPr/>
        </p:nvCxnSpPr>
        <p:spPr>
          <a:xfrm>
            <a:off x="4239583" y="2666738"/>
            <a:ext cx="0" cy="1398300"/>
          </a:xfrm>
          <a:prstGeom prst="straightConnector1">
            <a:avLst/>
          </a:prstGeom>
          <a:noFill/>
          <a:ln cap="flat" cmpd="sng" w="9525">
            <a:solidFill>
              <a:schemeClr val="dk2"/>
            </a:solidFill>
            <a:prstDash val="dash"/>
            <a:round/>
            <a:headEnd len="lg" w="lg" type="none"/>
            <a:tailEnd len="lg" w="lg" type="none"/>
          </a:ln>
        </p:spPr>
      </p:cxnSp>
      <p:sp>
        <p:nvSpPr>
          <p:cNvPr id="352" name="Shape 352"/>
          <p:cNvSpPr txBox="1"/>
          <p:nvPr/>
        </p:nvSpPr>
        <p:spPr>
          <a:xfrm>
            <a:off x="2516864" y="3915514"/>
            <a:ext cx="638400" cy="468000"/>
          </a:xfrm>
          <a:prstGeom prst="rect">
            <a:avLst/>
          </a:prstGeom>
          <a:noFill/>
          <a:ln>
            <a:noFill/>
          </a:ln>
        </p:spPr>
        <p:txBody>
          <a:bodyPr anchorCtr="0" anchor="ctr" bIns="91425" lIns="91425" rIns="91425" tIns="91425">
            <a:noAutofit/>
          </a:bodyPr>
          <a:lstStyle/>
          <a:p>
            <a:pPr lvl="0" rtl="0" algn="ctr">
              <a:spcBef>
                <a:spcPts val="0"/>
              </a:spcBef>
              <a:buNone/>
            </a:pPr>
            <a:r>
              <a:rPr b="1" lang="en" sz="2100">
                <a:solidFill>
                  <a:srgbClr val="FF9800"/>
                </a:solidFill>
                <a:latin typeface="Lato"/>
                <a:ea typeface="Lato"/>
                <a:cs typeface="Lato"/>
                <a:sym typeface="Lato"/>
              </a:rPr>
              <a:t>w</a:t>
            </a:r>
            <a:r>
              <a:rPr b="1" baseline="-25000" lang="en" sz="2100">
                <a:solidFill>
                  <a:srgbClr val="FF9800"/>
                </a:solidFill>
                <a:latin typeface="Lato"/>
                <a:ea typeface="Lato"/>
                <a:cs typeface="Lato"/>
                <a:sym typeface="Lato"/>
              </a:rPr>
              <a:t>j,k</a:t>
            </a:r>
          </a:p>
        </p:txBody>
      </p:sp>
      <p:sp>
        <p:nvSpPr>
          <p:cNvPr id="353" name="Shape 353"/>
          <p:cNvSpPr txBox="1"/>
          <p:nvPr/>
        </p:nvSpPr>
        <p:spPr>
          <a:xfrm>
            <a:off x="4125256" y="3926803"/>
            <a:ext cx="638400" cy="468000"/>
          </a:xfrm>
          <a:prstGeom prst="rect">
            <a:avLst/>
          </a:prstGeom>
          <a:noFill/>
          <a:ln>
            <a:noFill/>
          </a:ln>
        </p:spPr>
        <p:txBody>
          <a:bodyPr anchorCtr="0" anchor="ctr" bIns="91425" lIns="91425" rIns="91425" tIns="91425">
            <a:noAutofit/>
          </a:bodyPr>
          <a:lstStyle/>
          <a:p>
            <a:pPr lvl="0" rtl="0" algn="ctr">
              <a:spcBef>
                <a:spcPts val="0"/>
              </a:spcBef>
              <a:buNone/>
            </a:pPr>
            <a:r>
              <a:rPr b="1" lang="en" sz="2100">
                <a:solidFill>
                  <a:srgbClr val="FF9800"/>
                </a:solidFill>
                <a:latin typeface="Lato"/>
                <a:ea typeface="Lato"/>
                <a:cs typeface="Lato"/>
                <a:sym typeface="Lato"/>
              </a:rPr>
              <a:t>I</a:t>
            </a:r>
            <a:r>
              <a:rPr b="1" baseline="-25000" lang="en" sz="2100">
                <a:solidFill>
                  <a:srgbClr val="FF9800"/>
                </a:solidFill>
                <a:latin typeface="Lato"/>
                <a:ea typeface="Lato"/>
                <a:cs typeface="Lato"/>
                <a:sym typeface="Lato"/>
              </a:rPr>
              <a:t>j,k+1</a:t>
            </a:r>
          </a:p>
        </p:txBody>
      </p:sp>
      <p:sp>
        <p:nvSpPr>
          <p:cNvPr id="354" name="Shape 354"/>
          <p:cNvSpPr txBox="1"/>
          <p:nvPr/>
        </p:nvSpPr>
        <p:spPr>
          <a:xfrm>
            <a:off x="4055000" y="980751"/>
            <a:ext cx="898800" cy="468000"/>
          </a:xfrm>
          <a:prstGeom prst="rect">
            <a:avLst/>
          </a:prstGeom>
          <a:noFill/>
          <a:ln>
            <a:noFill/>
          </a:ln>
        </p:spPr>
        <p:txBody>
          <a:bodyPr anchorCtr="0" anchor="ctr" bIns="91425" lIns="91425" rIns="91425" tIns="91425">
            <a:noAutofit/>
          </a:bodyPr>
          <a:lstStyle/>
          <a:p>
            <a:pPr lvl="0" rtl="0" algn="ctr">
              <a:spcBef>
                <a:spcPts val="0"/>
              </a:spcBef>
              <a:buNone/>
            </a:pPr>
            <a:r>
              <a:rPr b="1" lang="en" sz="2100">
                <a:solidFill>
                  <a:srgbClr val="FF9800"/>
                </a:solidFill>
                <a:latin typeface="Lato"/>
                <a:ea typeface="Lato"/>
                <a:cs typeface="Lato"/>
                <a:sym typeface="Lato"/>
              </a:rPr>
              <a:t>w</a:t>
            </a:r>
            <a:r>
              <a:rPr b="1" baseline="-25000" lang="en" sz="2100">
                <a:solidFill>
                  <a:srgbClr val="FF9800"/>
                </a:solidFill>
                <a:latin typeface="Lato"/>
                <a:ea typeface="Lato"/>
                <a:cs typeface="Lato"/>
                <a:sym typeface="Lato"/>
              </a:rPr>
              <a:t>j+1,k</a:t>
            </a:r>
          </a:p>
        </p:txBody>
      </p:sp>
      <p:sp>
        <p:nvSpPr>
          <p:cNvPr id="355" name="Shape 355"/>
          <p:cNvSpPr txBox="1"/>
          <p:nvPr/>
        </p:nvSpPr>
        <p:spPr>
          <a:xfrm>
            <a:off x="2555132" y="980753"/>
            <a:ext cx="638400" cy="468000"/>
          </a:xfrm>
          <a:prstGeom prst="rect">
            <a:avLst/>
          </a:prstGeom>
          <a:noFill/>
          <a:ln>
            <a:noFill/>
          </a:ln>
        </p:spPr>
        <p:txBody>
          <a:bodyPr anchorCtr="0" anchor="ctr" bIns="91425" lIns="91425" rIns="91425" tIns="91425">
            <a:noAutofit/>
          </a:bodyPr>
          <a:lstStyle/>
          <a:p>
            <a:pPr lvl="0" rtl="0" algn="ctr">
              <a:spcBef>
                <a:spcPts val="0"/>
              </a:spcBef>
              <a:buNone/>
            </a:pPr>
            <a:r>
              <a:rPr b="1" lang="en" sz="2100">
                <a:solidFill>
                  <a:srgbClr val="FF9800"/>
                </a:solidFill>
                <a:latin typeface="Lato"/>
                <a:ea typeface="Lato"/>
                <a:cs typeface="Lato"/>
                <a:sym typeface="Lato"/>
              </a:rPr>
              <a:t>I</a:t>
            </a:r>
            <a:r>
              <a:rPr b="1" baseline="-25000" lang="en" sz="2100">
                <a:solidFill>
                  <a:srgbClr val="FF9800"/>
                </a:solidFill>
                <a:latin typeface="Lato"/>
                <a:ea typeface="Lato"/>
                <a:cs typeface="Lato"/>
                <a:sym typeface="Lato"/>
              </a:rPr>
              <a:t>j,k</a:t>
            </a:r>
          </a:p>
        </p:txBody>
      </p:sp>
      <p:sp>
        <p:nvSpPr>
          <p:cNvPr id="356" name="Shape 356"/>
          <p:cNvSpPr txBox="1"/>
          <p:nvPr/>
        </p:nvSpPr>
        <p:spPr>
          <a:xfrm>
            <a:off x="3009861" y="944701"/>
            <a:ext cx="1271700" cy="5211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sz="1200">
                <a:solidFill>
                  <a:schemeClr val="dk2"/>
                </a:solidFill>
                <a:latin typeface="Lato"/>
                <a:ea typeface="Lato"/>
                <a:cs typeface="Lato"/>
                <a:sym typeface="Lato"/>
              </a:rPr>
              <a:t>I</a:t>
            </a:r>
            <a:r>
              <a:rPr baseline="-25000" lang="en" sz="1200">
                <a:solidFill>
                  <a:schemeClr val="dk2"/>
                </a:solidFill>
                <a:latin typeface="Lato"/>
                <a:ea typeface="Lato"/>
                <a:cs typeface="Lato"/>
                <a:sym typeface="Lato"/>
              </a:rPr>
              <a:t>j,k</a:t>
            </a:r>
            <a:r>
              <a:rPr lang="en" sz="1200">
                <a:solidFill>
                  <a:schemeClr val="dk2"/>
                </a:solidFill>
                <a:latin typeface="Lato"/>
                <a:ea typeface="Lato"/>
                <a:cs typeface="Lato"/>
                <a:sym typeface="Lato"/>
              </a:rPr>
              <a:t>+ P</a:t>
            </a:r>
            <a:r>
              <a:rPr baseline="-25000" lang="en" sz="1200">
                <a:solidFill>
                  <a:schemeClr val="dk2"/>
                </a:solidFill>
                <a:latin typeface="Lato"/>
                <a:ea typeface="Lato"/>
                <a:cs typeface="Lato"/>
                <a:sym typeface="Lato"/>
              </a:rPr>
              <a:t>j+1</a:t>
            </a:r>
            <a:r>
              <a:rPr lang="en" sz="1200">
                <a:solidFill>
                  <a:schemeClr val="dk2"/>
                </a:solidFill>
                <a:latin typeface="Lato"/>
                <a:ea typeface="Lato"/>
                <a:cs typeface="Lato"/>
                <a:sym typeface="Lato"/>
              </a:rPr>
              <a:t>+ w</a:t>
            </a:r>
            <a:r>
              <a:rPr baseline="-25000" lang="en" sz="1200">
                <a:solidFill>
                  <a:schemeClr val="dk2"/>
                </a:solidFill>
                <a:latin typeface="Lato"/>
                <a:ea typeface="Lato"/>
                <a:cs typeface="Lato"/>
                <a:sym typeface="Lato"/>
              </a:rPr>
              <a:t>j+1,k</a:t>
            </a:r>
          </a:p>
        </p:txBody>
      </p:sp>
      <p:sp>
        <p:nvSpPr>
          <p:cNvPr id="357" name="Shape 357"/>
          <p:cNvSpPr txBox="1"/>
          <p:nvPr/>
        </p:nvSpPr>
        <p:spPr>
          <a:xfrm>
            <a:off x="3009861" y="4023020"/>
            <a:ext cx="1271700" cy="5211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sz="1200">
                <a:solidFill>
                  <a:schemeClr val="dk2"/>
                </a:solidFill>
                <a:latin typeface="Lato"/>
                <a:ea typeface="Lato"/>
                <a:cs typeface="Lato"/>
                <a:sym typeface="Lato"/>
              </a:rPr>
              <a:t>w</a:t>
            </a:r>
            <a:r>
              <a:rPr baseline="-25000" lang="en" sz="1200">
                <a:solidFill>
                  <a:schemeClr val="dk2"/>
                </a:solidFill>
                <a:latin typeface="Lato"/>
                <a:ea typeface="Lato"/>
                <a:cs typeface="Lato"/>
                <a:sym typeface="Lato"/>
              </a:rPr>
              <a:t>j,k</a:t>
            </a:r>
            <a:r>
              <a:rPr lang="en" sz="1200">
                <a:solidFill>
                  <a:schemeClr val="dk2"/>
                </a:solidFill>
                <a:latin typeface="Lato"/>
                <a:ea typeface="Lato"/>
                <a:cs typeface="Lato"/>
                <a:sym typeface="Lato"/>
              </a:rPr>
              <a:t>+ P</a:t>
            </a:r>
            <a:r>
              <a:rPr baseline="-25000" lang="en" sz="1200">
                <a:solidFill>
                  <a:schemeClr val="dk2"/>
                </a:solidFill>
                <a:latin typeface="Lato"/>
                <a:ea typeface="Lato"/>
                <a:cs typeface="Lato"/>
                <a:sym typeface="Lato"/>
              </a:rPr>
              <a:t>j</a:t>
            </a:r>
            <a:r>
              <a:rPr lang="en" sz="1200">
                <a:solidFill>
                  <a:schemeClr val="dk2"/>
                </a:solidFill>
                <a:latin typeface="Lato"/>
                <a:ea typeface="Lato"/>
                <a:cs typeface="Lato"/>
                <a:sym typeface="Lato"/>
              </a:rPr>
              <a:t>+ I</a:t>
            </a:r>
            <a:r>
              <a:rPr baseline="-25000" lang="en" sz="1200">
                <a:solidFill>
                  <a:schemeClr val="dk2"/>
                </a:solidFill>
                <a:latin typeface="Lato"/>
                <a:ea typeface="Lato"/>
                <a:cs typeface="Lato"/>
                <a:sym typeface="Lato"/>
              </a:rPr>
              <a:t>j,k+1</a:t>
            </a:r>
          </a:p>
        </p:txBody>
      </p:sp>
      <p:sp>
        <p:nvSpPr>
          <p:cNvPr id="358" name="Shape 358"/>
          <p:cNvSpPr/>
          <p:nvPr/>
        </p:nvSpPr>
        <p:spPr>
          <a:xfrm>
            <a:off x="543075" y="934575"/>
            <a:ext cx="5329800" cy="3561000"/>
          </a:xfrm>
          <a:prstGeom prst="roundRect">
            <a:avLst>
              <a:gd fmla="val 8168" name="adj"/>
            </a:avLst>
          </a:prstGeom>
          <a:noFill/>
          <a:ln cap="flat" cmpd="sng" w="9525">
            <a:solidFill>
              <a:schemeClr val="lt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9" name="Shape 359"/>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Kong</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p:nvPr/>
        </p:nvSpPr>
        <p:spPr>
          <a:xfrm>
            <a:off x="543075" y="934575"/>
            <a:ext cx="5329800" cy="3561000"/>
          </a:xfrm>
          <a:prstGeom prst="roundRect">
            <a:avLst>
              <a:gd fmla="val 8168" name="adj"/>
            </a:avLst>
          </a:prstGeom>
          <a:noFill/>
          <a:ln cap="flat" cmpd="sng" w="9525">
            <a:solidFill>
              <a:schemeClr val="lt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5" name="Shape 365"/>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The IP</a:t>
            </a:r>
          </a:p>
        </p:txBody>
      </p:sp>
      <p:sp>
        <p:nvSpPr>
          <p:cNvPr id="366" name="Shape 366"/>
          <p:cNvSpPr txBox="1"/>
          <p:nvPr/>
        </p:nvSpPr>
        <p:spPr>
          <a:xfrm>
            <a:off x="554700" y="1013800"/>
            <a:ext cx="5341200" cy="3662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2100">
                <a:solidFill>
                  <a:schemeClr val="lt2"/>
                </a:solidFill>
                <a:latin typeface="Lato"/>
                <a:ea typeface="Lato"/>
                <a:cs typeface="Lato"/>
                <a:sym typeface="Lato"/>
              </a:rPr>
              <a:t>Min Σ</a:t>
            </a:r>
            <a:r>
              <a:rPr baseline="-25000" lang="en" sz="2100">
                <a:solidFill>
                  <a:schemeClr val="lt2"/>
                </a:solidFill>
                <a:latin typeface="Lato"/>
                <a:ea typeface="Lato"/>
                <a:cs typeface="Lato"/>
                <a:sym typeface="Lato"/>
              </a:rPr>
              <a:t>j=1,n</a:t>
            </a:r>
            <a:r>
              <a:rPr lang="en" sz="2100">
                <a:solidFill>
                  <a:schemeClr val="lt2"/>
                </a:solidFill>
                <a:latin typeface="Lato"/>
                <a:ea typeface="Lato"/>
                <a:cs typeface="Lato"/>
                <a:sym typeface="Lato"/>
              </a:rPr>
              <a:t>[f</a:t>
            </a:r>
            <a:r>
              <a:rPr baseline="-25000" lang="en" sz="2100">
                <a:solidFill>
                  <a:schemeClr val="lt2"/>
                </a:solidFill>
                <a:latin typeface="Lato"/>
                <a:ea typeface="Lato"/>
                <a:cs typeface="Lato"/>
                <a:sym typeface="Lato"/>
              </a:rPr>
              <a:t>j</a:t>
            </a:r>
            <a:r>
              <a:rPr lang="en" sz="2100">
                <a:solidFill>
                  <a:schemeClr val="lt2"/>
                </a:solidFill>
                <a:latin typeface="Lato"/>
                <a:ea typeface="Lato"/>
                <a:cs typeface="Lato"/>
                <a:sym typeface="Lato"/>
              </a:rPr>
              <a:t>•U</a:t>
            </a:r>
            <a:r>
              <a:rPr baseline="-25000" lang="en" sz="2100">
                <a:solidFill>
                  <a:schemeClr val="lt2"/>
                </a:solidFill>
                <a:latin typeface="Lato"/>
                <a:ea typeface="Lato"/>
                <a:cs typeface="Lato"/>
                <a:sym typeface="Lato"/>
              </a:rPr>
              <a:t>j </a:t>
            </a:r>
            <a:r>
              <a:rPr lang="en" sz="2100">
                <a:solidFill>
                  <a:schemeClr val="lt2"/>
                </a:solidFill>
                <a:latin typeface="Lato"/>
                <a:ea typeface="Lato"/>
                <a:cs typeface="Lato"/>
                <a:sym typeface="Lato"/>
              </a:rPr>
              <a:t>]</a:t>
            </a:r>
          </a:p>
          <a:p>
            <a:pPr lvl="0" rtl="0">
              <a:lnSpc>
                <a:spcPct val="100000"/>
              </a:lnSpc>
              <a:spcBef>
                <a:spcPts val="0"/>
              </a:spcBef>
              <a:buNone/>
            </a:pPr>
            <a:r>
              <a:rPr lang="en" sz="1500">
                <a:solidFill>
                  <a:schemeClr val="lt2"/>
                </a:solidFill>
                <a:latin typeface="Lato"/>
                <a:ea typeface="Lato"/>
                <a:cs typeface="Lato"/>
                <a:sym typeface="Lato"/>
              </a:rPr>
              <a:t>S.t.</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j,m</a:t>
            </a:r>
            <a:r>
              <a:rPr b="1" lang="en">
                <a:solidFill>
                  <a:schemeClr val="dk2"/>
                </a:solidFill>
                <a:latin typeface="Lato"/>
                <a:ea typeface="Lato"/>
                <a:cs typeface="Lato"/>
                <a:sym typeface="Lato"/>
              </a:rPr>
              <a:t>– U</a:t>
            </a:r>
            <a:r>
              <a:rPr b="1" baseline="-25000" lang="en">
                <a:solidFill>
                  <a:schemeClr val="dk2"/>
                </a:solidFill>
                <a:latin typeface="Lato"/>
                <a:ea typeface="Lato"/>
                <a:cs typeface="Lato"/>
                <a:sym typeface="Lato"/>
              </a:rPr>
              <a:t>j</a:t>
            </a:r>
            <a:r>
              <a:rPr b="1" lang="en">
                <a:solidFill>
                  <a:schemeClr val="dk2"/>
                </a:solidFill>
                <a:latin typeface="Lato"/>
                <a:ea typeface="Lato"/>
                <a:cs typeface="Lato"/>
                <a:sym typeface="Lato"/>
              </a:rPr>
              <a:t>•M ≤ 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•d</a:t>
            </a:r>
            <a:r>
              <a:rPr b="1" baseline="-25000" lang="en">
                <a:solidFill>
                  <a:schemeClr val="dk2"/>
                </a:solidFill>
                <a:latin typeface="Lato"/>
                <a:ea typeface="Lato"/>
                <a:cs typeface="Lato"/>
                <a:sym typeface="Lato"/>
              </a:rPr>
              <a:t>i</a:t>
            </a:r>
            <a:r>
              <a:rPr b="1" lang="en">
                <a:solidFill>
                  <a:schemeClr val="dk2"/>
                </a:solidFill>
                <a:latin typeface="Lato"/>
                <a:ea typeface="Lato"/>
                <a:cs typeface="Lato"/>
                <a:sym typeface="Lato"/>
              </a:rPr>
              <a:t> 	</a:t>
            </a:r>
            <a:r>
              <a:rPr lang="en">
                <a:solidFill>
                  <a:schemeClr val="dk2"/>
                </a:solidFill>
                <a:latin typeface="Lato"/>
                <a:ea typeface="Lato"/>
                <a:cs typeface="Lato"/>
                <a:sym typeface="Lato"/>
              </a:rPr>
              <a:t>		</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1,m</a:t>
            </a:r>
            <a:r>
              <a:rPr b="1" lang="en">
                <a:solidFill>
                  <a:schemeClr val="dk2"/>
                </a:solidFill>
                <a:latin typeface="Lato"/>
                <a:ea typeface="Lato"/>
                <a:cs typeface="Lato"/>
                <a:sym typeface="Lato"/>
              </a:rPr>
              <a:t>= Σ</a:t>
            </a:r>
            <a:r>
              <a:rPr b="1" baseline="-25000" lang="en">
                <a:solidFill>
                  <a:schemeClr val="dk2"/>
                </a:solidFill>
                <a:latin typeface="Lato"/>
                <a:ea typeface="Lato"/>
                <a:cs typeface="Lato"/>
                <a:sym typeface="Lato"/>
              </a:rPr>
              <a:t>k=1,n-1 </a:t>
            </a: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i,1</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i,k</a:t>
            </a:r>
            <a:r>
              <a:rPr b="1" lang="en">
                <a:solidFill>
                  <a:schemeClr val="dk2"/>
                </a:solidFill>
                <a:latin typeface="Lato"/>
                <a:ea typeface="Lato"/>
                <a:cs typeface="Lato"/>
                <a:sym typeface="Lato"/>
              </a:rPr>
              <a:t>)</a:t>
            </a:r>
            <a:r>
              <a:rPr b="1" baseline="-25000" lang="en">
                <a:solidFill>
                  <a:schemeClr val="dk2"/>
                </a:solidFill>
                <a:latin typeface="Lato"/>
                <a:ea typeface="Lato"/>
                <a:cs typeface="Lato"/>
                <a:sym typeface="Lato"/>
              </a:rPr>
              <a:t> </a:t>
            </a:r>
            <a:r>
              <a:rPr b="1" lang="en">
                <a:solidFill>
                  <a:schemeClr val="dk2"/>
                </a:solidFill>
                <a:latin typeface="Lato"/>
                <a:ea typeface="Lato"/>
                <a:cs typeface="Lato"/>
                <a:sym typeface="Lato"/>
              </a:rPr>
              <a:t>+ w</a:t>
            </a:r>
            <a:r>
              <a:rPr b="1" baseline="-25000" lang="en">
                <a:solidFill>
                  <a:schemeClr val="dk2"/>
                </a:solidFill>
                <a:latin typeface="Lato"/>
                <a:ea typeface="Lato"/>
                <a:cs typeface="Lato"/>
                <a:sym typeface="Lato"/>
              </a:rPr>
              <a:t>1,k</a:t>
            </a: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i,1</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i,m</a:t>
            </a:r>
            <a:r>
              <a:rPr baseline="-25000" lang="en">
                <a:solidFill>
                  <a:schemeClr val="dk2"/>
                </a:solidFill>
                <a:latin typeface="Lato"/>
                <a:ea typeface="Lato"/>
                <a:cs typeface="Lato"/>
                <a:sym typeface="Lato"/>
              </a:rPr>
              <a:t> </a:t>
            </a:r>
          </a:p>
          <a:p>
            <a:pPr indent="0" lvl="0" marL="457200" rtl="0">
              <a:lnSpc>
                <a:spcPct val="150000"/>
              </a:lnSpc>
              <a:spcBef>
                <a:spcPts val="0"/>
              </a:spcBef>
              <a:buNone/>
            </a:pPr>
            <a:r>
              <a:rPr b="1" lang="en">
                <a:solidFill>
                  <a:schemeClr val="dk2"/>
                </a:solidFill>
                <a:latin typeface="Lato"/>
                <a:ea typeface="Lato"/>
                <a:cs typeface="Lato"/>
                <a:sym typeface="Lato"/>
              </a:rPr>
              <a:t>C</a:t>
            </a:r>
            <a:r>
              <a:rPr b="1" baseline="-25000" lang="en">
                <a:solidFill>
                  <a:schemeClr val="dk2"/>
                </a:solidFill>
                <a:latin typeface="Lato"/>
                <a:ea typeface="Lato"/>
                <a:cs typeface="Lato"/>
                <a:sym typeface="Lato"/>
              </a:rPr>
              <a:t>j,m</a:t>
            </a:r>
            <a:r>
              <a:rPr b="1" lang="en">
                <a:solidFill>
                  <a:schemeClr val="dk2"/>
                </a:solidFill>
                <a:latin typeface="Lato"/>
                <a:ea typeface="Lato"/>
                <a:cs typeface="Lato"/>
                <a:sym typeface="Lato"/>
              </a:rPr>
              <a:t>= C</a:t>
            </a:r>
            <a:r>
              <a:rPr b="1" baseline="-25000" lang="en">
                <a:solidFill>
                  <a:schemeClr val="dk2"/>
                </a:solidFill>
                <a:latin typeface="Lato"/>
                <a:ea typeface="Lato"/>
                <a:cs typeface="Lato"/>
                <a:sym typeface="Lato"/>
              </a:rPr>
              <a:t>j-1,m</a:t>
            </a:r>
            <a:r>
              <a:rPr b="1" lang="en">
                <a:solidFill>
                  <a:schemeClr val="dk2"/>
                </a:solidFill>
                <a:latin typeface="Lato"/>
                <a:ea typeface="Lato"/>
                <a:cs typeface="Lato"/>
                <a:sym typeface="Lato"/>
              </a:rPr>
              <a:t>+ I</a:t>
            </a:r>
            <a:r>
              <a:rPr b="1" baseline="-25000" lang="en">
                <a:solidFill>
                  <a:schemeClr val="dk2"/>
                </a:solidFill>
                <a:latin typeface="Lato"/>
                <a:ea typeface="Lato"/>
                <a:cs typeface="Lato"/>
                <a:sym typeface="Lato"/>
              </a:rPr>
              <a:t>j-1,m</a:t>
            </a: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i,m</a:t>
            </a:r>
            <a:r>
              <a:rPr b="1" lang="en">
                <a:solidFill>
                  <a:schemeClr val="dk2"/>
                </a:solidFill>
                <a:latin typeface="Lato"/>
                <a:ea typeface="Lato"/>
                <a:cs typeface="Lato"/>
                <a:sym typeface="Lato"/>
              </a:rPr>
              <a:t>) </a:t>
            </a:r>
            <a:r>
              <a:rPr lang="en">
                <a:solidFill>
                  <a:schemeClr val="lt2"/>
                </a:solidFill>
                <a:latin typeface="Lato"/>
                <a:ea typeface="Lato"/>
                <a:cs typeface="Lato"/>
                <a:sym typeface="Lato"/>
              </a:rPr>
              <a:t>		</a:t>
            </a:r>
          </a:p>
          <a:p>
            <a:pPr indent="0" lvl="0" marL="457200" rtl="0">
              <a:lnSpc>
                <a:spcPct val="150000"/>
              </a:lnSpc>
              <a:spcBef>
                <a:spcPts val="0"/>
              </a:spcBef>
              <a:buNone/>
            </a:pPr>
            <a:r>
              <a:rPr b="1" lang="en">
                <a:solidFill>
                  <a:schemeClr val="dk2"/>
                </a:solidFill>
                <a:latin typeface="Lato"/>
                <a:ea typeface="Lato"/>
                <a:cs typeface="Lato"/>
                <a:sym typeface="Lato"/>
              </a:rPr>
              <a:t>I</a:t>
            </a:r>
            <a:r>
              <a:rPr b="1" baseline="-25000" lang="en">
                <a:solidFill>
                  <a:schemeClr val="dk2"/>
                </a:solidFill>
                <a:latin typeface="Lato"/>
                <a:ea typeface="Lato"/>
                <a:cs typeface="Lato"/>
                <a:sym typeface="Lato"/>
              </a:rPr>
              <a:t>j,k</a:t>
            </a:r>
            <a:r>
              <a:rPr b="1" lang="en">
                <a:solidFill>
                  <a:schemeClr val="dk2"/>
                </a:solidFill>
                <a:latin typeface="Lato"/>
                <a:ea typeface="Lato"/>
                <a:cs typeface="Lato"/>
                <a:sym typeface="Lato"/>
              </a:rPr>
              <a:t>+ 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i,j+1</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i,k</a:t>
            </a:r>
            <a:r>
              <a:rPr b="1" lang="en">
                <a:solidFill>
                  <a:schemeClr val="dk2"/>
                </a:solidFill>
                <a:latin typeface="Lato"/>
                <a:ea typeface="Lato"/>
                <a:cs typeface="Lato"/>
                <a:sym typeface="Lato"/>
              </a:rPr>
              <a:t>)</a:t>
            </a:r>
            <a:r>
              <a:rPr b="1" baseline="-25000" lang="en">
                <a:solidFill>
                  <a:schemeClr val="dk2"/>
                </a:solidFill>
                <a:latin typeface="Lato"/>
                <a:ea typeface="Lato"/>
                <a:cs typeface="Lato"/>
                <a:sym typeface="Lato"/>
              </a:rPr>
              <a:t> </a:t>
            </a:r>
            <a:r>
              <a:rPr b="1" lang="en">
                <a:solidFill>
                  <a:schemeClr val="dk2"/>
                </a:solidFill>
                <a:latin typeface="Lato"/>
                <a:ea typeface="Lato"/>
                <a:cs typeface="Lato"/>
                <a:sym typeface="Lato"/>
              </a:rPr>
              <a:t>+ w</a:t>
            </a:r>
            <a:r>
              <a:rPr b="1" baseline="-25000" lang="en">
                <a:solidFill>
                  <a:schemeClr val="dk2"/>
                </a:solidFill>
                <a:latin typeface="Lato"/>
                <a:ea typeface="Lato"/>
                <a:cs typeface="Lato"/>
                <a:sym typeface="Lato"/>
              </a:rPr>
              <a:t>j+1,k</a:t>
            </a:r>
            <a:r>
              <a:rPr b="1" lang="en">
                <a:solidFill>
                  <a:schemeClr val="dk2"/>
                </a:solidFill>
                <a:latin typeface="Lato"/>
                <a:ea typeface="Lato"/>
                <a:cs typeface="Lato"/>
                <a:sym typeface="Lato"/>
              </a:rPr>
              <a:t>= w</a:t>
            </a:r>
            <a:r>
              <a:rPr b="1" baseline="-25000" lang="en">
                <a:solidFill>
                  <a:schemeClr val="dk2"/>
                </a:solidFill>
                <a:latin typeface="Lato"/>
                <a:ea typeface="Lato"/>
                <a:cs typeface="Lato"/>
                <a:sym typeface="Lato"/>
              </a:rPr>
              <a:t>j+1,k</a:t>
            </a:r>
            <a:r>
              <a:rPr b="1" lang="en">
                <a:solidFill>
                  <a:schemeClr val="dk2"/>
                </a:solidFill>
                <a:latin typeface="Lato"/>
                <a:ea typeface="Lato"/>
                <a:cs typeface="Lato"/>
                <a:sym typeface="Lato"/>
              </a:rPr>
              <a:t>+ 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•P</a:t>
            </a:r>
            <a:r>
              <a:rPr b="1" baseline="-25000" lang="en">
                <a:solidFill>
                  <a:schemeClr val="dk2"/>
                </a:solidFill>
                <a:latin typeface="Lato"/>
                <a:ea typeface="Lato"/>
                <a:cs typeface="Lato"/>
                <a:sym typeface="Lato"/>
              </a:rPr>
              <a:t>i,k+1</a:t>
            </a:r>
            <a:r>
              <a:rPr b="1" lang="en">
                <a:solidFill>
                  <a:schemeClr val="dk2"/>
                </a:solidFill>
                <a:latin typeface="Lato"/>
                <a:ea typeface="Lato"/>
                <a:cs typeface="Lato"/>
                <a:sym typeface="Lato"/>
              </a:rPr>
              <a:t>) + </a:t>
            </a:r>
            <a:r>
              <a:rPr b="1" baseline="-25000" lang="en">
                <a:solidFill>
                  <a:schemeClr val="dk2"/>
                </a:solidFill>
                <a:latin typeface="Lato"/>
                <a:ea typeface="Lato"/>
                <a:cs typeface="Lato"/>
                <a:sym typeface="Lato"/>
              </a:rPr>
              <a:t> </a:t>
            </a:r>
            <a:r>
              <a:rPr b="1" lang="en">
                <a:solidFill>
                  <a:schemeClr val="dk2"/>
                </a:solidFill>
                <a:latin typeface="Lato"/>
                <a:ea typeface="Lato"/>
                <a:cs typeface="Lato"/>
                <a:sym typeface="Lato"/>
              </a:rPr>
              <a:t>I</a:t>
            </a:r>
            <a:r>
              <a:rPr b="1" baseline="-25000" lang="en">
                <a:solidFill>
                  <a:schemeClr val="dk2"/>
                </a:solidFill>
                <a:latin typeface="Lato"/>
                <a:ea typeface="Lato"/>
                <a:cs typeface="Lato"/>
                <a:sym typeface="Lato"/>
              </a:rPr>
              <a:t>j,k+1</a:t>
            </a:r>
          </a:p>
          <a:p>
            <a:pPr indent="0" lvl="0" marL="457200" rtl="0">
              <a:lnSpc>
                <a:spcPct val="150000"/>
              </a:lnSpc>
              <a:spcBef>
                <a:spcPts val="1000"/>
              </a:spcBef>
              <a:buNone/>
            </a:pP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i=1,n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 = 1 						</a:t>
            </a:r>
          </a:p>
          <a:p>
            <a:pPr indent="0" lvl="0" marL="457200" rtl="0">
              <a:lnSpc>
                <a:spcPct val="150000"/>
              </a:lnSpc>
              <a:spcBef>
                <a:spcPts val="0"/>
              </a:spcBef>
              <a:buNone/>
            </a:pPr>
            <a:r>
              <a:rPr b="1" lang="en">
                <a:solidFill>
                  <a:schemeClr val="dk2"/>
                </a:solidFill>
                <a:latin typeface="Lato"/>
                <a:ea typeface="Lato"/>
                <a:cs typeface="Lato"/>
                <a:sym typeface="Lato"/>
              </a:rPr>
              <a:t>Σ</a:t>
            </a:r>
            <a:r>
              <a:rPr b="1" baseline="-25000" lang="en">
                <a:solidFill>
                  <a:schemeClr val="dk2"/>
                </a:solidFill>
                <a:latin typeface="Lato"/>
                <a:ea typeface="Lato"/>
                <a:cs typeface="Lato"/>
                <a:sym typeface="Lato"/>
              </a:rPr>
              <a:t>j=1,n </a:t>
            </a: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 = 1 						</a:t>
            </a:r>
          </a:p>
          <a:p>
            <a:pPr indent="0" lvl="0" marL="457200" rtl="0">
              <a:lnSpc>
                <a:spcPct val="150000"/>
              </a:lnSpc>
              <a:spcBef>
                <a:spcPts val="0"/>
              </a:spcBef>
              <a:buNone/>
            </a:pPr>
            <a:r>
              <a:rPr b="1" lang="en">
                <a:solidFill>
                  <a:schemeClr val="dk2"/>
                </a:solidFill>
                <a:latin typeface="Lato"/>
                <a:ea typeface="Lato"/>
                <a:cs typeface="Lato"/>
                <a:sym typeface="Lato"/>
              </a:rPr>
              <a:t>x</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 ε {0,1}</a:t>
            </a:r>
          </a:p>
          <a:p>
            <a:pPr indent="0" lvl="0" marL="457200" rtl="0">
              <a:lnSpc>
                <a:spcPct val="150000"/>
              </a:lnSpc>
              <a:spcBef>
                <a:spcPts val="0"/>
              </a:spcBef>
              <a:buNone/>
            </a:pPr>
            <a:r>
              <a:rPr b="1" lang="en">
                <a:solidFill>
                  <a:schemeClr val="dk2"/>
                </a:solidFill>
                <a:latin typeface="Lato"/>
                <a:ea typeface="Lato"/>
                <a:cs typeface="Lato"/>
                <a:sym typeface="Lato"/>
              </a:rPr>
              <a:t>w</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 I</a:t>
            </a:r>
            <a:r>
              <a:rPr b="1" baseline="-25000" lang="en">
                <a:solidFill>
                  <a:schemeClr val="dk2"/>
                </a:solidFill>
                <a:latin typeface="Lato"/>
                <a:ea typeface="Lato"/>
                <a:cs typeface="Lato"/>
                <a:sym typeface="Lato"/>
              </a:rPr>
              <a:t>i,j</a:t>
            </a:r>
            <a:r>
              <a:rPr b="1" lang="en">
                <a:solidFill>
                  <a:schemeClr val="dk2"/>
                </a:solidFill>
                <a:latin typeface="Lato"/>
                <a:ea typeface="Lato"/>
                <a:cs typeface="Lato"/>
                <a:sym typeface="Lato"/>
              </a:rPr>
              <a:t> ≥ 0</a:t>
            </a:r>
          </a:p>
        </p:txBody>
      </p:sp>
      <p:sp>
        <p:nvSpPr>
          <p:cNvPr id="367" name="Shape 367"/>
          <p:cNvSpPr txBox="1"/>
          <p:nvPr/>
        </p:nvSpPr>
        <p:spPr>
          <a:xfrm>
            <a:off x="4231010" y="1622380"/>
            <a:ext cx="1753500" cy="2481300"/>
          </a:xfrm>
          <a:prstGeom prst="rect">
            <a:avLst/>
          </a:prstGeom>
          <a:noFill/>
          <a:ln>
            <a:noFill/>
          </a:ln>
        </p:spPr>
        <p:txBody>
          <a:bodyPr anchorCtr="0" anchor="t" bIns="91425" lIns="91425" rIns="91425" tIns="91425">
            <a:noAutofit/>
          </a:bodyPr>
          <a:lstStyle/>
          <a:p>
            <a:pPr indent="0" lvl="0" marL="457200" rtl="0">
              <a:lnSpc>
                <a:spcPct val="150000"/>
              </a:lnSpc>
              <a:spcBef>
                <a:spcPts val="0"/>
              </a:spcBef>
              <a:buNone/>
            </a:pPr>
            <a:r>
              <a:rPr b="1" lang="en">
                <a:solidFill>
                  <a:schemeClr val="dk2"/>
                </a:solidFill>
                <a:latin typeface="Lato"/>
                <a:ea typeface="Lato"/>
                <a:cs typeface="Lato"/>
                <a:sym typeface="Lato"/>
              </a:rPr>
              <a:t>for j = 1,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0"/>
              </a:spcBef>
              <a:buNone/>
            </a:pPr>
            <a:r>
              <a:rPr b="1" lang="en">
                <a:solidFill>
                  <a:schemeClr val="dk2"/>
                </a:solidFill>
                <a:latin typeface="Lato"/>
                <a:ea typeface="Lato"/>
                <a:cs typeface="Lato"/>
                <a:sym typeface="Lato"/>
              </a:rPr>
              <a:t>for j = 2, … ,n</a:t>
            </a:r>
          </a:p>
          <a:p>
            <a:pPr indent="0" lvl="0" marL="457200" rtl="0">
              <a:lnSpc>
                <a:spcPct val="150000"/>
              </a:lnSpc>
              <a:spcBef>
                <a:spcPts val="0"/>
              </a:spcBef>
              <a:buNone/>
            </a:pPr>
            <a:r>
              <a:t/>
            </a:r>
            <a:endParaRPr>
              <a:solidFill>
                <a:schemeClr val="lt2"/>
              </a:solidFill>
              <a:latin typeface="Lato"/>
              <a:ea typeface="Lato"/>
              <a:cs typeface="Lato"/>
              <a:sym typeface="Lato"/>
            </a:endParaRPr>
          </a:p>
          <a:p>
            <a:pPr indent="0" lvl="0" marL="457200" rtl="0">
              <a:lnSpc>
                <a:spcPct val="150000"/>
              </a:lnSpc>
              <a:spcBef>
                <a:spcPts val="1000"/>
              </a:spcBef>
              <a:buNone/>
            </a:pPr>
            <a:r>
              <a:rPr b="1" lang="en">
                <a:solidFill>
                  <a:schemeClr val="dk2"/>
                </a:solidFill>
                <a:latin typeface="Lato"/>
                <a:ea typeface="Lato"/>
                <a:cs typeface="Lato"/>
                <a:sym typeface="Lato"/>
              </a:rPr>
              <a:t>for j = 1, … ,n for i = 1, … ,n</a:t>
            </a:r>
          </a:p>
        </p:txBody>
      </p:sp>
      <p:cxnSp>
        <p:nvCxnSpPr>
          <p:cNvPr id="368" name="Shape 368"/>
          <p:cNvCxnSpPr/>
          <p:nvPr/>
        </p:nvCxnSpPr>
        <p:spPr>
          <a:xfrm flipH="1">
            <a:off x="3071000" y="1402375"/>
            <a:ext cx="1256400" cy="386700"/>
          </a:xfrm>
          <a:prstGeom prst="straightConnector1">
            <a:avLst/>
          </a:prstGeom>
          <a:noFill/>
          <a:ln cap="flat" cmpd="sng" w="38100">
            <a:solidFill>
              <a:schemeClr val="dk2"/>
            </a:solidFill>
            <a:prstDash val="solid"/>
            <a:round/>
            <a:headEnd len="lg" w="lg" type="none"/>
            <a:tailEnd len="lg" w="lg" type="triangle"/>
          </a:ln>
        </p:spPr>
      </p:cxnSp>
      <p:sp>
        <p:nvSpPr>
          <p:cNvPr id="369" name="Shape 369"/>
          <p:cNvSpPr txBox="1"/>
          <p:nvPr/>
        </p:nvSpPr>
        <p:spPr>
          <a:xfrm>
            <a:off x="4327400" y="1013800"/>
            <a:ext cx="4155600" cy="3867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latin typeface="Lato"/>
                <a:ea typeface="Lato"/>
                <a:cs typeface="Lato"/>
                <a:sym typeface="Lato"/>
              </a:rPr>
              <a:t>If we are late, </a:t>
            </a:r>
            <a:r>
              <a:rPr b="1" lang="en" sz="1200">
                <a:solidFill>
                  <a:schemeClr val="dk2"/>
                </a:solidFill>
                <a:latin typeface="Lato"/>
                <a:ea typeface="Lato"/>
                <a:cs typeface="Lato"/>
                <a:sym typeface="Lato"/>
              </a:rPr>
              <a:t>U</a:t>
            </a:r>
            <a:r>
              <a:rPr b="1" baseline="-25000" lang="en" sz="1200">
                <a:solidFill>
                  <a:schemeClr val="dk2"/>
                </a:solidFill>
                <a:latin typeface="Lato"/>
                <a:ea typeface="Lato"/>
                <a:cs typeface="Lato"/>
                <a:sym typeface="Lato"/>
              </a:rPr>
              <a:t>j  </a:t>
            </a:r>
            <a:r>
              <a:rPr b="1" lang="en" sz="1200">
                <a:solidFill>
                  <a:schemeClr val="dk2"/>
                </a:solidFill>
                <a:latin typeface="Lato"/>
                <a:ea typeface="Lato"/>
                <a:cs typeface="Lato"/>
                <a:sym typeface="Lato"/>
              </a:rPr>
              <a:t>= 1       </a:t>
            </a:r>
          </a:p>
          <a:p>
            <a:pPr lvl="0" rtl="0">
              <a:spcBef>
                <a:spcPts val="0"/>
              </a:spcBef>
              <a:buNone/>
            </a:pPr>
            <a:r>
              <a:rPr lang="en" sz="1200">
                <a:solidFill>
                  <a:schemeClr val="dk2"/>
                </a:solidFill>
                <a:latin typeface="Lato"/>
                <a:ea typeface="Lato"/>
                <a:cs typeface="Lato"/>
                <a:sym typeface="Lato"/>
              </a:rPr>
              <a:t>Otherwise,</a:t>
            </a:r>
            <a:r>
              <a:rPr b="1" lang="en" sz="1200">
                <a:solidFill>
                  <a:schemeClr val="dk2"/>
                </a:solidFill>
                <a:latin typeface="Lato"/>
                <a:ea typeface="Lato"/>
                <a:cs typeface="Lato"/>
                <a:sym typeface="Lato"/>
              </a:rPr>
              <a:t> U</a:t>
            </a:r>
            <a:r>
              <a:rPr b="1" baseline="-25000" lang="en" sz="1200">
                <a:solidFill>
                  <a:schemeClr val="dk2"/>
                </a:solidFill>
                <a:latin typeface="Lato"/>
                <a:ea typeface="Lato"/>
                <a:cs typeface="Lato"/>
                <a:sym typeface="Lato"/>
              </a:rPr>
              <a:t>j  </a:t>
            </a:r>
            <a:r>
              <a:rPr b="1" lang="en" sz="1200">
                <a:solidFill>
                  <a:schemeClr val="dk2"/>
                </a:solidFill>
                <a:latin typeface="Lato"/>
                <a:ea typeface="Lato"/>
                <a:cs typeface="Lato"/>
                <a:sym typeface="Lato"/>
              </a:rPr>
              <a:t>= 0</a:t>
            </a:r>
            <a:r>
              <a:rPr lang="en" sz="1200"/>
              <a:t> </a:t>
            </a:r>
          </a:p>
        </p:txBody>
      </p:sp>
      <p:cxnSp>
        <p:nvCxnSpPr>
          <p:cNvPr id="370" name="Shape 370"/>
          <p:cNvCxnSpPr/>
          <p:nvPr/>
        </p:nvCxnSpPr>
        <p:spPr>
          <a:xfrm rot="10800000">
            <a:off x="4861975" y="2134600"/>
            <a:ext cx="1176900" cy="8700"/>
          </a:xfrm>
          <a:prstGeom prst="straightConnector1">
            <a:avLst/>
          </a:prstGeom>
          <a:noFill/>
          <a:ln cap="flat" cmpd="sng" w="38100">
            <a:solidFill>
              <a:schemeClr val="dk2"/>
            </a:solidFill>
            <a:prstDash val="solid"/>
            <a:round/>
            <a:headEnd len="lg" w="lg" type="none"/>
            <a:tailEnd len="lg" w="lg" type="triangle"/>
          </a:ln>
        </p:spPr>
      </p:cxnSp>
      <p:sp>
        <p:nvSpPr>
          <p:cNvPr id="371" name="Shape 371"/>
          <p:cNvSpPr txBox="1"/>
          <p:nvPr/>
        </p:nvSpPr>
        <p:spPr>
          <a:xfrm>
            <a:off x="6038875" y="1622375"/>
            <a:ext cx="4155600" cy="3867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latin typeface="Lato"/>
                <a:ea typeface="Lato"/>
                <a:cs typeface="Lato"/>
                <a:sym typeface="Lato"/>
              </a:rPr>
              <a:t>The job ordered in the 1st position</a:t>
            </a:r>
          </a:p>
          <a:p>
            <a:pPr lvl="0" rtl="0">
              <a:spcBef>
                <a:spcPts val="0"/>
              </a:spcBef>
              <a:buNone/>
            </a:pPr>
            <a:r>
              <a:rPr lang="en" sz="1200">
                <a:solidFill>
                  <a:schemeClr val="dk2"/>
                </a:solidFill>
                <a:latin typeface="Lato"/>
                <a:ea typeface="Lato"/>
                <a:cs typeface="Lato"/>
                <a:sym typeface="Lato"/>
              </a:rPr>
              <a:t>only depends on its own processing </a:t>
            </a:r>
          </a:p>
          <a:p>
            <a:pPr lvl="0" rtl="0">
              <a:spcBef>
                <a:spcPts val="0"/>
              </a:spcBef>
              <a:buNone/>
            </a:pPr>
            <a:r>
              <a:rPr lang="en" sz="1200">
                <a:solidFill>
                  <a:schemeClr val="dk2"/>
                </a:solidFill>
                <a:latin typeface="Lato"/>
                <a:ea typeface="Lato"/>
                <a:cs typeface="Lato"/>
                <a:sym typeface="Lato"/>
              </a:rPr>
              <a:t>time and the waiting time between the</a:t>
            </a:r>
          </a:p>
          <a:p>
            <a:pPr lvl="0" rtl="0">
              <a:spcBef>
                <a:spcPts val="0"/>
              </a:spcBef>
              <a:buNone/>
            </a:pPr>
            <a:r>
              <a:rPr lang="en" sz="1200">
                <a:solidFill>
                  <a:schemeClr val="dk2"/>
                </a:solidFill>
                <a:latin typeface="Lato"/>
                <a:ea typeface="Lato"/>
                <a:cs typeface="Lato"/>
                <a:sym typeface="Lato"/>
              </a:rPr>
              <a:t>machines.  </a:t>
            </a:r>
          </a:p>
        </p:txBody>
      </p:sp>
      <p:cxnSp>
        <p:nvCxnSpPr>
          <p:cNvPr id="372" name="Shape 372"/>
          <p:cNvCxnSpPr/>
          <p:nvPr/>
        </p:nvCxnSpPr>
        <p:spPr>
          <a:xfrm rot="10800000">
            <a:off x="3847275" y="2534825"/>
            <a:ext cx="1489500" cy="177600"/>
          </a:xfrm>
          <a:prstGeom prst="straightConnector1">
            <a:avLst/>
          </a:prstGeom>
          <a:noFill/>
          <a:ln cap="flat" cmpd="sng" w="38100">
            <a:solidFill>
              <a:schemeClr val="dk2"/>
            </a:solidFill>
            <a:prstDash val="solid"/>
            <a:round/>
            <a:headEnd len="lg" w="lg" type="none"/>
            <a:tailEnd len="lg" w="lg" type="triangle"/>
          </a:ln>
        </p:spPr>
      </p:cxnSp>
      <p:sp>
        <p:nvSpPr>
          <p:cNvPr id="373" name="Shape 373"/>
          <p:cNvSpPr txBox="1"/>
          <p:nvPr/>
        </p:nvSpPr>
        <p:spPr>
          <a:xfrm>
            <a:off x="5336775" y="2532700"/>
            <a:ext cx="3049500" cy="4938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rPr>
              <a:t>Completion Time Constraint</a:t>
            </a:r>
          </a:p>
        </p:txBody>
      </p:sp>
      <p:cxnSp>
        <p:nvCxnSpPr>
          <p:cNvPr id="374" name="Shape 374"/>
          <p:cNvCxnSpPr/>
          <p:nvPr/>
        </p:nvCxnSpPr>
        <p:spPr>
          <a:xfrm rot="10800000">
            <a:off x="4549225" y="2955650"/>
            <a:ext cx="1474800" cy="497700"/>
          </a:xfrm>
          <a:prstGeom prst="straightConnector1">
            <a:avLst/>
          </a:prstGeom>
          <a:noFill/>
          <a:ln cap="flat" cmpd="sng" w="38100">
            <a:solidFill>
              <a:schemeClr val="dk2"/>
            </a:solidFill>
            <a:prstDash val="solid"/>
            <a:round/>
            <a:headEnd len="lg" w="lg" type="none"/>
            <a:tailEnd len="lg" w="lg" type="triangle"/>
          </a:ln>
        </p:spPr>
      </p:cxnSp>
      <p:sp>
        <p:nvSpPr>
          <p:cNvPr id="375" name="Shape 375"/>
          <p:cNvSpPr txBox="1"/>
          <p:nvPr/>
        </p:nvSpPr>
        <p:spPr>
          <a:xfrm>
            <a:off x="6038875" y="3179137"/>
            <a:ext cx="4155600" cy="386700"/>
          </a:xfrm>
          <a:prstGeom prst="rect">
            <a:avLst/>
          </a:prstGeom>
          <a:noFill/>
          <a:ln>
            <a:noFill/>
          </a:ln>
        </p:spPr>
        <p:txBody>
          <a:bodyPr anchorCtr="0" anchor="t" bIns="91425" lIns="91425" rIns="91425" tIns="91425">
            <a:noAutofit/>
          </a:bodyPr>
          <a:lstStyle/>
          <a:p>
            <a:pPr lvl="0">
              <a:spcBef>
                <a:spcPts val="0"/>
              </a:spcBef>
              <a:buNone/>
            </a:pPr>
            <a:r>
              <a:rPr lang="en" sz="1200">
                <a:solidFill>
                  <a:schemeClr val="dk2"/>
                </a:solidFill>
                <a:latin typeface="Lato"/>
                <a:ea typeface="Lato"/>
                <a:cs typeface="Lato"/>
                <a:sym typeface="Lato"/>
              </a:rPr>
              <a:t>Wait Time and Idle Time Constraint</a:t>
            </a:r>
          </a:p>
          <a:p>
            <a:pPr lvl="0" rtl="0">
              <a:spcBef>
                <a:spcPts val="0"/>
              </a:spcBef>
              <a:buNone/>
            </a:pPr>
            <a:r>
              <a:t/>
            </a:r>
            <a:endParaRPr sz="1200">
              <a:solidFill>
                <a:schemeClr val="dk2"/>
              </a:solidFill>
              <a:latin typeface="Lato"/>
              <a:ea typeface="Lato"/>
              <a:cs typeface="Lato"/>
              <a:sym typeface="Lato"/>
            </a:endParaRPr>
          </a:p>
        </p:txBody>
      </p:sp>
      <p:sp>
        <p:nvSpPr>
          <p:cNvPr id="376" name="Shape 376"/>
          <p:cNvSpPr txBox="1"/>
          <p:nvPr/>
        </p:nvSpPr>
        <p:spPr>
          <a:xfrm>
            <a:off x="2174450" y="3179150"/>
            <a:ext cx="3049500" cy="4938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rPr>
              <a:t>Permutation Constraints</a:t>
            </a:r>
          </a:p>
        </p:txBody>
      </p:sp>
      <p:sp>
        <p:nvSpPr>
          <p:cNvPr id="377" name="Shape 377"/>
          <p:cNvSpPr txBox="1"/>
          <p:nvPr/>
        </p:nvSpPr>
        <p:spPr>
          <a:xfrm>
            <a:off x="2174450" y="3696575"/>
            <a:ext cx="3049500" cy="4938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rPr>
              <a:t>Binary Constraint</a:t>
            </a:r>
          </a:p>
        </p:txBody>
      </p:sp>
      <p:sp>
        <p:nvSpPr>
          <p:cNvPr id="378" name="Shape 378"/>
          <p:cNvSpPr txBox="1"/>
          <p:nvPr/>
        </p:nvSpPr>
        <p:spPr>
          <a:xfrm>
            <a:off x="2174450" y="4001775"/>
            <a:ext cx="3049500" cy="4938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2"/>
                </a:solidFill>
              </a:rPr>
              <a:t>Waiting Time and Idle Time Constraint</a:t>
            </a:r>
          </a:p>
        </p:txBody>
      </p:sp>
      <p:sp>
        <p:nvSpPr>
          <p:cNvPr id="379" name="Shape 379"/>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Kong</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sp>
        <p:nvSpPr>
          <p:cNvPr id="384" name="Shape 384"/>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Medeiros</a:t>
            </a:r>
          </a:p>
        </p:txBody>
      </p:sp>
      <p:pic>
        <p:nvPicPr>
          <p:cNvPr id="385" name="Shape 385"/>
          <p:cNvPicPr preferRelativeResize="0"/>
          <p:nvPr/>
        </p:nvPicPr>
        <p:blipFill>
          <a:blip r:embed="rId3">
            <a:alphaModFix amt="60000"/>
          </a:blip>
          <a:stretch>
            <a:fillRect/>
          </a:stretch>
        </p:blipFill>
        <p:spPr>
          <a:xfrm>
            <a:off x="959676" y="2795000"/>
            <a:ext cx="1713175" cy="1713175"/>
          </a:xfrm>
          <a:prstGeom prst="rect">
            <a:avLst/>
          </a:prstGeom>
          <a:noFill/>
          <a:ln>
            <a:noFill/>
          </a:ln>
        </p:spPr>
      </p:pic>
      <p:sp>
        <p:nvSpPr>
          <p:cNvPr id="386" name="Shape 386"/>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The Code: Assumptions</a:t>
            </a:r>
          </a:p>
        </p:txBody>
      </p:sp>
      <p:sp>
        <p:nvSpPr>
          <p:cNvPr id="387" name="Shape 387"/>
          <p:cNvSpPr txBox="1"/>
          <p:nvPr/>
        </p:nvSpPr>
        <p:spPr>
          <a:xfrm>
            <a:off x="479300" y="1997600"/>
            <a:ext cx="2635500" cy="797400"/>
          </a:xfrm>
          <a:prstGeom prst="rect">
            <a:avLst/>
          </a:prstGeom>
          <a:noFill/>
          <a:ln>
            <a:noFill/>
          </a:ln>
        </p:spPr>
        <p:txBody>
          <a:bodyPr anchorCtr="0" anchor="ctr" bIns="91425" lIns="91425" rIns="91425" tIns="91425">
            <a:noAutofit/>
          </a:bodyPr>
          <a:lstStyle/>
          <a:p>
            <a:pPr lvl="0" marR="0" rtl="0" algn="ctr">
              <a:lnSpc>
                <a:spcPct val="115000"/>
              </a:lnSpc>
              <a:spcBef>
                <a:spcPts val="0"/>
              </a:spcBef>
              <a:spcAft>
                <a:spcPts val="0"/>
              </a:spcAft>
              <a:buNone/>
            </a:pPr>
            <a:r>
              <a:rPr lang="en" sz="3000">
                <a:solidFill>
                  <a:schemeClr val="dk2"/>
                </a:solidFill>
                <a:latin typeface="Lato"/>
                <a:ea typeface="Lato"/>
                <a:cs typeface="Lato"/>
                <a:sym typeface="Lato"/>
              </a:rPr>
              <a:t>Job Batch </a:t>
            </a:r>
          </a:p>
          <a:p>
            <a:pPr indent="0" lvl="0" marL="0" marR="0" rtl="0" algn="ctr">
              <a:lnSpc>
                <a:spcPct val="115000"/>
              </a:lnSpc>
              <a:spcBef>
                <a:spcPts val="0"/>
              </a:spcBef>
              <a:spcAft>
                <a:spcPts val="0"/>
              </a:spcAft>
              <a:buNone/>
            </a:pPr>
            <a:r>
              <a:rPr lang="en" sz="3000">
                <a:solidFill>
                  <a:schemeClr val="dk2"/>
                </a:solidFill>
                <a:latin typeface="Lato"/>
                <a:ea typeface="Lato"/>
                <a:cs typeface="Lato"/>
                <a:sym typeface="Lato"/>
              </a:rPr>
              <a:t>Size of 10,000</a:t>
            </a:r>
          </a:p>
        </p:txBody>
      </p:sp>
      <p:pic>
        <p:nvPicPr>
          <p:cNvPr id="388" name="Shape 388"/>
          <p:cNvPicPr preferRelativeResize="0"/>
          <p:nvPr/>
        </p:nvPicPr>
        <p:blipFill>
          <a:blip r:embed="rId4">
            <a:alphaModFix amt="60000"/>
          </a:blip>
          <a:stretch>
            <a:fillRect/>
          </a:stretch>
        </p:blipFill>
        <p:spPr>
          <a:xfrm>
            <a:off x="6566950" y="2686366"/>
            <a:ext cx="1713175" cy="1713175"/>
          </a:xfrm>
          <a:prstGeom prst="rect">
            <a:avLst/>
          </a:prstGeom>
          <a:noFill/>
          <a:ln>
            <a:noFill/>
          </a:ln>
        </p:spPr>
      </p:pic>
      <p:sp>
        <p:nvSpPr>
          <p:cNvPr id="389" name="Shape 389"/>
          <p:cNvSpPr txBox="1"/>
          <p:nvPr/>
        </p:nvSpPr>
        <p:spPr>
          <a:xfrm>
            <a:off x="3410650" y="1750700"/>
            <a:ext cx="2322600" cy="7974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sz="3000">
                <a:solidFill>
                  <a:schemeClr val="dk2"/>
                </a:solidFill>
                <a:latin typeface="Lato"/>
                <a:ea typeface="Lato"/>
                <a:cs typeface="Lato"/>
                <a:sym typeface="Lato"/>
              </a:rPr>
              <a:t>Due Dates</a:t>
            </a:r>
          </a:p>
        </p:txBody>
      </p:sp>
      <p:sp>
        <p:nvSpPr>
          <p:cNvPr id="390" name="Shape 390"/>
          <p:cNvSpPr txBox="1"/>
          <p:nvPr/>
        </p:nvSpPr>
        <p:spPr>
          <a:xfrm>
            <a:off x="6262250" y="1750687"/>
            <a:ext cx="2322600" cy="7974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sz="3000">
                <a:solidFill>
                  <a:schemeClr val="dk2"/>
                </a:solidFill>
                <a:latin typeface="Lato"/>
                <a:ea typeface="Lato"/>
                <a:cs typeface="Lato"/>
                <a:sym typeface="Lato"/>
              </a:rPr>
              <a:t>Late Fees</a:t>
            </a:r>
          </a:p>
        </p:txBody>
      </p:sp>
      <p:pic>
        <p:nvPicPr>
          <p:cNvPr id="391" name="Shape 391"/>
          <p:cNvPicPr preferRelativeResize="0"/>
          <p:nvPr/>
        </p:nvPicPr>
        <p:blipFill>
          <a:blip r:embed="rId5">
            <a:alphaModFix amt="60000"/>
          </a:blip>
          <a:stretch>
            <a:fillRect/>
          </a:stretch>
        </p:blipFill>
        <p:spPr>
          <a:xfrm>
            <a:off x="3619450" y="2590462"/>
            <a:ext cx="1905000" cy="1905000"/>
          </a:xfrm>
          <a:prstGeom prst="rect">
            <a:avLst/>
          </a:prstGeom>
          <a:noFill/>
          <a:ln>
            <a:noFill/>
          </a:ln>
        </p:spPr>
      </p:pic>
      <p:sp>
        <p:nvSpPr>
          <p:cNvPr id="392" name="Shape 392"/>
          <p:cNvSpPr/>
          <p:nvPr/>
        </p:nvSpPr>
        <p:spPr>
          <a:xfrm>
            <a:off x="1496300" y="1138100"/>
            <a:ext cx="606300" cy="606300"/>
          </a:xfrm>
          <a:prstGeom prst="ellipse">
            <a:avLst/>
          </a:prstGeom>
          <a:solidFill>
            <a:srgbClr val="666666"/>
          </a:solidFill>
          <a:ln>
            <a:noFill/>
          </a:ln>
        </p:spPr>
        <p:txBody>
          <a:bodyPr anchorCtr="0" anchor="ctr" bIns="91425" lIns="91425" rIns="91425" tIns="91425">
            <a:noAutofit/>
          </a:bodyPr>
          <a:lstStyle/>
          <a:p>
            <a:pPr lvl="0" algn="ctr">
              <a:spcBef>
                <a:spcPts val="0"/>
              </a:spcBef>
              <a:buNone/>
            </a:pPr>
            <a:r>
              <a:rPr lang="en" sz="3000">
                <a:solidFill>
                  <a:schemeClr val="lt1"/>
                </a:solidFill>
                <a:latin typeface="PT Sans Narrow"/>
                <a:ea typeface="PT Sans Narrow"/>
                <a:cs typeface="PT Sans Narrow"/>
                <a:sym typeface="PT Sans Narrow"/>
              </a:rPr>
              <a:t>1</a:t>
            </a:r>
          </a:p>
        </p:txBody>
      </p:sp>
      <p:sp>
        <p:nvSpPr>
          <p:cNvPr id="393" name="Shape 393"/>
          <p:cNvSpPr/>
          <p:nvPr/>
        </p:nvSpPr>
        <p:spPr>
          <a:xfrm>
            <a:off x="4268800" y="1138100"/>
            <a:ext cx="606300" cy="606300"/>
          </a:xfrm>
          <a:prstGeom prst="ellipse">
            <a:avLst/>
          </a:prstGeom>
          <a:solidFill>
            <a:srgbClr val="666666"/>
          </a:solidFill>
          <a:ln>
            <a:noFill/>
          </a:ln>
        </p:spPr>
        <p:txBody>
          <a:bodyPr anchorCtr="0" anchor="ctr" bIns="91425" lIns="91425" rIns="91425" tIns="91425">
            <a:noAutofit/>
          </a:bodyPr>
          <a:lstStyle/>
          <a:p>
            <a:pPr lvl="0" rtl="0" algn="ctr">
              <a:spcBef>
                <a:spcPts val="0"/>
              </a:spcBef>
              <a:buNone/>
            </a:pPr>
            <a:r>
              <a:rPr lang="en" sz="3000">
                <a:solidFill>
                  <a:schemeClr val="lt1"/>
                </a:solidFill>
                <a:latin typeface="PT Sans Narrow"/>
                <a:ea typeface="PT Sans Narrow"/>
                <a:cs typeface="PT Sans Narrow"/>
                <a:sym typeface="PT Sans Narrow"/>
              </a:rPr>
              <a:t>2</a:t>
            </a:r>
          </a:p>
        </p:txBody>
      </p:sp>
      <p:sp>
        <p:nvSpPr>
          <p:cNvPr id="394" name="Shape 394"/>
          <p:cNvSpPr/>
          <p:nvPr/>
        </p:nvSpPr>
        <p:spPr>
          <a:xfrm>
            <a:off x="7120400" y="1138100"/>
            <a:ext cx="606300" cy="606300"/>
          </a:xfrm>
          <a:prstGeom prst="ellipse">
            <a:avLst/>
          </a:prstGeom>
          <a:solidFill>
            <a:srgbClr val="666666"/>
          </a:solidFill>
          <a:ln>
            <a:noFill/>
          </a:ln>
        </p:spPr>
        <p:txBody>
          <a:bodyPr anchorCtr="0" anchor="ctr" bIns="91425" lIns="91425" rIns="91425" tIns="91425">
            <a:noAutofit/>
          </a:bodyPr>
          <a:lstStyle/>
          <a:p>
            <a:pPr lvl="0" rtl="0" algn="ctr">
              <a:spcBef>
                <a:spcPts val="0"/>
              </a:spcBef>
              <a:buNone/>
            </a:pPr>
            <a:r>
              <a:rPr lang="en" sz="3000">
                <a:solidFill>
                  <a:schemeClr val="lt1"/>
                </a:solidFill>
                <a:latin typeface="PT Sans Narrow"/>
                <a:ea typeface="PT Sans Narrow"/>
                <a:cs typeface="PT Sans Narrow"/>
                <a:sym typeface="PT Sans Narrow"/>
              </a:rPr>
              <a:t>3</a:t>
            </a:r>
          </a:p>
        </p:txBody>
      </p:sp>
      <p:cxnSp>
        <p:nvCxnSpPr>
          <p:cNvPr id="395" name="Shape 395"/>
          <p:cNvCxnSpPr/>
          <p:nvPr/>
        </p:nvCxnSpPr>
        <p:spPr>
          <a:xfrm>
            <a:off x="3146137" y="1138100"/>
            <a:ext cx="0" cy="3462000"/>
          </a:xfrm>
          <a:prstGeom prst="straightConnector1">
            <a:avLst/>
          </a:prstGeom>
          <a:noFill/>
          <a:ln cap="flat" cmpd="sng" w="9525">
            <a:solidFill>
              <a:schemeClr val="dk2"/>
            </a:solidFill>
            <a:prstDash val="dot"/>
            <a:round/>
            <a:headEnd len="lg" w="lg" type="none"/>
            <a:tailEnd len="lg" w="lg" type="none"/>
          </a:ln>
        </p:spPr>
      </p:cxnSp>
      <p:cxnSp>
        <p:nvCxnSpPr>
          <p:cNvPr id="396" name="Shape 396"/>
          <p:cNvCxnSpPr/>
          <p:nvPr/>
        </p:nvCxnSpPr>
        <p:spPr>
          <a:xfrm>
            <a:off x="5997737" y="1138100"/>
            <a:ext cx="0" cy="3462000"/>
          </a:xfrm>
          <a:prstGeom prst="straightConnector1">
            <a:avLst/>
          </a:prstGeom>
          <a:noFill/>
          <a:ln cap="flat" cmpd="sng" w="9525">
            <a:solidFill>
              <a:schemeClr val="dk2"/>
            </a:solidFill>
            <a:prstDash val="dot"/>
            <a:round/>
            <a:headEnd len="lg" w="lg" type="none"/>
            <a:tailEnd len="lg" w="lg" type="none"/>
          </a:ln>
        </p:spPr>
      </p:cxn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algn="ctr">
              <a:spcBef>
                <a:spcPts val="0"/>
              </a:spcBef>
              <a:buNone/>
            </a:pPr>
            <a:r>
              <a:rPr lang="en">
                <a:solidFill>
                  <a:schemeClr val="lt1"/>
                </a:solidFill>
                <a:latin typeface="PT Sans Narrow"/>
                <a:ea typeface="PT Sans Narrow"/>
                <a:cs typeface="PT Sans Narrow"/>
                <a:sym typeface="PT Sans Narrow"/>
              </a:rPr>
              <a:t>Yan</a:t>
            </a:r>
          </a:p>
        </p:txBody>
      </p:sp>
      <p:sp>
        <p:nvSpPr>
          <p:cNvPr id="131" name="Shape 131"/>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Background</a:t>
            </a:r>
          </a:p>
        </p:txBody>
      </p:sp>
      <p:sp>
        <p:nvSpPr>
          <p:cNvPr id="132" name="Shape 132"/>
          <p:cNvSpPr txBox="1"/>
          <p:nvPr/>
        </p:nvSpPr>
        <p:spPr>
          <a:xfrm>
            <a:off x="3921625" y="1158950"/>
            <a:ext cx="4654800" cy="33411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2100">
                <a:solidFill>
                  <a:schemeClr val="dk2"/>
                </a:solidFill>
                <a:latin typeface="Lato"/>
                <a:ea typeface="Lato"/>
                <a:cs typeface="Lato"/>
                <a:sym typeface="Lato"/>
              </a:rPr>
              <a:t>Info:</a:t>
            </a:r>
          </a:p>
          <a:p>
            <a:pPr indent="-342900" lvl="0" marL="457200" rtl="0">
              <a:lnSpc>
                <a:spcPct val="115000"/>
              </a:lnSpc>
              <a:spcBef>
                <a:spcPts val="0"/>
              </a:spcBef>
              <a:buClr>
                <a:schemeClr val="dk2"/>
              </a:buClr>
              <a:buSzPct val="100000"/>
              <a:buFont typeface="Lato"/>
              <a:buChar char="-"/>
            </a:pPr>
            <a:r>
              <a:rPr lang="en" sz="1800">
                <a:solidFill>
                  <a:schemeClr val="dk2"/>
                </a:solidFill>
                <a:latin typeface="Lato"/>
                <a:ea typeface="Lato"/>
                <a:cs typeface="Lato"/>
                <a:sym typeface="Lato"/>
              </a:rPr>
              <a:t>Global Taiwanese Semiconductor Firm </a:t>
            </a:r>
          </a:p>
          <a:p>
            <a:pPr indent="-342900" lvl="0" marL="457200" rtl="0">
              <a:lnSpc>
                <a:spcPct val="115000"/>
              </a:lnSpc>
              <a:spcBef>
                <a:spcPts val="0"/>
              </a:spcBef>
              <a:buClr>
                <a:schemeClr val="dk2"/>
              </a:buClr>
              <a:buSzPct val="100000"/>
              <a:buFont typeface="Lato"/>
              <a:buChar char="-"/>
            </a:pPr>
            <a:r>
              <a:rPr lang="en" sz="1800">
                <a:solidFill>
                  <a:schemeClr val="dk2"/>
                </a:solidFill>
                <a:latin typeface="Lato"/>
                <a:ea typeface="Lato"/>
                <a:cs typeface="Lato"/>
                <a:sym typeface="Lato"/>
              </a:rPr>
              <a:t>5 Different Products for a given manufacturing floor of plant in Kaohsiung, Taiwan</a:t>
            </a:r>
          </a:p>
          <a:p>
            <a:pPr indent="-342900" lvl="0" marL="457200" rtl="0">
              <a:lnSpc>
                <a:spcPct val="115000"/>
              </a:lnSpc>
              <a:spcBef>
                <a:spcPts val="0"/>
              </a:spcBef>
              <a:buClr>
                <a:schemeClr val="dk2"/>
              </a:buClr>
              <a:buSzPct val="100000"/>
              <a:buFont typeface="Lato"/>
              <a:buChar char="-"/>
            </a:pPr>
            <a:r>
              <a:rPr lang="en" sz="1800">
                <a:solidFill>
                  <a:schemeClr val="dk2"/>
                </a:solidFill>
                <a:latin typeface="Lato"/>
                <a:ea typeface="Lato"/>
                <a:cs typeface="Lato"/>
                <a:sym typeface="Lato"/>
              </a:rPr>
              <a:t>Inefficient Current Solution in terms of determining whether new jobs should be accepted</a:t>
            </a:r>
          </a:p>
          <a:p>
            <a:pPr lvl="0" rtl="0">
              <a:lnSpc>
                <a:spcPct val="115000"/>
              </a:lnSpc>
              <a:spcBef>
                <a:spcPts val="0"/>
              </a:spcBef>
              <a:buNone/>
            </a:pPr>
            <a:r>
              <a:rPr lang="en" sz="2100">
                <a:solidFill>
                  <a:schemeClr val="dk2"/>
                </a:solidFill>
                <a:latin typeface="Lato"/>
                <a:ea typeface="Lato"/>
                <a:cs typeface="Lato"/>
                <a:sym typeface="Lato"/>
              </a:rPr>
              <a:t>Goal:</a:t>
            </a:r>
          </a:p>
          <a:p>
            <a:pPr indent="-342900" lvl="0" marL="457200">
              <a:lnSpc>
                <a:spcPct val="115000"/>
              </a:lnSpc>
              <a:spcBef>
                <a:spcPts val="0"/>
              </a:spcBef>
              <a:buClr>
                <a:schemeClr val="dk2"/>
              </a:buClr>
              <a:buSzPct val="100000"/>
              <a:buFont typeface="Lato"/>
              <a:buChar char="-"/>
            </a:pPr>
            <a:r>
              <a:rPr lang="en" sz="1800">
                <a:solidFill>
                  <a:schemeClr val="dk2"/>
                </a:solidFill>
                <a:latin typeface="Lato"/>
                <a:ea typeface="Lato"/>
                <a:cs typeface="Lato"/>
                <a:sym typeface="Lato"/>
              </a:rPr>
              <a:t>Optimize Resource Allocation</a:t>
            </a:r>
          </a:p>
        </p:txBody>
      </p:sp>
      <p:pic>
        <p:nvPicPr>
          <p:cNvPr id="133" name="Shape 133"/>
          <p:cNvPicPr preferRelativeResize="0"/>
          <p:nvPr/>
        </p:nvPicPr>
        <p:blipFill rotWithShape="1">
          <a:blip r:embed="rId3">
            <a:alphaModFix/>
          </a:blip>
          <a:srcRect b="15710" l="14271" r="7998" t="15894"/>
          <a:stretch/>
        </p:blipFill>
        <p:spPr>
          <a:xfrm>
            <a:off x="564274" y="3105150"/>
            <a:ext cx="2857498" cy="1365920"/>
          </a:xfrm>
          <a:prstGeom prst="rect">
            <a:avLst/>
          </a:prstGeom>
          <a:noFill/>
          <a:ln>
            <a:noFill/>
          </a:ln>
        </p:spPr>
      </p:pic>
      <p:pic>
        <p:nvPicPr>
          <p:cNvPr id="134" name="Shape 134"/>
          <p:cNvPicPr preferRelativeResize="0"/>
          <p:nvPr/>
        </p:nvPicPr>
        <p:blipFill rotWithShape="1">
          <a:blip r:embed="rId4">
            <a:alphaModFix/>
          </a:blip>
          <a:srcRect b="10602" l="0" r="0" t="0"/>
          <a:stretch/>
        </p:blipFill>
        <p:spPr>
          <a:xfrm>
            <a:off x="564275" y="1158950"/>
            <a:ext cx="2857500" cy="170307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p:nvPr/>
        </p:nvSpPr>
        <p:spPr>
          <a:xfrm>
            <a:off x="3528225" y="977500"/>
            <a:ext cx="5329800" cy="3561000"/>
          </a:xfrm>
          <a:prstGeom prst="roundRect">
            <a:avLst>
              <a:gd fmla="val 8168" name="adj"/>
            </a:avLst>
          </a:prstGeom>
          <a:solidFill>
            <a:srgbClr val="000000"/>
          </a:solidFill>
          <a:ln cap="flat" cmpd="sng" w="9525">
            <a:solidFill>
              <a:schemeClr val="dk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2" name="Shape 402"/>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The AMPL Output</a:t>
            </a:r>
          </a:p>
        </p:txBody>
      </p:sp>
      <p:sp>
        <p:nvSpPr>
          <p:cNvPr id="403" name="Shape 403"/>
          <p:cNvSpPr/>
          <p:nvPr/>
        </p:nvSpPr>
        <p:spPr>
          <a:xfrm>
            <a:off x="226348" y="935272"/>
            <a:ext cx="3048900" cy="430500"/>
          </a:xfrm>
          <a:prstGeom prst="roundRect">
            <a:avLst>
              <a:gd fmla="val 16667" name="adj"/>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sz="2100">
                <a:solidFill>
                  <a:schemeClr val="lt1"/>
                </a:solidFill>
                <a:latin typeface="Roboto"/>
                <a:ea typeface="Roboto"/>
                <a:cs typeface="Roboto"/>
                <a:sym typeface="Roboto"/>
              </a:rPr>
              <a:t>Demo</a:t>
            </a:r>
          </a:p>
        </p:txBody>
      </p:sp>
      <p:sp>
        <p:nvSpPr>
          <p:cNvPr id="404" name="Shape 404">
            <a:hlinkClick r:id="rId3"/>
          </p:cNvPr>
          <p:cNvSpPr/>
          <p:nvPr/>
        </p:nvSpPr>
        <p:spPr>
          <a:xfrm>
            <a:off x="3819108" y="977500"/>
            <a:ext cx="4748032" cy="3561000"/>
          </a:xfrm>
          <a:prstGeom prst="rect">
            <a:avLst/>
          </a:prstGeom>
          <a:blipFill>
            <a:blip r:embed="rId4">
              <a:alphaModFix/>
            </a:blip>
            <a:stretch>
              <a:fillRect/>
            </a:stretch>
          </a:blipFill>
          <a:ln>
            <a:noFill/>
          </a:ln>
        </p:spPr>
      </p:sp>
      <p:pic>
        <p:nvPicPr>
          <p:cNvPr id="405" name="Shape 405"/>
          <p:cNvPicPr preferRelativeResize="0"/>
          <p:nvPr/>
        </p:nvPicPr>
        <p:blipFill>
          <a:blip r:embed="rId5">
            <a:alphaModFix amt="60000"/>
          </a:blip>
          <a:stretch>
            <a:fillRect/>
          </a:stretch>
        </p:blipFill>
        <p:spPr>
          <a:xfrm rot="397050">
            <a:off x="505716" y="1624940"/>
            <a:ext cx="2395520" cy="2395523"/>
          </a:xfrm>
          <a:prstGeom prst="rect">
            <a:avLst/>
          </a:prstGeom>
          <a:noFill/>
          <a:ln>
            <a:noFill/>
          </a:ln>
        </p:spPr>
      </p:pic>
      <p:sp>
        <p:nvSpPr>
          <p:cNvPr id="406" name="Shape 406"/>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Medeiros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p:nvPr/>
        </p:nvSpPr>
        <p:spPr>
          <a:xfrm>
            <a:off x="3528225" y="977500"/>
            <a:ext cx="5329800" cy="3561000"/>
          </a:xfrm>
          <a:prstGeom prst="roundRect">
            <a:avLst>
              <a:gd fmla="val 8168" name="adj"/>
            </a:avLst>
          </a:prstGeom>
          <a:solidFill>
            <a:srgbClr val="000000"/>
          </a:solidFill>
          <a:ln cap="flat" cmpd="sng" w="9525">
            <a:solidFill>
              <a:schemeClr val="dk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2" name="Shape 412"/>
          <p:cNvSpPr/>
          <p:nvPr/>
        </p:nvSpPr>
        <p:spPr>
          <a:xfrm>
            <a:off x="226348" y="935272"/>
            <a:ext cx="3048900" cy="430500"/>
          </a:xfrm>
          <a:prstGeom prst="roundRect">
            <a:avLst>
              <a:gd fmla="val 16667" name="adj"/>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sz="2100">
                <a:solidFill>
                  <a:schemeClr val="lt1"/>
                </a:solidFill>
                <a:latin typeface="Roboto"/>
                <a:ea typeface="Roboto"/>
                <a:cs typeface="Roboto"/>
                <a:sym typeface="Roboto"/>
              </a:rPr>
              <a:t>Demo</a:t>
            </a:r>
          </a:p>
        </p:txBody>
      </p:sp>
      <p:pic>
        <p:nvPicPr>
          <p:cNvPr id="413" name="Shape 413"/>
          <p:cNvPicPr preferRelativeResize="0"/>
          <p:nvPr/>
        </p:nvPicPr>
        <p:blipFill>
          <a:blip r:embed="rId3">
            <a:alphaModFix amt="60000"/>
          </a:blip>
          <a:stretch>
            <a:fillRect/>
          </a:stretch>
        </p:blipFill>
        <p:spPr>
          <a:xfrm>
            <a:off x="407349" y="1523800"/>
            <a:ext cx="2581575" cy="2581575"/>
          </a:xfrm>
          <a:prstGeom prst="rect">
            <a:avLst/>
          </a:prstGeom>
          <a:noFill/>
          <a:ln>
            <a:noFill/>
          </a:ln>
        </p:spPr>
      </p:pic>
      <p:sp>
        <p:nvSpPr>
          <p:cNvPr id="414" name="Shape 414"/>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The AMPL Output</a:t>
            </a:r>
          </a:p>
        </p:txBody>
      </p:sp>
      <p:sp>
        <p:nvSpPr>
          <p:cNvPr id="415" name="Shape 415"/>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Medeiros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grpSp>
        <p:nvGrpSpPr>
          <p:cNvPr id="420" name="Shape 420"/>
          <p:cNvGrpSpPr/>
          <p:nvPr/>
        </p:nvGrpSpPr>
        <p:grpSpPr>
          <a:xfrm>
            <a:off x="693682" y="405037"/>
            <a:ext cx="8199492" cy="4158365"/>
            <a:chOff x="816300" y="396769"/>
            <a:chExt cx="8199492" cy="4440800"/>
          </a:xfrm>
        </p:grpSpPr>
        <p:cxnSp>
          <p:nvCxnSpPr>
            <p:cNvPr id="421" name="Shape 421"/>
            <p:cNvCxnSpPr/>
            <p:nvPr/>
          </p:nvCxnSpPr>
          <p:spPr>
            <a:xfrm>
              <a:off x="816300" y="396769"/>
              <a:ext cx="0" cy="4433400"/>
            </a:xfrm>
            <a:prstGeom prst="straightConnector1">
              <a:avLst/>
            </a:prstGeom>
            <a:noFill/>
            <a:ln cap="flat" cmpd="sng" w="9525">
              <a:solidFill>
                <a:schemeClr val="dk2"/>
              </a:solidFill>
              <a:prstDash val="solid"/>
              <a:round/>
              <a:headEnd len="lg" w="lg" type="none"/>
              <a:tailEnd len="lg" w="lg" type="none"/>
            </a:ln>
          </p:spPr>
        </p:cxnSp>
        <p:cxnSp>
          <p:nvCxnSpPr>
            <p:cNvPr id="422" name="Shape 422"/>
            <p:cNvCxnSpPr/>
            <p:nvPr/>
          </p:nvCxnSpPr>
          <p:spPr>
            <a:xfrm>
              <a:off x="816300" y="4837569"/>
              <a:ext cx="8176200" cy="0"/>
            </a:xfrm>
            <a:prstGeom prst="straightConnector1">
              <a:avLst/>
            </a:prstGeom>
            <a:noFill/>
            <a:ln cap="flat" cmpd="sng" w="9525">
              <a:solidFill>
                <a:schemeClr val="dk2"/>
              </a:solidFill>
              <a:prstDash val="solid"/>
              <a:round/>
              <a:headEnd len="lg" w="lg" type="none"/>
              <a:tailEnd len="lg" w="lg" type="none"/>
            </a:ln>
          </p:spPr>
        </p:cxnSp>
        <p:sp>
          <p:nvSpPr>
            <p:cNvPr id="423" name="Shape 423"/>
            <p:cNvSpPr/>
            <p:nvPr/>
          </p:nvSpPr>
          <p:spPr>
            <a:xfrm>
              <a:off x="916063" y="439050"/>
              <a:ext cx="384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24" name="Shape 424"/>
            <p:cNvSpPr/>
            <p:nvPr/>
          </p:nvSpPr>
          <p:spPr>
            <a:xfrm>
              <a:off x="877866" y="439050"/>
              <a:ext cx="384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25" name="Shape 425"/>
            <p:cNvSpPr/>
            <p:nvPr/>
          </p:nvSpPr>
          <p:spPr>
            <a:xfrm>
              <a:off x="839675" y="439050"/>
              <a:ext cx="384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26" name="Shape 426"/>
            <p:cNvSpPr/>
            <p:nvPr/>
          </p:nvSpPr>
          <p:spPr>
            <a:xfrm>
              <a:off x="1030644" y="439050"/>
              <a:ext cx="384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27" name="Shape 427"/>
            <p:cNvSpPr/>
            <p:nvPr/>
          </p:nvSpPr>
          <p:spPr>
            <a:xfrm>
              <a:off x="992448" y="439050"/>
              <a:ext cx="384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28" name="Shape 428"/>
            <p:cNvSpPr/>
            <p:nvPr/>
          </p:nvSpPr>
          <p:spPr>
            <a:xfrm>
              <a:off x="954256" y="439050"/>
              <a:ext cx="384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29" name="Shape 429"/>
            <p:cNvSpPr/>
            <p:nvPr/>
          </p:nvSpPr>
          <p:spPr>
            <a:xfrm>
              <a:off x="1145222" y="439050"/>
              <a:ext cx="384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30" name="Shape 430"/>
            <p:cNvSpPr/>
            <p:nvPr/>
          </p:nvSpPr>
          <p:spPr>
            <a:xfrm>
              <a:off x="1107026" y="439050"/>
              <a:ext cx="384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31" name="Shape 431"/>
            <p:cNvSpPr/>
            <p:nvPr/>
          </p:nvSpPr>
          <p:spPr>
            <a:xfrm>
              <a:off x="1068834" y="439050"/>
              <a:ext cx="384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32" name="Shape 432"/>
            <p:cNvSpPr/>
            <p:nvPr/>
          </p:nvSpPr>
          <p:spPr>
            <a:xfrm>
              <a:off x="1244618" y="439050"/>
              <a:ext cx="684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33" name="Shape 433"/>
            <p:cNvSpPr/>
            <p:nvPr/>
          </p:nvSpPr>
          <p:spPr>
            <a:xfrm>
              <a:off x="1213738" y="439050"/>
              <a:ext cx="285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34" name="Shape 434"/>
            <p:cNvSpPr/>
            <p:nvPr/>
          </p:nvSpPr>
          <p:spPr>
            <a:xfrm>
              <a:off x="1185094" y="439050"/>
              <a:ext cx="285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35" name="Shape 435"/>
            <p:cNvSpPr/>
            <p:nvPr/>
          </p:nvSpPr>
          <p:spPr>
            <a:xfrm>
              <a:off x="1397143" y="439050"/>
              <a:ext cx="774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36" name="Shape 436"/>
            <p:cNvSpPr/>
            <p:nvPr/>
          </p:nvSpPr>
          <p:spPr>
            <a:xfrm>
              <a:off x="1316544" y="439050"/>
              <a:ext cx="774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37" name="Shape 437"/>
            <p:cNvSpPr/>
            <p:nvPr/>
          </p:nvSpPr>
          <p:spPr>
            <a:xfrm>
              <a:off x="1539715" y="439050"/>
              <a:ext cx="774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38" name="Shape 438"/>
            <p:cNvSpPr/>
            <p:nvPr/>
          </p:nvSpPr>
          <p:spPr>
            <a:xfrm>
              <a:off x="1507293" y="439050"/>
              <a:ext cx="285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39" name="Shape 439"/>
            <p:cNvSpPr/>
            <p:nvPr/>
          </p:nvSpPr>
          <p:spPr>
            <a:xfrm>
              <a:off x="1477115" y="439050"/>
              <a:ext cx="285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40" name="Shape 440"/>
            <p:cNvSpPr/>
            <p:nvPr/>
          </p:nvSpPr>
          <p:spPr>
            <a:xfrm>
              <a:off x="1685964" y="439050"/>
              <a:ext cx="285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41" name="Shape 441"/>
            <p:cNvSpPr/>
            <p:nvPr/>
          </p:nvSpPr>
          <p:spPr>
            <a:xfrm>
              <a:off x="1649866" y="439050"/>
              <a:ext cx="345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42" name="Shape 442"/>
            <p:cNvSpPr/>
            <p:nvPr/>
          </p:nvSpPr>
          <p:spPr>
            <a:xfrm>
              <a:off x="1619688" y="439050"/>
              <a:ext cx="28499"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43" name="Shape 443"/>
            <p:cNvSpPr/>
            <p:nvPr/>
          </p:nvSpPr>
          <p:spPr>
            <a:xfrm>
              <a:off x="1165389" y="633713"/>
              <a:ext cx="1428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44" name="Shape 444"/>
            <p:cNvSpPr/>
            <p:nvPr/>
          </p:nvSpPr>
          <p:spPr>
            <a:xfrm>
              <a:off x="1022480" y="633713"/>
              <a:ext cx="1428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45" name="Shape 445"/>
            <p:cNvSpPr/>
            <p:nvPr/>
          </p:nvSpPr>
          <p:spPr>
            <a:xfrm>
              <a:off x="879587" y="633713"/>
              <a:ext cx="1428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46" name="Shape 446"/>
            <p:cNvSpPr/>
            <p:nvPr/>
          </p:nvSpPr>
          <p:spPr>
            <a:xfrm>
              <a:off x="1594090" y="633713"/>
              <a:ext cx="1428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47" name="Shape 447"/>
            <p:cNvSpPr/>
            <p:nvPr/>
          </p:nvSpPr>
          <p:spPr>
            <a:xfrm>
              <a:off x="1451181" y="633713"/>
              <a:ext cx="1428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48" name="Shape 448"/>
            <p:cNvSpPr/>
            <p:nvPr/>
          </p:nvSpPr>
          <p:spPr>
            <a:xfrm>
              <a:off x="1308288" y="633713"/>
              <a:ext cx="1428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49" name="Shape 449"/>
            <p:cNvSpPr/>
            <p:nvPr/>
          </p:nvSpPr>
          <p:spPr>
            <a:xfrm>
              <a:off x="2022780" y="633713"/>
              <a:ext cx="1428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50" name="Shape 450"/>
            <p:cNvSpPr/>
            <p:nvPr/>
          </p:nvSpPr>
          <p:spPr>
            <a:xfrm>
              <a:off x="1879870" y="633713"/>
              <a:ext cx="1428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51" name="Shape 451"/>
            <p:cNvSpPr/>
            <p:nvPr/>
          </p:nvSpPr>
          <p:spPr>
            <a:xfrm>
              <a:off x="1736977" y="633713"/>
              <a:ext cx="1428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52" name="Shape 452"/>
            <p:cNvSpPr/>
            <p:nvPr/>
          </p:nvSpPr>
          <p:spPr>
            <a:xfrm>
              <a:off x="2338733" y="633713"/>
              <a:ext cx="2187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53" name="Shape 453"/>
            <p:cNvSpPr/>
            <p:nvPr/>
          </p:nvSpPr>
          <p:spPr>
            <a:xfrm>
              <a:off x="2252165" y="633713"/>
              <a:ext cx="864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54" name="Shape 454"/>
            <p:cNvSpPr/>
            <p:nvPr/>
          </p:nvSpPr>
          <p:spPr>
            <a:xfrm>
              <a:off x="2165650" y="633713"/>
              <a:ext cx="864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55" name="Shape 455"/>
            <p:cNvSpPr/>
            <p:nvPr/>
          </p:nvSpPr>
          <p:spPr>
            <a:xfrm>
              <a:off x="2721731" y="633713"/>
              <a:ext cx="1530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56" name="Shape 456"/>
            <p:cNvSpPr/>
            <p:nvPr/>
          </p:nvSpPr>
          <p:spPr>
            <a:xfrm>
              <a:off x="2563120" y="633713"/>
              <a:ext cx="1530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57" name="Shape 457"/>
            <p:cNvSpPr/>
            <p:nvPr/>
          </p:nvSpPr>
          <p:spPr>
            <a:xfrm>
              <a:off x="3038953" y="633713"/>
              <a:ext cx="1530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58" name="Shape 458"/>
            <p:cNvSpPr/>
            <p:nvPr/>
          </p:nvSpPr>
          <p:spPr>
            <a:xfrm>
              <a:off x="2959701" y="633713"/>
              <a:ext cx="864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59" name="Shape 459"/>
            <p:cNvSpPr/>
            <p:nvPr/>
          </p:nvSpPr>
          <p:spPr>
            <a:xfrm>
              <a:off x="2873197" y="633713"/>
              <a:ext cx="864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60" name="Shape 460"/>
            <p:cNvSpPr/>
            <p:nvPr/>
          </p:nvSpPr>
          <p:spPr>
            <a:xfrm>
              <a:off x="3344167" y="633713"/>
              <a:ext cx="1428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61" name="Shape 461"/>
            <p:cNvSpPr/>
            <p:nvPr/>
          </p:nvSpPr>
          <p:spPr>
            <a:xfrm>
              <a:off x="3268080" y="633713"/>
              <a:ext cx="765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62" name="Shape 462"/>
            <p:cNvSpPr/>
            <p:nvPr/>
          </p:nvSpPr>
          <p:spPr>
            <a:xfrm>
              <a:off x="3191710" y="633713"/>
              <a:ext cx="765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63" name="Shape 463"/>
            <p:cNvSpPr/>
            <p:nvPr/>
          </p:nvSpPr>
          <p:spPr>
            <a:xfrm>
              <a:off x="1311201" y="841475"/>
              <a:ext cx="684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64" name="Shape 464"/>
            <p:cNvSpPr/>
            <p:nvPr/>
          </p:nvSpPr>
          <p:spPr>
            <a:xfrm>
              <a:off x="1168288" y="841475"/>
              <a:ext cx="684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65" name="Shape 465"/>
            <p:cNvSpPr/>
            <p:nvPr/>
          </p:nvSpPr>
          <p:spPr>
            <a:xfrm>
              <a:off x="1025398" y="841475"/>
              <a:ext cx="684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66" name="Shape 466"/>
            <p:cNvSpPr/>
            <p:nvPr/>
          </p:nvSpPr>
          <p:spPr>
            <a:xfrm>
              <a:off x="1739900" y="841475"/>
              <a:ext cx="684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67" name="Shape 467"/>
            <p:cNvSpPr/>
            <p:nvPr/>
          </p:nvSpPr>
          <p:spPr>
            <a:xfrm>
              <a:off x="1596992" y="841475"/>
              <a:ext cx="684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68" name="Shape 468"/>
            <p:cNvSpPr/>
            <p:nvPr/>
          </p:nvSpPr>
          <p:spPr>
            <a:xfrm>
              <a:off x="1454098" y="841475"/>
              <a:ext cx="684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69" name="Shape 469"/>
            <p:cNvSpPr/>
            <p:nvPr/>
          </p:nvSpPr>
          <p:spPr>
            <a:xfrm>
              <a:off x="2168589" y="841475"/>
              <a:ext cx="684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70" name="Shape 470"/>
            <p:cNvSpPr/>
            <p:nvPr/>
          </p:nvSpPr>
          <p:spPr>
            <a:xfrm>
              <a:off x="2025681" y="841475"/>
              <a:ext cx="684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71" name="Shape 471"/>
            <p:cNvSpPr/>
            <p:nvPr/>
          </p:nvSpPr>
          <p:spPr>
            <a:xfrm>
              <a:off x="1882787" y="841475"/>
              <a:ext cx="684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72" name="Shape 472"/>
            <p:cNvSpPr/>
            <p:nvPr/>
          </p:nvSpPr>
          <p:spPr>
            <a:xfrm>
              <a:off x="2560075" y="841475"/>
              <a:ext cx="684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73" name="Shape 473"/>
            <p:cNvSpPr/>
            <p:nvPr/>
          </p:nvSpPr>
          <p:spPr>
            <a:xfrm>
              <a:off x="2339250" y="841475"/>
              <a:ext cx="285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74" name="Shape 474"/>
            <p:cNvSpPr/>
            <p:nvPr/>
          </p:nvSpPr>
          <p:spPr>
            <a:xfrm>
              <a:off x="2251836" y="841475"/>
              <a:ext cx="285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75" name="Shape 475"/>
            <p:cNvSpPr/>
            <p:nvPr/>
          </p:nvSpPr>
          <p:spPr>
            <a:xfrm>
              <a:off x="2869168" y="841475"/>
              <a:ext cx="864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76" name="Shape 476"/>
            <p:cNvSpPr/>
            <p:nvPr/>
          </p:nvSpPr>
          <p:spPr>
            <a:xfrm>
              <a:off x="2722034" y="841475"/>
              <a:ext cx="864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77" name="Shape 477"/>
            <p:cNvSpPr/>
            <p:nvPr/>
          </p:nvSpPr>
          <p:spPr>
            <a:xfrm>
              <a:off x="3192128" y="841475"/>
              <a:ext cx="864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78" name="Shape 478"/>
            <p:cNvSpPr/>
            <p:nvPr/>
          </p:nvSpPr>
          <p:spPr>
            <a:xfrm>
              <a:off x="3052256" y="841475"/>
              <a:ext cx="285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79" name="Shape 479"/>
            <p:cNvSpPr/>
            <p:nvPr/>
          </p:nvSpPr>
          <p:spPr>
            <a:xfrm>
              <a:off x="2971489" y="841475"/>
              <a:ext cx="384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80" name="Shape 480"/>
            <p:cNvSpPr/>
            <p:nvPr/>
          </p:nvSpPr>
          <p:spPr>
            <a:xfrm>
              <a:off x="3487267" y="841475"/>
              <a:ext cx="684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81" name="Shape 481"/>
            <p:cNvSpPr/>
            <p:nvPr/>
          </p:nvSpPr>
          <p:spPr>
            <a:xfrm>
              <a:off x="3349614" y="841475"/>
              <a:ext cx="684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82" name="Shape 482"/>
            <p:cNvSpPr/>
            <p:nvPr/>
          </p:nvSpPr>
          <p:spPr>
            <a:xfrm>
              <a:off x="3273243" y="841475"/>
              <a:ext cx="28499"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83" name="Shape 483"/>
            <p:cNvSpPr/>
            <p:nvPr/>
          </p:nvSpPr>
          <p:spPr>
            <a:xfrm>
              <a:off x="1377556" y="1049250"/>
              <a:ext cx="1428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84" name="Shape 484"/>
            <p:cNvSpPr/>
            <p:nvPr/>
          </p:nvSpPr>
          <p:spPr>
            <a:xfrm>
              <a:off x="1234646" y="1049250"/>
              <a:ext cx="1428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85" name="Shape 485"/>
            <p:cNvSpPr/>
            <p:nvPr/>
          </p:nvSpPr>
          <p:spPr>
            <a:xfrm>
              <a:off x="1091753" y="1049250"/>
              <a:ext cx="1428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86" name="Shape 486"/>
            <p:cNvSpPr/>
            <p:nvPr/>
          </p:nvSpPr>
          <p:spPr>
            <a:xfrm>
              <a:off x="1806256" y="1049250"/>
              <a:ext cx="1428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87" name="Shape 487"/>
            <p:cNvSpPr/>
            <p:nvPr/>
          </p:nvSpPr>
          <p:spPr>
            <a:xfrm>
              <a:off x="1663347" y="1049250"/>
              <a:ext cx="1428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88" name="Shape 488"/>
            <p:cNvSpPr/>
            <p:nvPr/>
          </p:nvSpPr>
          <p:spPr>
            <a:xfrm>
              <a:off x="1520454" y="1049250"/>
              <a:ext cx="1428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89" name="Shape 489"/>
            <p:cNvSpPr/>
            <p:nvPr/>
          </p:nvSpPr>
          <p:spPr>
            <a:xfrm>
              <a:off x="2234946" y="1049250"/>
              <a:ext cx="1428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90" name="Shape 490"/>
            <p:cNvSpPr/>
            <p:nvPr/>
          </p:nvSpPr>
          <p:spPr>
            <a:xfrm>
              <a:off x="2092036" y="1049250"/>
              <a:ext cx="1428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91" name="Shape 491"/>
            <p:cNvSpPr/>
            <p:nvPr/>
          </p:nvSpPr>
          <p:spPr>
            <a:xfrm>
              <a:off x="1949144" y="1049250"/>
              <a:ext cx="1428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92" name="Shape 492"/>
            <p:cNvSpPr/>
            <p:nvPr/>
          </p:nvSpPr>
          <p:spPr>
            <a:xfrm>
              <a:off x="2667692" y="1049250"/>
              <a:ext cx="2187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93" name="Shape 493"/>
            <p:cNvSpPr/>
            <p:nvPr/>
          </p:nvSpPr>
          <p:spPr>
            <a:xfrm>
              <a:off x="2520748" y="1049243"/>
              <a:ext cx="1428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94" name="Shape 494"/>
            <p:cNvSpPr/>
            <p:nvPr/>
          </p:nvSpPr>
          <p:spPr>
            <a:xfrm>
              <a:off x="2382979" y="1049243"/>
              <a:ext cx="1428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95" name="Shape 495"/>
            <p:cNvSpPr/>
            <p:nvPr/>
          </p:nvSpPr>
          <p:spPr>
            <a:xfrm>
              <a:off x="3048451" y="1049250"/>
              <a:ext cx="1530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96" name="Shape 496"/>
            <p:cNvSpPr/>
            <p:nvPr/>
          </p:nvSpPr>
          <p:spPr>
            <a:xfrm>
              <a:off x="2889839" y="1049250"/>
              <a:ext cx="1530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97" name="Shape 497"/>
            <p:cNvSpPr/>
            <p:nvPr/>
          </p:nvSpPr>
          <p:spPr>
            <a:xfrm>
              <a:off x="3643004" y="1049243"/>
              <a:ext cx="1530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98" name="Shape 498"/>
            <p:cNvSpPr/>
            <p:nvPr/>
          </p:nvSpPr>
          <p:spPr>
            <a:xfrm>
              <a:off x="3496653" y="1049243"/>
              <a:ext cx="1428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499" name="Shape 499"/>
            <p:cNvSpPr/>
            <p:nvPr/>
          </p:nvSpPr>
          <p:spPr>
            <a:xfrm>
              <a:off x="3199371" y="1049243"/>
              <a:ext cx="2982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00" name="Shape 500"/>
            <p:cNvSpPr/>
            <p:nvPr/>
          </p:nvSpPr>
          <p:spPr>
            <a:xfrm>
              <a:off x="4255058" y="1049247"/>
              <a:ext cx="1428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01" name="Shape 501"/>
            <p:cNvSpPr/>
            <p:nvPr/>
          </p:nvSpPr>
          <p:spPr>
            <a:xfrm>
              <a:off x="3952572" y="1049241"/>
              <a:ext cx="2982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02" name="Shape 502"/>
            <p:cNvSpPr/>
            <p:nvPr/>
          </p:nvSpPr>
          <p:spPr>
            <a:xfrm>
              <a:off x="3799135" y="1049243"/>
              <a:ext cx="1428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03" name="Shape 503"/>
            <p:cNvSpPr/>
            <p:nvPr/>
          </p:nvSpPr>
          <p:spPr>
            <a:xfrm>
              <a:off x="1521554" y="1257019"/>
              <a:ext cx="1428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04" name="Shape 504"/>
            <p:cNvSpPr/>
            <p:nvPr/>
          </p:nvSpPr>
          <p:spPr>
            <a:xfrm>
              <a:off x="1378644" y="1257019"/>
              <a:ext cx="1428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05" name="Shape 505"/>
            <p:cNvSpPr/>
            <p:nvPr/>
          </p:nvSpPr>
          <p:spPr>
            <a:xfrm>
              <a:off x="1235751" y="1257019"/>
              <a:ext cx="1428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06" name="Shape 506"/>
            <p:cNvSpPr/>
            <p:nvPr/>
          </p:nvSpPr>
          <p:spPr>
            <a:xfrm>
              <a:off x="1950254" y="1257019"/>
              <a:ext cx="1428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07" name="Shape 507"/>
            <p:cNvSpPr/>
            <p:nvPr/>
          </p:nvSpPr>
          <p:spPr>
            <a:xfrm>
              <a:off x="1807345" y="1257019"/>
              <a:ext cx="1428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08" name="Shape 508"/>
            <p:cNvSpPr/>
            <p:nvPr/>
          </p:nvSpPr>
          <p:spPr>
            <a:xfrm>
              <a:off x="1664452" y="1257019"/>
              <a:ext cx="1428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09" name="Shape 509"/>
            <p:cNvSpPr/>
            <p:nvPr/>
          </p:nvSpPr>
          <p:spPr>
            <a:xfrm>
              <a:off x="2378944" y="1257019"/>
              <a:ext cx="1428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10" name="Shape 510"/>
            <p:cNvSpPr/>
            <p:nvPr/>
          </p:nvSpPr>
          <p:spPr>
            <a:xfrm>
              <a:off x="2236034" y="1257019"/>
              <a:ext cx="1428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11" name="Shape 511"/>
            <p:cNvSpPr/>
            <p:nvPr/>
          </p:nvSpPr>
          <p:spPr>
            <a:xfrm>
              <a:off x="2093142" y="1257019"/>
              <a:ext cx="1428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12" name="Shape 512"/>
            <p:cNvSpPr/>
            <p:nvPr/>
          </p:nvSpPr>
          <p:spPr>
            <a:xfrm>
              <a:off x="2659581" y="1257013"/>
              <a:ext cx="1428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13" name="Shape 513"/>
            <p:cNvSpPr/>
            <p:nvPr/>
          </p:nvSpPr>
          <p:spPr>
            <a:xfrm>
              <a:off x="2521812" y="1257013"/>
              <a:ext cx="1428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14" name="Shape 514"/>
            <p:cNvSpPr/>
            <p:nvPr/>
          </p:nvSpPr>
          <p:spPr>
            <a:xfrm>
              <a:off x="2893658" y="1257019"/>
              <a:ext cx="2187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15" name="Shape 515"/>
            <p:cNvSpPr/>
            <p:nvPr/>
          </p:nvSpPr>
          <p:spPr>
            <a:xfrm>
              <a:off x="3544653" y="1257013"/>
              <a:ext cx="1428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16" name="Shape 516"/>
            <p:cNvSpPr/>
            <p:nvPr/>
          </p:nvSpPr>
          <p:spPr>
            <a:xfrm>
              <a:off x="3247371" y="1257013"/>
              <a:ext cx="2982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17" name="Shape 517"/>
            <p:cNvSpPr/>
            <p:nvPr/>
          </p:nvSpPr>
          <p:spPr>
            <a:xfrm>
              <a:off x="4408141" y="1257017"/>
              <a:ext cx="1428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18" name="Shape 518"/>
            <p:cNvSpPr/>
            <p:nvPr/>
          </p:nvSpPr>
          <p:spPr>
            <a:xfrm>
              <a:off x="4261315" y="1257017"/>
              <a:ext cx="1428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19" name="Shape 519"/>
            <p:cNvSpPr/>
            <p:nvPr/>
          </p:nvSpPr>
          <p:spPr>
            <a:xfrm>
              <a:off x="3943133" y="1257013"/>
              <a:ext cx="1428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20" name="Shape 520"/>
            <p:cNvSpPr/>
            <p:nvPr/>
          </p:nvSpPr>
          <p:spPr>
            <a:xfrm>
              <a:off x="1665922" y="1464788"/>
              <a:ext cx="1428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21" name="Shape 521"/>
            <p:cNvSpPr/>
            <p:nvPr/>
          </p:nvSpPr>
          <p:spPr>
            <a:xfrm>
              <a:off x="1523012" y="1464788"/>
              <a:ext cx="1428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22" name="Shape 522"/>
            <p:cNvSpPr/>
            <p:nvPr/>
          </p:nvSpPr>
          <p:spPr>
            <a:xfrm>
              <a:off x="1380120" y="1464788"/>
              <a:ext cx="1428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23" name="Shape 523"/>
            <p:cNvSpPr/>
            <p:nvPr/>
          </p:nvSpPr>
          <p:spPr>
            <a:xfrm>
              <a:off x="2094623" y="1464788"/>
              <a:ext cx="1428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24" name="Shape 524"/>
            <p:cNvSpPr/>
            <p:nvPr/>
          </p:nvSpPr>
          <p:spPr>
            <a:xfrm>
              <a:off x="1951713" y="1464788"/>
              <a:ext cx="1428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25" name="Shape 525"/>
            <p:cNvSpPr/>
            <p:nvPr/>
          </p:nvSpPr>
          <p:spPr>
            <a:xfrm>
              <a:off x="1808820" y="1464788"/>
              <a:ext cx="1428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26" name="Shape 526"/>
            <p:cNvSpPr/>
            <p:nvPr/>
          </p:nvSpPr>
          <p:spPr>
            <a:xfrm>
              <a:off x="2523312" y="1464788"/>
              <a:ext cx="1428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27" name="Shape 527"/>
            <p:cNvSpPr/>
            <p:nvPr/>
          </p:nvSpPr>
          <p:spPr>
            <a:xfrm>
              <a:off x="2380403" y="1464788"/>
              <a:ext cx="1428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28" name="Shape 528"/>
            <p:cNvSpPr/>
            <p:nvPr/>
          </p:nvSpPr>
          <p:spPr>
            <a:xfrm>
              <a:off x="2237510" y="1464788"/>
              <a:ext cx="1428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29" name="Shape 529"/>
            <p:cNvSpPr/>
            <p:nvPr/>
          </p:nvSpPr>
          <p:spPr>
            <a:xfrm>
              <a:off x="2849242" y="1464786"/>
              <a:ext cx="1899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30" name="Shape 530"/>
            <p:cNvSpPr/>
            <p:nvPr/>
          </p:nvSpPr>
          <p:spPr>
            <a:xfrm>
              <a:off x="2666186" y="1464786"/>
              <a:ext cx="1899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31" name="Shape 531"/>
            <p:cNvSpPr/>
            <p:nvPr/>
          </p:nvSpPr>
          <p:spPr>
            <a:xfrm>
              <a:off x="3123549" y="1464786"/>
              <a:ext cx="2982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32" name="Shape 532"/>
            <p:cNvSpPr/>
            <p:nvPr/>
          </p:nvSpPr>
          <p:spPr>
            <a:xfrm>
              <a:off x="3688645" y="1464786"/>
              <a:ext cx="2187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33" name="Shape 533"/>
            <p:cNvSpPr/>
            <p:nvPr/>
          </p:nvSpPr>
          <p:spPr>
            <a:xfrm>
              <a:off x="4104780" y="1464786"/>
              <a:ext cx="2187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34" name="Shape 534"/>
            <p:cNvSpPr/>
            <p:nvPr/>
          </p:nvSpPr>
          <p:spPr>
            <a:xfrm>
              <a:off x="4556159" y="1464786"/>
              <a:ext cx="1428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35" name="Shape 535"/>
            <p:cNvSpPr/>
            <p:nvPr/>
          </p:nvSpPr>
          <p:spPr>
            <a:xfrm>
              <a:off x="1827614" y="1672558"/>
              <a:ext cx="1521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36" name="Shape 536"/>
            <p:cNvSpPr/>
            <p:nvPr/>
          </p:nvSpPr>
          <p:spPr>
            <a:xfrm>
              <a:off x="1675305" y="1672558"/>
              <a:ext cx="1521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37" name="Shape 537"/>
            <p:cNvSpPr/>
            <p:nvPr/>
          </p:nvSpPr>
          <p:spPr>
            <a:xfrm>
              <a:off x="1523014" y="1672558"/>
              <a:ext cx="1521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38" name="Shape 538"/>
            <p:cNvSpPr/>
            <p:nvPr/>
          </p:nvSpPr>
          <p:spPr>
            <a:xfrm>
              <a:off x="2284510" y="1672558"/>
              <a:ext cx="1521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39" name="Shape 539"/>
            <p:cNvSpPr/>
            <p:nvPr/>
          </p:nvSpPr>
          <p:spPr>
            <a:xfrm>
              <a:off x="2132201" y="1672558"/>
              <a:ext cx="1521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40" name="Shape 540"/>
            <p:cNvSpPr/>
            <p:nvPr/>
          </p:nvSpPr>
          <p:spPr>
            <a:xfrm>
              <a:off x="1979910" y="1672558"/>
              <a:ext cx="1521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41" name="Shape 541"/>
            <p:cNvSpPr/>
            <p:nvPr/>
          </p:nvSpPr>
          <p:spPr>
            <a:xfrm>
              <a:off x="2741394" y="1672558"/>
              <a:ext cx="1521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42" name="Shape 542"/>
            <p:cNvSpPr/>
            <p:nvPr/>
          </p:nvSpPr>
          <p:spPr>
            <a:xfrm>
              <a:off x="2589085" y="1672558"/>
              <a:ext cx="1521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43" name="Shape 543"/>
            <p:cNvSpPr/>
            <p:nvPr/>
          </p:nvSpPr>
          <p:spPr>
            <a:xfrm>
              <a:off x="2436795" y="1672558"/>
              <a:ext cx="1521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44" name="Shape 544"/>
            <p:cNvSpPr/>
            <p:nvPr/>
          </p:nvSpPr>
          <p:spPr>
            <a:xfrm>
              <a:off x="4707188" y="1672556"/>
              <a:ext cx="1428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45" name="Shape 545"/>
            <p:cNvSpPr/>
            <p:nvPr/>
          </p:nvSpPr>
          <p:spPr>
            <a:xfrm>
              <a:off x="1972841" y="1880328"/>
              <a:ext cx="384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46" name="Shape 546"/>
            <p:cNvSpPr/>
            <p:nvPr/>
          </p:nvSpPr>
          <p:spPr>
            <a:xfrm>
              <a:off x="1820535" y="1880328"/>
              <a:ext cx="384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47" name="Shape 547"/>
            <p:cNvSpPr/>
            <p:nvPr/>
          </p:nvSpPr>
          <p:spPr>
            <a:xfrm>
              <a:off x="1668241" y="1880328"/>
              <a:ext cx="384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48" name="Shape 548"/>
            <p:cNvSpPr/>
            <p:nvPr/>
          </p:nvSpPr>
          <p:spPr>
            <a:xfrm>
              <a:off x="2429739" y="1880328"/>
              <a:ext cx="384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49" name="Shape 549"/>
            <p:cNvSpPr/>
            <p:nvPr/>
          </p:nvSpPr>
          <p:spPr>
            <a:xfrm>
              <a:off x="2277432" y="1880328"/>
              <a:ext cx="384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50" name="Shape 550"/>
            <p:cNvSpPr/>
            <p:nvPr/>
          </p:nvSpPr>
          <p:spPr>
            <a:xfrm>
              <a:off x="2125136" y="1880328"/>
              <a:ext cx="384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51" name="Shape 551"/>
            <p:cNvSpPr/>
            <p:nvPr/>
          </p:nvSpPr>
          <p:spPr>
            <a:xfrm>
              <a:off x="2886623" y="1880328"/>
              <a:ext cx="384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52" name="Shape 552"/>
            <p:cNvSpPr/>
            <p:nvPr/>
          </p:nvSpPr>
          <p:spPr>
            <a:xfrm>
              <a:off x="2734316" y="1880328"/>
              <a:ext cx="384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53" name="Shape 553"/>
            <p:cNvSpPr/>
            <p:nvPr/>
          </p:nvSpPr>
          <p:spPr>
            <a:xfrm>
              <a:off x="2582023" y="1880328"/>
              <a:ext cx="384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54" name="Shape 554"/>
            <p:cNvSpPr/>
            <p:nvPr/>
          </p:nvSpPr>
          <p:spPr>
            <a:xfrm>
              <a:off x="3423410" y="1880328"/>
              <a:ext cx="384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55" name="Shape 555"/>
            <p:cNvSpPr/>
            <p:nvPr/>
          </p:nvSpPr>
          <p:spPr>
            <a:xfrm>
              <a:off x="3062515" y="1880328"/>
              <a:ext cx="384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56" name="Shape 556"/>
            <p:cNvSpPr/>
            <p:nvPr/>
          </p:nvSpPr>
          <p:spPr>
            <a:xfrm>
              <a:off x="2924746" y="1880328"/>
              <a:ext cx="384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57" name="Shape 557"/>
            <p:cNvSpPr/>
            <p:nvPr/>
          </p:nvSpPr>
          <p:spPr>
            <a:xfrm>
              <a:off x="3512255" y="1880328"/>
              <a:ext cx="384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58" name="Shape 558"/>
            <p:cNvSpPr/>
            <p:nvPr/>
          </p:nvSpPr>
          <p:spPr>
            <a:xfrm>
              <a:off x="3451567" y="1880328"/>
              <a:ext cx="384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59" name="Shape 559"/>
            <p:cNvSpPr/>
            <p:nvPr/>
          </p:nvSpPr>
          <p:spPr>
            <a:xfrm>
              <a:off x="3830809" y="1880328"/>
              <a:ext cx="384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60" name="Shape 560"/>
            <p:cNvSpPr/>
            <p:nvPr/>
          </p:nvSpPr>
          <p:spPr>
            <a:xfrm>
              <a:off x="3684457" y="1880328"/>
              <a:ext cx="384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61" name="Shape 561"/>
            <p:cNvSpPr/>
            <p:nvPr/>
          </p:nvSpPr>
          <p:spPr>
            <a:xfrm>
              <a:off x="3583169" y="1880328"/>
              <a:ext cx="384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62" name="Shape 562"/>
            <p:cNvSpPr/>
            <p:nvPr/>
          </p:nvSpPr>
          <p:spPr>
            <a:xfrm>
              <a:off x="4864647" y="1880328"/>
              <a:ext cx="384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63" name="Shape 563"/>
            <p:cNvSpPr/>
            <p:nvPr/>
          </p:nvSpPr>
          <p:spPr>
            <a:xfrm>
              <a:off x="4444174" y="1880328"/>
              <a:ext cx="384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64" name="Shape 564"/>
            <p:cNvSpPr/>
            <p:nvPr/>
          </p:nvSpPr>
          <p:spPr>
            <a:xfrm>
              <a:off x="4342340" y="1880328"/>
              <a:ext cx="384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65" name="Shape 565"/>
            <p:cNvSpPr/>
            <p:nvPr/>
          </p:nvSpPr>
          <p:spPr>
            <a:xfrm>
              <a:off x="2009637" y="2088098"/>
              <a:ext cx="384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66" name="Shape 566"/>
            <p:cNvSpPr/>
            <p:nvPr/>
          </p:nvSpPr>
          <p:spPr>
            <a:xfrm>
              <a:off x="1857330" y="2088098"/>
              <a:ext cx="384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67" name="Shape 567"/>
            <p:cNvSpPr/>
            <p:nvPr/>
          </p:nvSpPr>
          <p:spPr>
            <a:xfrm>
              <a:off x="1705037" y="2088098"/>
              <a:ext cx="384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68" name="Shape 568"/>
            <p:cNvSpPr/>
            <p:nvPr/>
          </p:nvSpPr>
          <p:spPr>
            <a:xfrm>
              <a:off x="2466534" y="2088098"/>
              <a:ext cx="384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69" name="Shape 569"/>
            <p:cNvSpPr/>
            <p:nvPr/>
          </p:nvSpPr>
          <p:spPr>
            <a:xfrm>
              <a:off x="2314228" y="2088098"/>
              <a:ext cx="384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70" name="Shape 570"/>
            <p:cNvSpPr/>
            <p:nvPr/>
          </p:nvSpPr>
          <p:spPr>
            <a:xfrm>
              <a:off x="2161932" y="2088098"/>
              <a:ext cx="384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71" name="Shape 571"/>
            <p:cNvSpPr/>
            <p:nvPr/>
          </p:nvSpPr>
          <p:spPr>
            <a:xfrm>
              <a:off x="2923418" y="2088098"/>
              <a:ext cx="384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72" name="Shape 572"/>
            <p:cNvSpPr/>
            <p:nvPr/>
          </p:nvSpPr>
          <p:spPr>
            <a:xfrm>
              <a:off x="2771112" y="2088098"/>
              <a:ext cx="384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73" name="Shape 573"/>
            <p:cNvSpPr/>
            <p:nvPr/>
          </p:nvSpPr>
          <p:spPr>
            <a:xfrm>
              <a:off x="2618818" y="2088098"/>
              <a:ext cx="384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74" name="Shape 574"/>
            <p:cNvSpPr/>
            <p:nvPr/>
          </p:nvSpPr>
          <p:spPr>
            <a:xfrm>
              <a:off x="3460206" y="2088098"/>
              <a:ext cx="384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75" name="Shape 575"/>
            <p:cNvSpPr/>
            <p:nvPr/>
          </p:nvSpPr>
          <p:spPr>
            <a:xfrm>
              <a:off x="3099310" y="2088098"/>
              <a:ext cx="384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76" name="Shape 576"/>
            <p:cNvSpPr/>
            <p:nvPr/>
          </p:nvSpPr>
          <p:spPr>
            <a:xfrm>
              <a:off x="2961542" y="2088098"/>
              <a:ext cx="384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77" name="Shape 577"/>
            <p:cNvSpPr/>
            <p:nvPr/>
          </p:nvSpPr>
          <p:spPr>
            <a:xfrm>
              <a:off x="3721252" y="2088098"/>
              <a:ext cx="384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78" name="Shape 578"/>
            <p:cNvSpPr/>
            <p:nvPr/>
          </p:nvSpPr>
          <p:spPr>
            <a:xfrm>
              <a:off x="4901442" y="2088098"/>
              <a:ext cx="384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79" name="Shape 579"/>
            <p:cNvSpPr/>
            <p:nvPr/>
          </p:nvSpPr>
          <p:spPr>
            <a:xfrm>
              <a:off x="4379135" y="2088098"/>
              <a:ext cx="384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80" name="Shape 580"/>
            <p:cNvSpPr/>
            <p:nvPr/>
          </p:nvSpPr>
          <p:spPr>
            <a:xfrm>
              <a:off x="2051532" y="2295867"/>
              <a:ext cx="384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81" name="Shape 581"/>
            <p:cNvSpPr/>
            <p:nvPr/>
          </p:nvSpPr>
          <p:spPr>
            <a:xfrm>
              <a:off x="1899225" y="2295867"/>
              <a:ext cx="384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82" name="Shape 582"/>
            <p:cNvSpPr/>
            <p:nvPr/>
          </p:nvSpPr>
          <p:spPr>
            <a:xfrm>
              <a:off x="1746931" y="2295867"/>
              <a:ext cx="384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83" name="Shape 583"/>
            <p:cNvSpPr/>
            <p:nvPr/>
          </p:nvSpPr>
          <p:spPr>
            <a:xfrm>
              <a:off x="2508429" y="2295867"/>
              <a:ext cx="384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84" name="Shape 584"/>
            <p:cNvSpPr/>
            <p:nvPr/>
          </p:nvSpPr>
          <p:spPr>
            <a:xfrm>
              <a:off x="2356122" y="2295867"/>
              <a:ext cx="384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85" name="Shape 585"/>
            <p:cNvSpPr/>
            <p:nvPr/>
          </p:nvSpPr>
          <p:spPr>
            <a:xfrm>
              <a:off x="2203826" y="2295867"/>
              <a:ext cx="384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86" name="Shape 586"/>
            <p:cNvSpPr/>
            <p:nvPr/>
          </p:nvSpPr>
          <p:spPr>
            <a:xfrm>
              <a:off x="2965313" y="2295867"/>
              <a:ext cx="384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87" name="Shape 587"/>
            <p:cNvSpPr/>
            <p:nvPr/>
          </p:nvSpPr>
          <p:spPr>
            <a:xfrm>
              <a:off x="2813006" y="2295867"/>
              <a:ext cx="384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88" name="Shape 588"/>
            <p:cNvSpPr/>
            <p:nvPr/>
          </p:nvSpPr>
          <p:spPr>
            <a:xfrm>
              <a:off x="2660713" y="2295867"/>
              <a:ext cx="384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89" name="Shape 589"/>
            <p:cNvSpPr/>
            <p:nvPr/>
          </p:nvSpPr>
          <p:spPr>
            <a:xfrm>
              <a:off x="3187083" y="2295865"/>
              <a:ext cx="1899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90" name="Shape 590"/>
            <p:cNvSpPr/>
            <p:nvPr/>
          </p:nvSpPr>
          <p:spPr>
            <a:xfrm>
              <a:off x="3004027" y="2295865"/>
              <a:ext cx="1899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91" name="Shape 591"/>
            <p:cNvSpPr/>
            <p:nvPr/>
          </p:nvSpPr>
          <p:spPr>
            <a:xfrm>
              <a:off x="3604285" y="2295867"/>
              <a:ext cx="1071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92" name="Shape 592"/>
            <p:cNvSpPr/>
            <p:nvPr/>
          </p:nvSpPr>
          <p:spPr>
            <a:xfrm>
              <a:off x="3492878" y="2295867"/>
              <a:ext cx="1071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93" name="Shape 593"/>
            <p:cNvSpPr/>
            <p:nvPr/>
          </p:nvSpPr>
          <p:spPr>
            <a:xfrm>
              <a:off x="3715682" y="2295867"/>
              <a:ext cx="2187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94" name="Shape 594"/>
            <p:cNvSpPr/>
            <p:nvPr/>
          </p:nvSpPr>
          <p:spPr>
            <a:xfrm>
              <a:off x="3938429" y="2295865"/>
              <a:ext cx="2187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95" name="Shape 595"/>
            <p:cNvSpPr/>
            <p:nvPr/>
          </p:nvSpPr>
          <p:spPr>
            <a:xfrm>
              <a:off x="4161185" y="2294390"/>
              <a:ext cx="864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96" name="Shape 596"/>
            <p:cNvSpPr/>
            <p:nvPr/>
          </p:nvSpPr>
          <p:spPr>
            <a:xfrm>
              <a:off x="4991678" y="2295867"/>
              <a:ext cx="384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97" name="Shape 597"/>
            <p:cNvSpPr/>
            <p:nvPr/>
          </p:nvSpPr>
          <p:spPr>
            <a:xfrm>
              <a:off x="4688353" y="2295860"/>
              <a:ext cx="2982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98" name="Shape 598"/>
            <p:cNvSpPr/>
            <p:nvPr/>
          </p:nvSpPr>
          <p:spPr>
            <a:xfrm>
              <a:off x="4422177" y="2295867"/>
              <a:ext cx="2982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599" name="Shape 599"/>
            <p:cNvSpPr/>
            <p:nvPr/>
          </p:nvSpPr>
          <p:spPr>
            <a:xfrm>
              <a:off x="2086424" y="2503637"/>
              <a:ext cx="384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00" name="Shape 600"/>
            <p:cNvSpPr/>
            <p:nvPr/>
          </p:nvSpPr>
          <p:spPr>
            <a:xfrm>
              <a:off x="1934117" y="2503637"/>
              <a:ext cx="384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01" name="Shape 601"/>
            <p:cNvSpPr/>
            <p:nvPr/>
          </p:nvSpPr>
          <p:spPr>
            <a:xfrm>
              <a:off x="1781824" y="2503637"/>
              <a:ext cx="384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02" name="Shape 602"/>
            <p:cNvSpPr/>
            <p:nvPr/>
          </p:nvSpPr>
          <p:spPr>
            <a:xfrm>
              <a:off x="2543321" y="2503637"/>
              <a:ext cx="384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03" name="Shape 603"/>
            <p:cNvSpPr/>
            <p:nvPr/>
          </p:nvSpPr>
          <p:spPr>
            <a:xfrm>
              <a:off x="2391015" y="2503637"/>
              <a:ext cx="384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04" name="Shape 604"/>
            <p:cNvSpPr/>
            <p:nvPr/>
          </p:nvSpPr>
          <p:spPr>
            <a:xfrm>
              <a:off x="2238719" y="2503637"/>
              <a:ext cx="384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05" name="Shape 605"/>
            <p:cNvSpPr/>
            <p:nvPr/>
          </p:nvSpPr>
          <p:spPr>
            <a:xfrm>
              <a:off x="3000205" y="2503637"/>
              <a:ext cx="384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06" name="Shape 606"/>
            <p:cNvSpPr/>
            <p:nvPr/>
          </p:nvSpPr>
          <p:spPr>
            <a:xfrm>
              <a:off x="2847899" y="2503637"/>
              <a:ext cx="384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07" name="Shape 607"/>
            <p:cNvSpPr/>
            <p:nvPr/>
          </p:nvSpPr>
          <p:spPr>
            <a:xfrm>
              <a:off x="2695605" y="2503637"/>
              <a:ext cx="384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08" name="Shape 608"/>
            <p:cNvSpPr/>
            <p:nvPr/>
          </p:nvSpPr>
          <p:spPr>
            <a:xfrm>
              <a:off x="3383111" y="2503637"/>
              <a:ext cx="384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09" name="Shape 609"/>
            <p:cNvSpPr/>
            <p:nvPr/>
          </p:nvSpPr>
          <p:spPr>
            <a:xfrm>
              <a:off x="3190383" y="2503637"/>
              <a:ext cx="384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10" name="Shape 610"/>
            <p:cNvSpPr/>
            <p:nvPr/>
          </p:nvSpPr>
          <p:spPr>
            <a:xfrm>
              <a:off x="3496227" y="2503637"/>
              <a:ext cx="1071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11" name="Shape 611"/>
            <p:cNvSpPr/>
            <p:nvPr/>
          </p:nvSpPr>
          <p:spPr>
            <a:xfrm>
              <a:off x="4157263" y="2503637"/>
              <a:ext cx="384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12" name="Shape 612"/>
            <p:cNvSpPr/>
            <p:nvPr/>
          </p:nvSpPr>
          <p:spPr>
            <a:xfrm>
              <a:off x="5026020" y="2503637"/>
              <a:ext cx="345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13" name="Shape 613"/>
            <p:cNvSpPr/>
            <p:nvPr/>
          </p:nvSpPr>
          <p:spPr>
            <a:xfrm>
              <a:off x="4713853" y="2503637"/>
              <a:ext cx="384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14" name="Shape 614"/>
            <p:cNvSpPr/>
            <p:nvPr/>
          </p:nvSpPr>
          <p:spPr>
            <a:xfrm>
              <a:off x="2368374" y="2711407"/>
              <a:ext cx="2790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15" name="Shape 615"/>
            <p:cNvSpPr/>
            <p:nvPr/>
          </p:nvSpPr>
          <p:spPr>
            <a:xfrm>
              <a:off x="2089435" y="2711407"/>
              <a:ext cx="2790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16" name="Shape 616"/>
            <p:cNvSpPr/>
            <p:nvPr/>
          </p:nvSpPr>
          <p:spPr>
            <a:xfrm>
              <a:off x="1810529" y="2711407"/>
              <a:ext cx="2790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17" name="Shape 617"/>
            <p:cNvSpPr/>
            <p:nvPr/>
          </p:nvSpPr>
          <p:spPr>
            <a:xfrm>
              <a:off x="3205135" y="2711407"/>
              <a:ext cx="2790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18" name="Shape 618"/>
            <p:cNvSpPr/>
            <p:nvPr/>
          </p:nvSpPr>
          <p:spPr>
            <a:xfrm>
              <a:off x="2926196" y="2711407"/>
              <a:ext cx="2790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19" name="Shape 619"/>
            <p:cNvSpPr/>
            <p:nvPr/>
          </p:nvSpPr>
          <p:spPr>
            <a:xfrm>
              <a:off x="2647290" y="2711407"/>
              <a:ext cx="2790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20" name="Shape 620"/>
            <p:cNvSpPr/>
            <p:nvPr/>
          </p:nvSpPr>
          <p:spPr>
            <a:xfrm>
              <a:off x="4041874" y="2711407"/>
              <a:ext cx="2790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21" name="Shape 621"/>
            <p:cNvSpPr/>
            <p:nvPr/>
          </p:nvSpPr>
          <p:spPr>
            <a:xfrm>
              <a:off x="3762936" y="2711407"/>
              <a:ext cx="2790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22" name="Shape 622"/>
            <p:cNvSpPr/>
            <p:nvPr/>
          </p:nvSpPr>
          <p:spPr>
            <a:xfrm>
              <a:off x="3484030" y="2711407"/>
              <a:ext cx="2790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23" name="Shape 623"/>
            <p:cNvSpPr/>
            <p:nvPr/>
          </p:nvSpPr>
          <p:spPr>
            <a:xfrm>
              <a:off x="4890331" y="2711407"/>
              <a:ext cx="2790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24" name="Shape 624"/>
            <p:cNvSpPr/>
            <p:nvPr/>
          </p:nvSpPr>
          <p:spPr>
            <a:xfrm>
              <a:off x="4606229" y="2711407"/>
              <a:ext cx="2790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25" name="Shape 625"/>
            <p:cNvSpPr/>
            <p:nvPr/>
          </p:nvSpPr>
          <p:spPr>
            <a:xfrm>
              <a:off x="4324014" y="2712884"/>
              <a:ext cx="2790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26" name="Shape 626"/>
            <p:cNvSpPr/>
            <p:nvPr/>
          </p:nvSpPr>
          <p:spPr>
            <a:xfrm>
              <a:off x="5461419" y="2711407"/>
              <a:ext cx="2790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27" name="Shape 627"/>
            <p:cNvSpPr/>
            <p:nvPr/>
          </p:nvSpPr>
          <p:spPr>
            <a:xfrm>
              <a:off x="5179471" y="2711407"/>
              <a:ext cx="2790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28" name="Shape 628"/>
            <p:cNvSpPr/>
            <p:nvPr/>
          </p:nvSpPr>
          <p:spPr>
            <a:xfrm>
              <a:off x="6307899" y="2711407"/>
              <a:ext cx="278999"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29" name="Shape 629"/>
            <p:cNvSpPr/>
            <p:nvPr/>
          </p:nvSpPr>
          <p:spPr>
            <a:xfrm>
              <a:off x="6024237" y="2711407"/>
              <a:ext cx="2790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30" name="Shape 630"/>
            <p:cNvSpPr/>
            <p:nvPr/>
          </p:nvSpPr>
          <p:spPr>
            <a:xfrm>
              <a:off x="5746940" y="2711407"/>
              <a:ext cx="2790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31" name="Shape 631"/>
            <p:cNvSpPr/>
            <p:nvPr/>
          </p:nvSpPr>
          <p:spPr>
            <a:xfrm>
              <a:off x="7148346" y="2711407"/>
              <a:ext cx="2790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32" name="Shape 632"/>
            <p:cNvSpPr/>
            <p:nvPr/>
          </p:nvSpPr>
          <p:spPr>
            <a:xfrm>
              <a:off x="6869549" y="2711407"/>
              <a:ext cx="2790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33" name="Shape 633"/>
            <p:cNvSpPr/>
            <p:nvPr/>
          </p:nvSpPr>
          <p:spPr>
            <a:xfrm>
              <a:off x="6588654" y="2711407"/>
              <a:ext cx="2790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34" name="Shape 634"/>
            <p:cNvSpPr/>
            <p:nvPr/>
          </p:nvSpPr>
          <p:spPr>
            <a:xfrm>
              <a:off x="2646466" y="2919178"/>
              <a:ext cx="2790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35" name="Shape 635"/>
            <p:cNvSpPr/>
            <p:nvPr/>
          </p:nvSpPr>
          <p:spPr>
            <a:xfrm>
              <a:off x="2367528" y="2919178"/>
              <a:ext cx="2790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36" name="Shape 636"/>
            <p:cNvSpPr/>
            <p:nvPr/>
          </p:nvSpPr>
          <p:spPr>
            <a:xfrm>
              <a:off x="2088622" y="2919178"/>
              <a:ext cx="2790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37" name="Shape 637"/>
            <p:cNvSpPr/>
            <p:nvPr/>
          </p:nvSpPr>
          <p:spPr>
            <a:xfrm>
              <a:off x="3483228" y="2919178"/>
              <a:ext cx="2790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38" name="Shape 638"/>
            <p:cNvSpPr/>
            <p:nvPr/>
          </p:nvSpPr>
          <p:spPr>
            <a:xfrm>
              <a:off x="3204289" y="2919178"/>
              <a:ext cx="2790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39" name="Shape 639"/>
            <p:cNvSpPr/>
            <p:nvPr/>
          </p:nvSpPr>
          <p:spPr>
            <a:xfrm>
              <a:off x="2925383" y="2919178"/>
              <a:ext cx="2790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40" name="Shape 640"/>
            <p:cNvSpPr/>
            <p:nvPr/>
          </p:nvSpPr>
          <p:spPr>
            <a:xfrm>
              <a:off x="4319967" y="2919178"/>
              <a:ext cx="2790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41" name="Shape 641"/>
            <p:cNvSpPr/>
            <p:nvPr/>
          </p:nvSpPr>
          <p:spPr>
            <a:xfrm>
              <a:off x="4041029" y="2919178"/>
              <a:ext cx="2790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42" name="Shape 642"/>
            <p:cNvSpPr/>
            <p:nvPr/>
          </p:nvSpPr>
          <p:spPr>
            <a:xfrm>
              <a:off x="3762123" y="2919178"/>
              <a:ext cx="2790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43" name="Shape 643"/>
            <p:cNvSpPr/>
            <p:nvPr/>
          </p:nvSpPr>
          <p:spPr>
            <a:xfrm>
              <a:off x="5168423" y="2919178"/>
              <a:ext cx="2790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44" name="Shape 644"/>
            <p:cNvSpPr/>
            <p:nvPr/>
          </p:nvSpPr>
          <p:spPr>
            <a:xfrm>
              <a:off x="4884321" y="2919178"/>
              <a:ext cx="2790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45" name="Shape 645"/>
            <p:cNvSpPr/>
            <p:nvPr/>
          </p:nvSpPr>
          <p:spPr>
            <a:xfrm>
              <a:off x="4602107" y="2920655"/>
              <a:ext cx="2790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46" name="Shape 646"/>
            <p:cNvSpPr/>
            <p:nvPr/>
          </p:nvSpPr>
          <p:spPr>
            <a:xfrm>
              <a:off x="6302330" y="2919178"/>
              <a:ext cx="2790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47" name="Shape 647"/>
            <p:cNvSpPr/>
            <p:nvPr/>
          </p:nvSpPr>
          <p:spPr>
            <a:xfrm>
              <a:off x="7426438" y="2919178"/>
              <a:ext cx="2790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48" name="Shape 648"/>
            <p:cNvSpPr/>
            <p:nvPr/>
          </p:nvSpPr>
          <p:spPr>
            <a:xfrm>
              <a:off x="6866747" y="2919178"/>
              <a:ext cx="2790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49" name="Shape 649"/>
            <p:cNvSpPr/>
            <p:nvPr/>
          </p:nvSpPr>
          <p:spPr>
            <a:xfrm>
              <a:off x="2944363" y="3128428"/>
              <a:ext cx="1482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50" name="Shape 650"/>
            <p:cNvSpPr/>
            <p:nvPr/>
          </p:nvSpPr>
          <p:spPr>
            <a:xfrm>
              <a:off x="2663254" y="3128428"/>
              <a:ext cx="1482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51" name="Shape 651"/>
            <p:cNvSpPr/>
            <p:nvPr/>
          </p:nvSpPr>
          <p:spPr>
            <a:xfrm>
              <a:off x="2382105" y="3128428"/>
              <a:ext cx="1482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52" name="Shape 652"/>
            <p:cNvSpPr/>
            <p:nvPr/>
          </p:nvSpPr>
          <p:spPr>
            <a:xfrm>
              <a:off x="3759399" y="3128428"/>
              <a:ext cx="1482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53" name="Shape 653"/>
            <p:cNvSpPr/>
            <p:nvPr/>
          </p:nvSpPr>
          <p:spPr>
            <a:xfrm>
              <a:off x="3506638" y="3128428"/>
              <a:ext cx="1482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54" name="Shape 654"/>
            <p:cNvSpPr/>
            <p:nvPr/>
          </p:nvSpPr>
          <p:spPr>
            <a:xfrm>
              <a:off x="3225518" y="3128428"/>
              <a:ext cx="1482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55" name="Shape 655"/>
            <p:cNvSpPr/>
            <p:nvPr/>
          </p:nvSpPr>
          <p:spPr>
            <a:xfrm>
              <a:off x="4597607" y="3128428"/>
              <a:ext cx="1482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56" name="Shape 656"/>
            <p:cNvSpPr/>
            <p:nvPr/>
          </p:nvSpPr>
          <p:spPr>
            <a:xfrm>
              <a:off x="4318812" y="3128428"/>
              <a:ext cx="1482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57" name="Shape 657"/>
            <p:cNvSpPr/>
            <p:nvPr/>
          </p:nvSpPr>
          <p:spPr>
            <a:xfrm>
              <a:off x="4068913" y="3128428"/>
              <a:ext cx="1482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58" name="Shape 658"/>
            <p:cNvSpPr/>
            <p:nvPr/>
          </p:nvSpPr>
          <p:spPr>
            <a:xfrm>
              <a:off x="5452357" y="3128427"/>
              <a:ext cx="1482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59" name="Shape 659"/>
            <p:cNvSpPr/>
            <p:nvPr/>
          </p:nvSpPr>
          <p:spPr>
            <a:xfrm>
              <a:off x="5169369" y="3128422"/>
              <a:ext cx="1482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60" name="Shape 660"/>
            <p:cNvSpPr/>
            <p:nvPr/>
          </p:nvSpPr>
          <p:spPr>
            <a:xfrm>
              <a:off x="4881718" y="3128422"/>
              <a:ext cx="1482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61" name="Shape 661"/>
            <p:cNvSpPr/>
            <p:nvPr/>
          </p:nvSpPr>
          <p:spPr>
            <a:xfrm>
              <a:off x="5759412" y="3128427"/>
              <a:ext cx="1482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62" name="Shape 662"/>
            <p:cNvSpPr/>
            <p:nvPr/>
          </p:nvSpPr>
          <p:spPr>
            <a:xfrm>
              <a:off x="5615996" y="3128427"/>
              <a:ext cx="1482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63" name="Shape 663"/>
            <p:cNvSpPr/>
            <p:nvPr/>
          </p:nvSpPr>
          <p:spPr>
            <a:xfrm>
              <a:off x="6742284" y="3128422"/>
              <a:ext cx="1587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64" name="Shape 664"/>
            <p:cNvSpPr/>
            <p:nvPr/>
          </p:nvSpPr>
          <p:spPr>
            <a:xfrm>
              <a:off x="6590451" y="3128422"/>
              <a:ext cx="1482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65" name="Shape 665"/>
            <p:cNvSpPr/>
            <p:nvPr/>
          </p:nvSpPr>
          <p:spPr>
            <a:xfrm>
              <a:off x="6052144" y="3128427"/>
              <a:ext cx="1482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66" name="Shape 666"/>
            <p:cNvSpPr/>
            <p:nvPr/>
          </p:nvSpPr>
          <p:spPr>
            <a:xfrm>
              <a:off x="7697919" y="3128426"/>
              <a:ext cx="148200" cy="157799"/>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67" name="Shape 667"/>
            <p:cNvSpPr/>
            <p:nvPr/>
          </p:nvSpPr>
          <p:spPr>
            <a:xfrm>
              <a:off x="7313169" y="3128427"/>
              <a:ext cx="1482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68" name="Shape 668"/>
            <p:cNvSpPr/>
            <p:nvPr/>
          </p:nvSpPr>
          <p:spPr>
            <a:xfrm>
              <a:off x="7153978" y="3128422"/>
              <a:ext cx="1482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69" name="Shape 669"/>
            <p:cNvSpPr/>
            <p:nvPr/>
          </p:nvSpPr>
          <p:spPr>
            <a:xfrm>
              <a:off x="3089933" y="3334721"/>
              <a:ext cx="396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70" name="Shape 670"/>
            <p:cNvSpPr/>
            <p:nvPr/>
          </p:nvSpPr>
          <p:spPr>
            <a:xfrm>
              <a:off x="2815577" y="3334721"/>
              <a:ext cx="396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71" name="Shape 671"/>
            <p:cNvSpPr/>
            <p:nvPr/>
          </p:nvSpPr>
          <p:spPr>
            <a:xfrm>
              <a:off x="2529884" y="3334721"/>
              <a:ext cx="396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72" name="Shape 672"/>
            <p:cNvSpPr/>
            <p:nvPr/>
          </p:nvSpPr>
          <p:spPr>
            <a:xfrm>
              <a:off x="3898789" y="3334721"/>
              <a:ext cx="396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73" name="Shape 673"/>
            <p:cNvSpPr/>
            <p:nvPr/>
          </p:nvSpPr>
          <p:spPr>
            <a:xfrm>
              <a:off x="3666998" y="3334721"/>
              <a:ext cx="396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74" name="Shape 674"/>
            <p:cNvSpPr/>
            <p:nvPr/>
          </p:nvSpPr>
          <p:spPr>
            <a:xfrm>
              <a:off x="3378465" y="3334721"/>
              <a:ext cx="396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75" name="Shape 675"/>
            <p:cNvSpPr/>
            <p:nvPr/>
          </p:nvSpPr>
          <p:spPr>
            <a:xfrm>
              <a:off x="4738846" y="3334721"/>
              <a:ext cx="396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76" name="Shape 676"/>
            <p:cNvSpPr/>
            <p:nvPr/>
          </p:nvSpPr>
          <p:spPr>
            <a:xfrm>
              <a:off x="4450302" y="3334721"/>
              <a:ext cx="396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77" name="Shape 677"/>
            <p:cNvSpPr/>
            <p:nvPr/>
          </p:nvSpPr>
          <p:spPr>
            <a:xfrm>
              <a:off x="4218524" y="3334721"/>
              <a:ext cx="396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78" name="Shape 678"/>
            <p:cNvSpPr/>
            <p:nvPr/>
          </p:nvSpPr>
          <p:spPr>
            <a:xfrm>
              <a:off x="5314091" y="3336193"/>
              <a:ext cx="1482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79" name="Shape 679"/>
            <p:cNvSpPr/>
            <p:nvPr/>
          </p:nvSpPr>
          <p:spPr>
            <a:xfrm>
              <a:off x="5026440" y="3336193"/>
              <a:ext cx="1482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80" name="Shape 680"/>
            <p:cNvSpPr/>
            <p:nvPr/>
          </p:nvSpPr>
          <p:spPr>
            <a:xfrm>
              <a:off x="5599932" y="3336198"/>
              <a:ext cx="1971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81" name="Shape 681"/>
            <p:cNvSpPr/>
            <p:nvPr/>
          </p:nvSpPr>
          <p:spPr>
            <a:xfrm>
              <a:off x="5931627" y="3334721"/>
              <a:ext cx="1113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82" name="Shape 682"/>
            <p:cNvSpPr/>
            <p:nvPr/>
          </p:nvSpPr>
          <p:spPr>
            <a:xfrm>
              <a:off x="5816048" y="3334721"/>
              <a:ext cx="1113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83" name="Shape 683"/>
            <p:cNvSpPr/>
            <p:nvPr/>
          </p:nvSpPr>
          <p:spPr>
            <a:xfrm>
              <a:off x="6204418" y="3334721"/>
              <a:ext cx="1971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84" name="Shape 684"/>
            <p:cNvSpPr/>
            <p:nvPr/>
          </p:nvSpPr>
          <p:spPr>
            <a:xfrm>
              <a:off x="6919551" y="3337675"/>
              <a:ext cx="1008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85" name="Shape 685"/>
            <p:cNvSpPr/>
            <p:nvPr/>
          </p:nvSpPr>
          <p:spPr>
            <a:xfrm>
              <a:off x="6735197" y="3337675"/>
              <a:ext cx="1587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86" name="Shape 686"/>
            <p:cNvSpPr/>
            <p:nvPr/>
          </p:nvSpPr>
          <p:spPr>
            <a:xfrm>
              <a:off x="7300551" y="3337670"/>
              <a:ext cx="1482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87" name="Shape 687"/>
            <p:cNvSpPr/>
            <p:nvPr/>
          </p:nvSpPr>
          <p:spPr>
            <a:xfrm>
              <a:off x="7489106" y="3336198"/>
              <a:ext cx="1971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88" name="Shape 688"/>
            <p:cNvSpPr/>
            <p:nvPr/>
          </p:nvSpPr>
          <p:spPr>
            <a:xfrm>
              <a:off x="7859951" y="3334721"/>
              <a:ext cx="357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89" name="Shape 689"/>
            <p:cNvSpPr/>
            <p:nvPr/>
          </p:nvSpPr>
          <p:spPr>
            <a:xfrm>
              <a:off x="3116931" y="3542493"/>
              <a:ext cx="396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90" name="Shape 690"/>
            <p:cNvSpPr/>
            <p:nvPr/>
          </p:nvSpPr>
          <p:spPr>
            <a:xfrm>
              <a:off x="2842575" y="3542493"/>
              <a:ext cx="396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91" name="Shape 691"/>
            <p:cNvSpPr/>
            <p:nvPr/>
          </p:nvSpPr>
          <p:spPr>
            <a:xfrm>
              <a:off x="2556882" y="3542493"/>
              <a:ext cx="396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92" name="Shape 692"/>
            <p:cNvSpPr/>
            <p:nvPr/>
          </p:nvSpPr>
          <p:spPr>
            <a:xfrm>
              <a:off x="3925787" y="3542493"/>
              <a:ext cx="396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93" name="Shape 693"/>
            <p:cNvSpPr/>
            <p:nvPr/>
          </p:nvSpPr>
          <p:spPr>
            <a:xfrm>
              <a:off x="3693996" y="3542493"/>
              <a:ext cx="396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94" name="Shape 694"/>
            <p:cNvSpPr/>
            <p:nvPr/>
          </p:nvSpPr>
          <p:spPr>
            <a:xfrm>
              <a:off x="3405463" y="3542493"/>
              <a:ext cx="396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95" name="Shape 695"/>
            <p:cNvSpPr/>
            <p:nvPr/>
          </p:nvSpPr>
          <p:spPr>
            <a:xfrm>
              <a:off x="4765843" y="3542493"/>
              <a:ext cx="396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96" name="Shape 696"/>
            <p:cNvSpPr/>
            <p:nvPr/>
          </p:nvSpPr>
          <p:spPr>
            <a:xfrm>
              <a:off x="4477300" y="3542493"/>
              <a:ext cx="396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97" name="Shape 697"/>
            <p:cNvSpPr/>
            <p:nvPr/>
          </p:nvSpPr>
          <p:spPr>
            <a:xfrm>
              <a:off x="4245522" y="3542493"/>
              <a:ext cx="396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98" name="Shape 698"/>
            <p:cNvSpPr/>
            <p:nvPr/>
          </p:nvSpPr>
          <p:spPr>
            <a:xfrm>
              <a:off x="5463035" y="3543970"/>
              <a:ext cx="804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699" name="Shape 699"/>
            <p:cNvSpPr/>
            <p:nvPr/>
          </p:nvSpPr>
          <p:spPr>
            <a:xfrm>
              <a:off x="5175381" y="3543970"/>
              <a:ext cx="897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00" name="Shape 700"/>
            <p:cNvSpPr/>
            <p:nvPr/>
          </p:nvSpPr>
          <p:spPr>
            <a:xfrm>
              <a:off x="5802866" y="3543970"/>
              <a:ext cx="396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01" name="Shape 701"/>
            <p:cNvSpPr/>
            <p:nvPr/>
          </p:nvSpPr>
          <p:spPr>
            <a:xfrm>
              <a:off x="6046585" y="3542493"/>
              <a:ext cx="711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02" name="Shape 702"/>
            <p:cNvSpPr/>
            <p:nvPr/>
          </p:nvSpPr>
          <p:spPr>
            <a:xfrm>
              <a:off x="5931018" y="3542493"/>
              <a:ext cx="711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03" name="Shape 703"/>
            <p:cNvSpPr/>
            <p:nvPr/>
          </p:nvSpPr>
          <p:spPr>
            <a:xfrm>
              <a:off x="6906616" y="3543960"/>
              <a:ext cx="987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04" name="Shape 704"/>
            <p:cNvSpPr/>
            <p:nvPr/>
          </p:nvSpPr>
          <p:spPr>
            <a:xfrm>
              <a:off x="6382070" y="3543960"/>
              <a:ext cx="987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05" name="Shape 705"/>
            <p:cNvSpPr/>
            <p:nvPr/>
          </p:nvSpPr>
          <p:spPr>
            <a:xfrm>
              <a:off x="7021014" y="3545447"/>
              <a:ext cx="396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06" name="Shape 706"/>
            <p:cNvSpPr/>
            <p:nvPr/>
          </p:nvSpPr>
          <p:spPr>
            <a:xfrm>
              <a:off x="7678318" y="3546924"/>
              <a:ext cx="987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07" name="Shape 707"/>
            <p:cNvSpPr/>
            <p:nvPr/>
          </p:nvSpPr>
          <p:spPr>
            <a:xfrm>
              <a:off x="7431155" y="3546924"/>
              <a:ext cx="987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08" name="Shape 708"/>
            <p:cNvSpPr/>
            <p:nvPr/>
          </p:nvSpPr>
          <p:spPr>
            <a:xfrm>
              <a:off x="7893924" y="3542493"/>
              <a:ext cx="357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09" name="Shape 709"/>
            <p:cNvSpPr/>
            <p:nvPr/>
          </p:nvSpPr>
          <p:spPr>
            <a:xfrm>
              <a:off x="3128529" y="3758208"/>
              <a:ext cx="1251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10" name="Shape 710"/>
            <p:cNvSpPr/>
            <p:nvPr/>
          </p:nvSpPr>
          <p:spPr>
            <a:xfrm>
              <a:off x="2869068" y="3758208"/>
              <a:ext cx="1251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11" name="Shape 711"/>
            <p:cNvSpPr/>
            <p:nvPr/>
          </p:nvSpPr>
          <p:spPr>
            <a:xfrm>
              <a:off x="2586831" y="3758208"/>
              <a:ext cx="1251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12" name="Shape 712"/>
            <p:cNvSpPr/>
            <p:nvPr/>
          </p:nvSpPr>
          <p:spPr>
            <a:xfrm>
              <a:off x="3958815" y="3758208"/>
              <a:ext cx="1251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13" name="Shape 713"/>
            <p:cNvSpPr/>
            <p:nvPr/>
          </p:nvSpPr>
          <p:spPr>
            <a:xfrm>
              <a:off x="3714855" y="3758208"/>
              <a:ext cx="1251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14" name="Shape 714"/>
            <p:cNvSpPr/>
            <p:nvPr/>
          </p:nvSpPr>
          <p:spPr>
            <a:xfrm>
              <a:off x="3429445" y="3758208"/>
              <a:ext cx="1251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15" name="Shape 715"/>
            <p:cNvSpPr/>
            <p:nvPr/>
          </p:nvSpPr>
          <p:spPr>
            <a:xfrm>
              <a:off x="4789092" y="3758208"/>
              <a:ext cx="1251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16" name="Shape 716"/>
            <p:cNvSpPr/>
            <p:nvPr/>
          </p:nvSpPr>
          <p:spPr>
            <a:xfrm>
              <a:off x="4503667" y="3758208"/>
              <a:ext cx="1251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17" name="Shape 717"/>
            <p:cNvSpPr/>
            <p:nvPr/>
          </p:nvSpPr>
          <p:spPr>
            <a:xfrm>
              <a:off x="4275223" y="3758208"/>
              <a:ext cx="1251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18" name="Shape 718"/>
            <p:cNvSpPr/>
            <p:nvPr/>
          </p:nvSpPr>
          <p:spPr>
            <a:xfrm>
              <a:off x="5536385" y="3758201"/>
              <a:ext cx="711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19" name="Shape 719"/>
            <p:cNvSpPr/>
            <p:nvPr/>
          </p:nvSpPr>
          <p:spPr>
            <a:xfrm>
              <a:off x="5255458" y="3758201"/>
              <a:ext cx="711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20" name="Shape 720"/>
            <p:cNvSpPr/>
            <p:nvPr/>
          </p:nvSpPr>
          <p:spPr>
            <a:xfrm>
              <a:off x="5828846" y="3753210"/>
              <a:ext cx="2187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21" name="Shape 721"/>
            <p:cNvSpPr/>
            <p:nvPr/>
          </p:nvSpPr>
          <p:spPr>
            <a:xfrm>
              <a:off x="6131897" y="3750256"/>
              <a:ext cx="378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22" name="Shape 722"/>
            <p:cNvSpPr/>
            <p:nvPr/>
          </p:nvSpPr>
          <p:spPr>
            <a:xfrm>
              <a:off x="6070723" y="3750256"/>
              <a:ext cx="378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23" name="Shape 723"/>
            <p:cNvSpPr/>
            <p:nvPr/>
          </p:nvSpPr>
          <p:spPr>
            <a:xfrm>
              <a:off x="6046585" y="3542493"/>
              <a:ext cx="711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24" name="Shape 724"/>
            <p:cNvSpPr/>
            <p:nvPr/>
          </p:nvSpPr>
          <p:spPr>
            <a:xfrm>
              <a:off x="5931018" y="3542493"/>
              <a:ext cx="711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25" name="Shape 725"/>
            <p:cNvSpPr/>
            <p:nvPr/>
          </p:nvSpPr>
          <p:spPr>
            <a:xfrm>
              <a:off x="6481804" y="3751729"/>
              <a:ext cx="98699"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26" name="Shape 726"/>
            <p:cNvSpPr/>
            <p:nvPr/>
          </p:nvSpPr>
          <p:spPr>
            <a:xfrm>
              <a:off x="7006344" y="3751733"/>
              <a:ext cx="684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27" name="Shape 727"/>
            <p:cNvSpPr/>
            <p:nvPr/>
          </p:nvSpPr>
          <p:spPr>
            <a:xfrm>
              <a:off x="7090865" y="3753216"/>
              <a:ext cx="396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28" name="Shape 728"/>
            <p:cNvSpPr/>
            <p:nvPr/>
          </p:nvSpPr>
          <p:spPr>
            <a:xfrm>
              <a:off x="7530889" y="3754693"/>
              <a:ext cx="987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29" name="Shape 729"/>
            <p:cNvSpPr/>
            <p:nvPr/>
          </p:nvSpPr>
          <p:spPr>
            <a:xfrm>
              <a:off x="7778052" y="3754693"/>
              <a:ext cx="987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30" name="Shape 730"/>
            <p:cNvSpPr/>
            <p:nvPr/>
          </p:nvSpPr>
          <p:spPr>
            <a:xfrm>
              <a:off x="7938749" y="3750256"/>
              <a:ext cx="684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31" name="Shape 731"/>
            <p:cNvSpPr/>
            <p:nvPr/>
          </p:nvSpPr>
          <p:spPr>
            <a:xfrm>
              <a:off x="3253275" y="3973378"/>
              <a:ext cx="1587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32" name="Shape 732"/>
            <p:cNvSpPr/>
            <p:nvPr/>
          </p:nvSpPr>
          <p:spPr>
            <a:xfrm>
              <a:off x="2993840" y="3973378"/>
              <a:ext cx="1587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33" name="Shape 733"/>
            <p:cNvSpPr/>
            <p:nvPr/>
          </p:nvSpPr>
          <p:spPr>
            <a:xfrm>
              <a:off x="2711587" y="3973378"/>
              <a:ext cx="1587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34" name="Shape 734"/>
            <p:cNvSpPr/>
            <p:nvPr/>
          </p:nvSpPr>
          <p:spPr>
            <a:xfrm>
              <a:off x="4083561" y="3973378"/>
              <a:ext cx="1587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35" name="Shape 735"/>
            <p:cNvSpPr/>
            <p:nvPr/>
          </p:nvSpPr>
          <p:spPr>
            <a:xfrm>
              <a:off x="3839621" y="3973378"/>
              <a:ext cx="1587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36" name="Shape 736"/>
            <p:cNvSpPr/>
            <p:nvPr/>
          </p:nvSpPr>
          <p:spPr>
            <a:xfrm>
              <a:off x="3554197" y="3973378"/>
              <a:ext cx="1587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37" name="Shape 737"/>
            <p:cNvSpPr/>
            <p:nvPr/>
          </p:nvSpPr>
          <p:spPr>
            <a:xfrm>
              <a:off x="4913850" y="3973378"/>
              <a:ext cx="1587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38" name="Shape 738"/>
            <p:cNvSpPr/>
            <p:nvPr/>
          </p:nvSpPr>
          <p:spPr>
            <a:xfrm>
              <a:off x="4628428" y="3973378"/>
              <a:ext cx="1587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39" name="Shape 739"/>
            <p:cNvSpPr/>
            <p:nvPr/>
          </p:nvSpPr>
          <p:spPr>
            <a:xfrm>
              <a:off x="4399976" y="3973378"/>
              <a:ext cx="1587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40" name="Shape 740"/>
            <p:cNvSpPr/>
            <p:nvPr/>
          </p:nvSpPr>
          <p:spPr>
            <a:xfrm>
              <a:off x="5613500" y="3970407"/>
              <a:ext cx="711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41" name="Shape 741"/>
            <p:cNvSpPr/>
            <p:nvPr/>
          </p:nvSpPr>
          <p:spPr>
            <a:xfrm>
              <a:off x="5332572" y="3970407"/>
              <a:ext cx="711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42" name="Shape 742"/>
            <p:cNvSpPr/>
            <p:nvPr/>
          </p:nvSpPr>
          <p:spPr>
            <a:xfrm>
              <a:off x="6053345" y="3968380"/>
              <a:ext cx="2187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43" name="Shape 743"/>
            <p:cNvSpPr/>
            <p:nvPr/>
          </p:nvSpPr>
          <p:spPr>
            <a:xfrm>
              <a:off x="6356391" y="3965429"/>
              <a:ext cx="378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44" name="Shape 744"/>
            <p:cNvSpPr/>
            <p:nvPr/>
          </p:nvSpPr>
          <p:spPr>
            <a:xfrm>
              <a:off x="6295217" y="3965429"/>
              <a:ext cx="378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45" name="Shape 745"/>
            <p:cNvSpPr/>
            <p:nvPr/>
          </p:nvSpPr>
          <p:spPr>
            <a:xfrm>
              <a:off x="6591623" y="3971266"/>
              <a:ext cx="987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46" name="Shape 746"/>
            <p:cNvSpPr/>
            <p:nvPr/>
          </p:nvSpPr>
          <p:spPr>
            <a:xfrm>
              <a:off x="7116163" y="3971270"/>
              <a:ext cx="684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47" name="Shape 747"/>
            <p:cNvSpPr/>
            <p:nvPr/>
          </p:nvSpPr>
          <p:spPr>
            <a:xfrm>
              <a:off x="7200684" y="3972753"/>
              <a:ext cx="396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48" name="Shape 748"/>
            <p:cNvSpPr/>
            <p:nvPr/>
          </p:nvSpPr>
          <p:spPr>
            <a:xfrm>
              <a:off x="7640708" y="3974230"/>
              <a:ext cx="987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49" name="Shape 749"/>
            <p:cNvSpPr/>
            <p:nvPr/>
          </p:nvSpPr>
          <p:spPr>
            <a:xfrm>
              <a:off x="7887871" y="3974230"/>
              <a:ext cx="987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50" name="Shape 750"/>
            <p:cNvSpPr/>
            <p:nvPr/>
          </p:nvSpPr>
          <p:spPr>
            <a:xfrm>
              <a:off x="8048591" y="3969805"/>
              <a:ext cx="1482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51" name="Shape 751"/>
            <p:cNvSpPr/>
            <p:nvPr/>
          </p:nvSpPr>
          <p:spPr>
            <a:xfrm>
              <a:off x="3402703" y="4201981"/>
              <a:ext cx="1251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52" name="Shape 752"/>
            <p:cNvSpPr/>
            <p:nvPr/>
          </p:nvSpPr>
          <p:spPr>
            <a:xfrm>
              <a:off x="3143242" y="4201981"/>
              <a:ext cx="1251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53" name="Shape 753"/>
            <p:cNvSpPr/>
            <p:nvPr/>
          </p:nvSpPr>
          <p:spPr>
            <a:xfrm>
              <a:off x="2861005" y="4201981"/>
              <a:ext cx="1251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54" name="Shape 754"/>
            <p:cNvSpPr/>
            <p:nvPr/>
          </p:nvSpPr>
          <p:spPr>
            <a:xfrm>
              <a:off x="4232989" y="4201981"/>
              <a:ext cx="1251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55" name="Shape 755"/>
            <p:cNvSpPr/>
            <p:nvPr/>
          </p:nvSpPr>
          <p:spPr>
            <a:xfrm>
              <a:off x="3989030" y="4201981"/>
              <a:ext cx="1251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56" name="Shape 756"/>
            <p:cNvSpPr/>
            <p:nvPr/>
          </p:nvSpPr>
          <p:spPr>
            <a:xfrm>
              <a:off x="3703619" y="4201981"/>
              <a:ext cx="1251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57" name="Shape 757"/>
            <p:cNvSpPr/>
            <p:nvPr/>
          </p:nvSpPr>
          <p:spPr>
            <a:xfrm>
              <a:off x="5063266" y="4201981"/>
              <a:ext cx="1251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58" name="Shape 758"/>
            <p:cNvSpPr/>
            <p:nvPr/>
          </p:nvSpPr>
          <p:spPr>
            <a:xfrm>
              <a:off x="4777841" y="4201981"/>
              <a:ext cx="1251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59" name="Shape 759"/>
            <p:cNvSpPr/>
            <p:nvPr/>
          </p:nvSpPr>
          <p:spPr>
            <a:xfrm>
              <a:off x="4549397" y="4201981"/>
              <a:ext cx="1251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60" name="Shape 760"/>
            <p:cNvSpPr/>
            <p:nvPr/>
          </p:nvSpPr>
          <p:spPr>
            <a:xfrm>
              <a:off x="5693411" y="4189955"/>
              <a:ext cx="1251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61" name="Shape 761"/>
            <p:cNvSpPr/>
            <p:nvPr/>
          </p:nvSpPr>
          <p:spPr>
            <a:xfrm>
              <a:off x="5412504" y="4189955"/>
              <a:ext cx="1251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62" name="Shape 762"/>
            <p:cNvSpPr/>
            <p:nvPr/>
          </p:nvSpPr>
          <p:spPr>
            <a:xfrm>
              <a:off x="6282689" y="4183555"/>
              <a:ext cx="1251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63" name="Shape 763"/>
            <p:cNvSpPr/>
            <p:nvPr/>
          </p:nvSpPr>
          <p:spPr>
            <a:xfrm>
              <a:off x="6578141" y="4184624"/>
              <a:ext cx="1251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64" name="Shape 764"/>
            <p:cNvSpPr/>
            <p:nvPr/>
          </p:nvSpPr>
          <p:spPr>
            <a:xfrm>
              <a:off x="6449571" y="4186358"/>
              <a:ext cx="1251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65" name="Shape 765"/>
            <p:cNvSpPr/>
            <p:nvPr/>
          </p:nvSpPr>
          <p:spPr>
            <a:xfrm>
              <a:off x="6745510" y="4180424"/>
              <a:ext cx="1251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66" name="Shape 766"/>
            <p:cNvSpPr/>
            <p:nvPr/>
          </p:nvSpPr>
          <p:spPr>
            <a:xfrm>
              <a:off x="7211032" y="4190805"/>
              <a:ext cx="1035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67" name="Shape 767"/>
            <p:cNvSpPr/>
            <p:nvPr/>
          </p:nvSpPr>
          <p:spPr>
            <a:xfrm>
              <a:off x="7326325" y="4192280"/>
              <a:ext cx="1035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68" name="Shape 768"/>
            <p:cNvSpPr/>
            <p:nvPr/>
          </p:nvSpPr>
          <p:spPr>
            <a:xfrm>
              <a:off x="7740424" y="4189405"/>
              <a:ext cx="1251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69" name="Shape 769"/>
            <p:cNvSpPr/>
            <p:nvPr/>
          </p:nvSpPr>
          <p:spPr>
            <a:xfrm>
              <a:off x="7987598" y="4189405"/>
              <a:ext cx="1251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70" name="Shape 770"/>
            <p:cNvSpPr/>
            <p:nvPr/>
          </p:nvSpPr>
          <p:spPr>
            <a:xfrm>
              <a:off x="8148336" y="4184980"/>
              <a:ext cx="1251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71" name="Shape 771"/>
            <p:cNvSpPr/>
            <p:nvPr/>
          </p:nvSpPr>
          <p:spPr>
            <a:xfrm>
              <a:off x="3533898" y="4418759"/>
              <a:ext cx="2583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72" name="Shape 772"/>
            <p:cNvSpPr/>
            <p:nvPr/>
          </p:nvSpPr>
          <p:spPr>
            <a:xfrm>
              <a:off x="3258548" y="4418759"/>
              <a:ext cx="2583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73" name="Shape 773"/>
            <p:cNvSpPr/>
            <p:nvPr/>
          </p:nvSpPr>
          <p:spPr>
            <a:xfrm>
              <a:off x="3001736" y="4418759"/>
              <a:ext cx="2583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74" name="Shape 774"/>
            <p:cNvSpPr/>
            <p:nvPr/>
          </p:nvSpPr>
          <p:spPr>
            <a:xfrm>
              <a:off x="4377114" y="4418759"/>
              <a:ext cx="2583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75" name="Shape 775"/>
            <p:cNvSpPr/>
            <p:nvPr/>
          </p:nvSpPr>
          <p:spPr>
            <a:xfrm>
              <a:off x="4101764" y="4418759"/>
              <a:ext cx="2583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76" name="Shape 776"/>
            <p:cNvSpPr/>
            <p:nvPr/>
          </p:nvSpPr>
          <p:spPr>
            <a:xfrm>
              <a:off x="3809228" y="4418759"/>
              <a:ext cx="2583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77" name="Shape 777"/>
            <p:cNvSpPr/>
            <p:nvPr/>
          </p:nvSpPr>
          <p:spPr>
            <a:xfrm>
              <a:off x="5184586" y="4418759"/>
              <a:ext cx="2583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78" name="Shape 778"/>
            <p:cNvSpPr/>
            <p:nvPr/>
          </p:nvSpPr>
          <p:spPr>
            <a:xfrm>
              <a:off x="4926453" y="4418759"/>
              <a:ext cx="2583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79" name="Shape 779"/>
            <p:cNvSpPr/>
            <p:nvPr/>
          </p:nvSpPr>
          <p:spPr>
            <a:xfrm>
              <a:off x="4668349" y="4418759"/>
              <a:ext cx="2583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80" name="Shape 780"/>
            <p:cNvSpPr/>
            <p:nvPr/>
          </p:nvSpPr>
          <p:spPr>
            <a:xfrm>
              <a:off x="6413519" y="4418759"/>
              <a:ext cx="258299"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81" name="Shape 781"/>
            <p:cNvSpPr/>
            <p:nvPr/>
          </p:nvSpPr>
          <p:spPr>
            <a:xfrm>
              <a:off x="5827363" y="4418759"/>
              <a:ext cx="2583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82" name="Shape 782"/>
            <p:cNvSpPr/>
            <p:nvPr/>
          </p:nvSpPr>
          <p:spPr>
            <a:xfrm>
              <a:off x="5531765" y="4420236"/>
              <a:ext cx="2583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83" name="Shape 783"/>
            <p:cNvSpPr/>
            <p:nvPr/>
          </p:nvSpPr>
          <p:spPr>
            <a:xfrm>
              <a:off x="6942011" y="4418759"/>
              <a:ext cx="2583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84" name="Shape 784"/>
            <p:cNvSpPr/>
            <p:nvPr/>
          </p:nvSpPr>
          <p:spPr>
            <a:xfrm>
              <a:off x="6681092" y="4418759"/>
              <a:ext cx="2583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85" name="Shape 785"/>
            <p:cNvSpPr/>
            <p:nvPr/>
          </p:nvSpPr>
          <p:spPr>
            <a:xfrm>
              <a:off x="7725354" y="4418759"/>
              <a:ext cx="2583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86" name="Shape 786"/>
            <p:cNvSpPr/>
            <p:nvPr/>
          </p:nvSpPr>
          <p:spPr>
            <a:xfrm>
              <a:off x="7462850" y="4418759"/>
              <a:ext cx="2583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87" name="Shape 787"/>
            <p:cNvSpPr/>
            <p:nvPr/>
          </p:nvSpPr>
          <p:spPr>
            <a:xfrm>
              <a:off x="7206236" y="4418759"/>
              <a:ext cx="2583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88" name="Shape 788"/>
            <p:cNvSpPr/>
            <p:nvPr/>
          </p:nvSpPr>
          <p:spPr>
            <a:xfrm>
              <a:off x="8503115" y="4418759"/>
              <a:ext cx="2583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89" name="Shape 789"/>
            <p:cNvSpPr/>
            <p:nvPr/>
          </p:nvSpPr>
          <p:spPr>
            <a:xfrm>
              <a:off x="8245112" y="4418759"/>
              <a:ext cx="2583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90" name="Shape 790"/>
            <p:cNvSpPr/>
            <p:nvPr/>
          </p:nvSpPr>
          <p:spPr>
            <a:xfrm>
              <a:off x="7985169" y="4418759"/>
              <a:ext cx="2583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91" name="Shape 791"/>
            <p:cNvSpPr/>
            <p:nvPr/>
          </p:nvSpPr>
          <p:spPr>
            <a:xfrm>
              <a:off x="3788275" y="4633047"/>
              <a:ext cx="258300" cy="157800"/>
            </a:xfrm>
            <a:prstGeom prst="rect">
              <a:avLst/>
            </a:prstGeom>
            <a:solidFill>
              <a:srgbClr val="F6B2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92" name="Shape 792"/>
            <p:cNvSpPr/>
            <p:nvPr/>
          </p:nvSpPr>
          <p:spPr>
            <a:xfrm>
              <a:off x="3512925" y="4633047"/>
              <a:ext cx="258300" cy="157800"/>
            </a:xfrm>
            <a:prstGeom prst="rect">
              <a:avLst/>
            </a:prstGeom>
            <a:solidFill>
              <a:srgbClr val="F9CB9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93" name="Shape 793"/>
            <p:cNvSpPr/>
            <p:nvPr/>
          </p:nvSpPr>
          <p:spPr>
            <a:xfrm>
              <a:off x="3256113" y="4633047"/>
              <a:ext cx="258300" cy="157800"/>
            </a:xfrm>
            <a:prstGeom prst="rect">
              <a:avLst/>
            </a:prstGeom>
            <a:solidFill>
              <a:srgbClr val="FCE5CD"/>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94" name="Shape 794"/>
            <p:cNvSpPr/>
            <p:nvPr/>
          </p:nvSpPr>
          <p:spPr>
            <a:xfrm>
              <a:off x="4631491" y="4633047"/>
              <a:ext cx="258300" cy="157800"/>
            </a:xfrm>
            <a:prstGeom prst="rect">
              <a:avLst/>
            </a:prstGeom>
            <a:solidFill>
              <a:srgbClr val="783F04"/>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95" name="Shape 795"/>
            <p:cNvSpPr/>
            <p:nvPr/>
          </p:nvSpPr>
          <p:spPr>
            <a:xfrm>
              <a:off x="4356141" y="4633047"/>
              <a:ext cx="258300" cy="157800"/>
            </a:xfrm>
            <a:prstGeom prst="rect">
              <a:avLst/>
            </a:prstGeom>
            <a:solidFill>
              <a:srgbClr val="B45F0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96" name="Shape 796"/>
            <p:cNvSpPr/>
            <p:nvPr/>
          </p:nvSpPr>
          <p:spPr>
            <a:xfrm>
              <a:off x="4063605" y="4633047"/>
              <a:ext cx="258300" cy="157800"/>
            </a:xfrm>
            <a:prstGeom prst="rect">
              <a:avLst/>
            </a:prstGeom>
            <a:solidFill>
              <a:srgbClr val="E69138"/>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97" name="Shape 797"/>
            <p:cNvSpPr/>
            <p:nvPr/>
          </p:nvSpPr>
          <p:spPr>
            <a:xfrm>
              <a:off x="5438963" y="4633047"/>
              <a:ext cx="258300" cy="157800"/>
            </a:xfrm>
            <a:prstGeom prst="rect">
              <a:avLst/>
            </a:prstGeom>
            <a:solidFill>
              <a:srgbClr val="CC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98" name="Shape 798"/>
            <p:cNvSpPr/>
            <p:nvPr/>
          </p:nvSpPr>
          <p:spPr>
            <a:xfrm>
              <a:off x="5180830" y="4633047"/>
              <a:ext cx="258300" cy="157800"/>
            </a:xfrm>
            <a:prstGeom prst="rect">
              <a:avLst/>
            </a:prstGeom>
            <a:solidFill>
              <a:srgbClr val="99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799" name="Shape 799"/>
            <p:cNvSpPr/>
            <p:nvPr/>
          </p:nvSpPr>
          <p:spPr>
            <a:xfrm>
              <a:off x="4922726" y="4633047"/>
              <a:ext cx="258300" cy="157800"/>
            </a:xfrm>
            <a:prstGeom prst="rect">
              <a:avLst/>
            </a:prstGeom>
            <a:solidFill>
              <a:srgbClr val="66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800" name="Shape 800"/>
            <p:cNvSpPr/>
            <p:nvPr/>
          </p:nvSpPr>
          <p:spPr>
            <a:xfrm>
              <a:off x="6667896" y="4633047"/>
              <a:ext cx="258300" cy="157800"/>
            </a:xfrm>
            <a:prstGeom prst="rect">
              <a:avLst/>
            </a:prstGeom>
            <a:solidFill>
              <a:srgbClr val="F4CCC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801" name="Shape 801"/>
            <p:cNvSpPr/>
            <p:nvPr/>
          </p:nvSpPr>
          <p:spPr>
            <a:xfrm>
              <a:off x="6081740" y="4633047"/>
              <a:ext cx="258300" cy="157800"/>
            </a:xfrm>
            <a:prstGeom prst="rect">
              <a:avLst/>
            </a:prstGeom>
            <a:solidFill>
              <a:srgbClr val="EA9999"/>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802" name="Shape 802"/>
            <p:cNvSpPr/>
            <p:nvPr/>
          </p:nvSpPr>
          <p:spPr>
            <a:xfrm>
              <a:off x="5786142" y="4634524"/>
              <a:ext cx="258300" cy="157800"/>
            </a:xfrm>
            <a:prstGeom prst="rect">
              <a:avLst/>
            </a:prstGeom>
            <a:solidFill>
              <a:srgbClr val="E06666"/>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803" name="Shape 803"/>
            <p:cNvSpPr/>
            <p:nvPr/>
          </p:nvSpPr>
          <p:spPr>
            <a:xfrm>
              <a:off x="7196388" y="4633047"/>
              <a:ext cx="258300" cy="157800"/>
            </a:xfrm>
            <a:prstGeom prst="rect">
              <a:avLst/>
            </a:prstGeom>
            <a:solidFill>
              <a:srgbClr val="DD7E6B"/>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804" name="Shape 804"/>
            <p:cNvSpPr/>
            <p:nvPr/>
          </p:nvSpPr>
          <p:spPr>
            <a:xfrm>
              <a:off x="6935469" y="4633047"/>
              <a:ext cx="258300" cy="157800"/>
            </a:xfrm>
            <a:prstGeom prst="rect">
              <a:avLst/>
            </a:prstGeom>
            <a:solidFill>
              <a:srgbClr val="E6B8A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805" name="Shape 805"/>
            <p:cNvSpPr/>
            <p:nvPr/>
          </p:nvSpPr>
          <p:spPr>
            <a:xfrm>
              <a:off x="7979731" y="4633047"/>
              <a:ext cx="258300" cy="157800"/>
            </a:xfrm>
            <a:prstGeom prst="rect">
              <a:avLst/>
            </a:prstGeom>
            <a:solidFill>
              <a:srgbClr val="85200C"/>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806" name="Shape 806"/>
            <p:cNvSpPr/>
            <p:nvPr/>
          </p:nvSpPr>
          <p:spPr>
            <a:xfrm>
              <a:off x="7717227" y="4633047"/>
              <a:ext cx="258300" cy="157800"/>
            </a:xfrm>
            <a:prstGeom prst="rect">
              <a:avLst/>
            </a:prstGeom>
            <a:solidFill>
              <a:srgbClr val="A61C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807" name="Shape 807"/>
            <p:cNvSpPr/>
            <p:nvPr/>
          </p:nvSpPr>
          <p:spPr>
            <a:xfrm>
              <a:off x="7460613" y="4633047"/>
              <a:ext cx="258300" cy="157800"/>
            </a:xfrm>
            <a:prstGeom prst="rect">
              <a:avLst/>
            </a:prstGeom>
            <a:solidFill>
              <a:srgbClr val="CC4125"/>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808" name="Shape 808"/>
            <p:cNvSpPr/>
            <p:nvPr/>
          </p:nvSpPr>
          <p:spPr>
            <a:xfrm>
              <a:off x="8757492" y="4633047"/>
              <a:ext cx="258300" cy="157800"/>
            </a:xfrm>
            <a:prstGeom prst="rect">
              <a:avLst/>
            </a:prstGeom>
            <a:solidFill>
              <a:srgbClr val="FF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809" name="Shape 809"/>
            <p:cNvSpPr/>
            <p:nvPr/>
          </p:nvSpPr>
          <p:spPr>
            <a:xfrm>
              <a:off x="8499489" y="4633047"/>
              <a:ext cx="258300" cy="157800"/>
            </a:xfrm>
            <a:prstGeom prst="rect">
              <a:avLst/>
            </a:prstGeom>
            <a:solidFill>
              <a:srgbClr val="9800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sp>
          <p:nvSpPr>
            <p:cNvPr id="810" name="Shape 810"/>
            <p:cNvSpPr/>
            <p:nvPr/>
          </p:nvSpPr>
          <p:spPr>
            <a:xfrm>
              <a:off x="8239546" y="4633047"/>
              <a:ext cx="258300" cy="157800"/>
            </a:xfrm>
            <a:prstGeom prst="rect">
              <a:avLst/>
            </a:prstGeom>
            <a:solidFill>
              <a:srgbClr val="5B0F00"/>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800">
                <a:solidFill>
                  <a:srgbClr val="FFFFFF"/>
                </a:solidFill>
                <a:latin typeface="Roboto"/>
                <a:ea typeface="Roboto"/>
                <a:cs typeface="Roboto"/>
                <a:sym typeface="Roboto"/>
              </a:endParaRPr>
            </a:p>
          </p:txBody>
        </p:sp>
      </p:grpSp>
      <p:sp>
        <p:nvSpPr>
          <p:cNvPr id="811" name="Shape 811"/>
          <p:cNvSpPr txBox="1"/>
          <p:nvPr/>
        </p:nvSpPr>
        <p:spPr>
          <a:xfrm>
            <a:off x="5077476" y="329175"/>
            <a:ext cx="3982199" cy="1050300"/>
          </a:xfrm>
          <a:prstGeom prst="rect">
            <a:avLst/>
          </a:prstGeom>
          <a:noFill/>
          <a:ln>
            <a:noFill/>
          </a:ln>
        </p:spPr>
        <p:txBody>
          <a:bodyPr anchorCtr="0" anchor="ctr" bIns="34275" lIns="68575" rIns="68575" tIns="34275">
            <a:noAutofit/>
          </a:bodyPr>
          <a:lstStyle/>
          <a:p>
            <a:pPr lvl="0" rtl="0" algn="ctr">
              <a:spcBef>
                <a:spcPts val="0"/>
              </a:spcBef>
              <a:buNone/>
            </a:pPr>
            <a:r>
              <a:rPr b="1" lang="en" sz="4800">
                <a:solidFill>
                  <a:schemeClr val="accent4"/>
                </a:solidFill>
                <a:latin typeface="PT Sans Narrow"/>
                <a:ea typeface="PT Sans Narrow"/>
                <a:cs typeface="PT Sans Narrow"/>
                <a:sym typeface="PT Sans Narrow"/>
              </a:rPr>
              <a:t>Permutation Schedule - Case 1</a:t>
            </a:r>
          </a:p>
        </p:txBody>
      </p:sp>
      <p:sp>
        <p:nvSpPr>
          <p:cNvPr id="812" name="Shape 812"/>
          <p:cNvSpPr txBox="1"/>
          <p:nvPr/>
        </p:nvSpPr>
        <p:spPr>
          <a:xfrm rot="-5400000">
            <a:off x="-555216" y="2437951"/>
            <a:ext cx="2083200" cy="2676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rgbClr val="FF9800"/>
                </a:solidFill>
                <a:latin typeface="Lato"/>
                <a:ea typeface="Lato"/>
                <a:cs typeface="Lato"/>
                <a:sym typeface="Lato"/>
              </a:rPr>
              <a:t>Machines</a:t>
            </a:r>
          </a:p>
        </p:txBody>
      </p:sp>
      <p:sp>
        <p:nvSpPr>
          <p:cNvPr id="813" name="Shape 813"/>
          <p:cNvSpPr txBox="1"/>
          <p:nvPr/>
        </p:nvSpPr>
        <p:spPr>
          <a:xfrm>
            <a:off x="5590925" y="1595950"/>
            <a:ext cx="2955300" cy="1949400"/>
          </a:xfrm>
          <a:prstGeom prst="rect">
            <a:avLst/>
          </a:prstGeom>
          <a:noFill/>
          <a:ln>
            <a:noFill/>
          </a:ln>
        </p:spPr>
        <p:txBody>
          <a:bodyPr anchorCtr="0" anchor="t" bIns="91425" lIns="91425" rIns="91425" tIns="91425">
            <a:noAutofit/>
          </a:bodyPr>
          <a:lstStyle/>
          <a:p>
            <a:pPr lvl="0" algn="ctr">
              <a:spcBef>
                <a:spcPts val="0"/>
              </a:spcBef>
              <a:buNone/>
            </a:pPr>
            <a:r>
              <a:rPr b="1" lang="en">
                <a:solidFill>
                  <a:schemeClr val="dk2"/>
                </a:solidFill>
                <a:latin typeface="Roboto"/>
                <a:ea typeface="Roboto"/>
                <a:cs typeface="Roboto"/>
                <a:sym typeface="Roboto"/>
              </a:rPr>
              <a:t>Job Batch Order:</a:t>
            </a:r>
          </a:p>
          <a:p>
            <a:pPr lvl="0" algn="ctr">
              <a:spcBef>
                <a:spcPts val="0"/>
              </a:spcBef>
              <a:buNone/>
            </a:pPr>
            <a:r>
              <a:rPr lang="en">
                <a:solidFill>
                  <a:schemeClr val="dk2"/>
                </a:solidFill>
                <a:latin typeface="Roboto"/>
                <a:ea typeface="Roboto"/>
                <a:cs typeface="Roboto"/>
                <a:sym typeface="Roboto"/>
              </a:rPr>
              <a:t>6-3-4-10-9-2-7-5-1-17-14-20-13-12-19-16-11-15-18-8</a:t>
            </a:r>
          </a:p>
        </p:txBody>
      </p:sp>
      <p:cxnSp>
        <p:nvCxnSpPr>
          <p:cNvPr id="814" name="Shape 814"/>
          <p:cNvCxnSpPr/>
          <p:nvPr/>
        </p:nvCxnSpPr>
        <p:spPr>
          <a:xfrm>
            <a:off x="5258975" y="1595950"/>
            <a:ext cx="3619200" cy="0"/>
          </a:xfrm>
          <a:prstGeom prst="straightConnector1">
            <a:avLst/>
          </a:prstGeom>
          <a:noFill/>
          <a:ln cap="flat" cmpd="sng" w="19050">
            <a:solidFill>
              <a:schemeClr val="dk2"/>
            </a:solidFill>
            <a:prstDash val="solid"/>
            <a:round/>
            <a:headEnd len="lg" w="lg" type="none"/>
            <a:tailEnd len="lg" w="lg" type="none"/>
          </a:ln>
        </p:spPr>
      </p:cxnSp>
      <p:sp>
        <p:nvSpPr>
          <p:cNvPr id="815" name="Shape 815"/>
          <p:cNvSpPr txBox="1"/>
          <p:nvPr/>
        </p:nvSpPr>
        <p:spPr>
          <a:xfrm>
            <a:off x="3530408" y="4639601"/>
            <a:ext cx="2083200" cy="2676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rgbClr val="FF9800"/>
                </a:solidFill>
                <a:latin typeface="Lato"/>
                <a:ea typeface="Lato"/>
                <a:cs typeface="Lato"/>
                <a:sym typeface="Lato"/>
              </a:rPr>
              <a:t>Time (hours)</a:t>
            </a:r>
          </a:p>
        </p:txBody>
      </p:sp>
      <p:cxnSp>
        <p:nvCxnSpPr>
          <p:cNvPr id="816" name="Shape 816"/>
          <p:cNvCxnSpPr/>
          <p:nvPr/>
        </p:nvCxnSpPr>
        <p:spPr>
          <a:xfrm rot="10800000">
            <a:off x="8893175" y="2924075"/>
            <a:ext cx="0" cy="1608000"/>
          </a:xfrm>
          <a:prstGeom prst="straightConnector1">
            <a:avLst/>
          </a:prstGeom>
          <a:noFill/>
          <a:ln cap="flat" cmpd="sng" w="9525">
            <a:solidFill>
              <a:schemeClr val="dk2"/>
            </a:solidFill>
            <a:prstDash val="dash"/>
            <a:round/>
            <a:headEnd len="lg" w="lg" type="none"/>
            <a:tailEnd len="lg" w="lg" type="stealth"/>
          </a:ln>
        </p:spPr>
      </p:cxnSp>
      <p:sp>
        <p:nvSpPr>
          <p:cNvPr id="817" name="Shape 817"/>
          <p:cNvSpPr txBox="1"/>
          <p:nvPr/>
        </p:nvSpPr>
        <p:spPr>
          <a:xfrm>
            <a:off x="7972075" y="2439225"/>
            <a:ext cx="1210800" cy="267600"/>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dk2"/>
                </a:solidFill>
                <a:latin typeface="Lato"/>
                <a:ea typeface="Lato"/>
                <a:cs typeface="Lato"/>
                <a:sym typeface="Lato"/>
              </a:rPr>
              <a:t>Finish Time: 25,905</a:t>
            </a:r>
          </a:p>
        </p:txBody>
      </p:sp>
      <p:cxnSp>
        <p:nvCxnSpPr>
          <p:cNvPr id="818" name="Shape 818"/>
          <p:cNvCxnSpPr>
            <a:stCxn id="532" idx="3"/>
          </p:cNvCxnSpPr>
          <p:nvPr/>
        </p:nvCxnSpPr>
        <p:spPr>
          <a:xfrm rot="10800000">
            <a:off x="3784728" y="528010"/>
            <a:ext cx="0" cy="951000"/>
          </a:xfrm>
          <a:prstGeom prst="straightConnector1">
            <a:avLst/>
          </a:prstGeom>
          <a:noFill/>
          <a:ln cap="flat" cmpd="sng" w="9525">
            <a:solidFill>
              <a:schemeClr val="dk2"/>
            </a:solidFill>
            <a:prstDash val="dash"/>
            <a:round/>
            <a:headEnd len="lg" w="lg" type="none"/>
            <a:tailEnd len="lg" w="lg" type="stealth"/>
          </a:ln>
        </p:spPr>
      </p:cxnSp>
      <p:cxnSp>
        <p:nvCxnSpPr>
          <p:cNvPr id="819" name="Shape 819"/>
          <p:cNvCxnSpPr>
            <a:stCxn id="533" idx="1"/>
          </p:cNvCxnSpPr>
          <p:nvPr/>
        </p:nvCxnSpPr>
        <p:spPr>
          <a:xfrm rot="10800000">
            <a:off x="3982163" y="537910"/>
            <a:ext cx="0" cy="941100"/>
          </a:xfrm>
          <a:prstGeom prst="straightConnector1">
            <a:avLst/>
          </a:prstGeom>
          <a:noFill/>
          <a:ln cap="flat" cmpd="sng" w="9525">
            <a:solidFill>
              <a:schemeClr val="dk2"/>
            </a:solidFill>
            <a:prstDash val="dash"/>
            <a:round/>
            <a:headEnd len="lg" w="lg" type="none"/>
            <a:tailEnd len="lg" w="lg" type="stealth"/>
          </a:ln>
        </p:spPr>
      </p:cxnSp>
      <p:sp>
        <p:nvSpPr>
          <p:cNvPr id="820" name="Shape 820"/>
          <p:cNvSpPr txBox="1"/>
          <p:nvPr/>
        </p:nvSpPr>
        <p:spPr>
          <a:xfrm>
            <a:off x="3273273" y="252975"/>
            <a:ext cx="1210799" cy="267600"/>
          </a:xfrm>
          <a:prstGeom prst="rect">
            <a:avLst/>
          </a:prstGeom>
          <a:noFill/>
          <a:ln>
            <a:noFill/>
          </a:ln>
        </p:spPr>
        <p:txBody>
          <a:bodyPr anchorCtr="0" anchor="ctr" bIns="91425" lIns="91425" rIns="91425" tIns="91425">
            <a:noAutofit/>
          </a:bodyPr>
          <a:lstStyle/>
          <a:p>
            <a:pPr lvl="0" rtl="0" algn="ctr">
              <a:spcBef>
                <a:spcPts val="0"/>
              </a:spcBef>
              <a:buNone/>
            </a:pPr>
            <a:r>
              <a:rPr lang="en">
                <a:solidFill>
                  <a:schemeClr val="dk2"/>
                </a:solidFill>
                <a:latin typeface="Lato"/>
                <a:ea typeface="Lato"/>
                <a:cs typeface="Lato"/>
                <a:sym typeface="Lato"/>
              </a:rPr>
              <a:t>Idle Time M</a:t>
            </a:r>
            <a:r>
              <a:rPr baseline="-25000" lang="en">
                <a:solidFill>
                  <a:schemeClr val="dk2"/>
                </a:solidFill>
                <a:latin typeface="Lato"/>
                <a:ea typeface="Lato"/>
                <a:cs typeface="Lato"/>
                <a:sym typeface="Lato"/>
              </a:rPr>
              <a:t>6</a:t>
            </a:r>
          </a:p>
        </p:txBody>
      </p:sp>
      <p:cxnSp>
        <p:nvCxnSpPr>
          <p:cNvPr id="821" name="Shape 821"/>
          <p:cNvCxnSpPr>
            <a:stCxn id="604" idx="3"/>
          </p:cNvCxnSpPr>
          <p:nvPr/>
        </p:nvCxnSpPr>
        <p:spPr>
          <a:xfrm flipH="1">
            <a:off x="1379001" y="2451791"/>
            <a:ext cx="775500" cy="775500"/>
          </a:xfrm>
          <a:prstGeom prst="straightConnector1">
            <a:avLst/>
          </a:prstGeom>
          <a:noFill/>
          <a:ln cap="flat" cmpd="sng" w="9525">
            <a:solidFill>
              <a:schemeClr val="dk2"/>
            </a:solidFill>
            <a:prstDash val="dash"/>
            <a:round/>
            <a:headEnd len="lg" w="lg" type="none"/>
            <a:tailEnd len="lg" w="lg" type="none"/>
          </a:ln>
        </p:spPr>
      </p:cxnSp>
      <p:cxnSp>
        <p:nvCxnSpPr>
          <p:cNvPr id="822" name="Shape 822"/>
          <p:cNvCxnSpPr/>
          <p:nvPr/>
        </p:nvCxnSpPr>
        <p:spPr>
          <a:xfrm flipH="1">
            <a:off x="1691925" y="2640525"/>
            <a:ext cx="850800" cy="850800"/>
          </a:xfrm>
          <a:prstGeom prst="straightConnector1">
            <a:avLst/>
          </a:prstGeom>
          <a:noFill/>
          <a:ln cap="flat" cmpd="sng" w="9525">
            <a:solidFill>
              <a:schemeClr val="dk2"/>
            </a:solidFill>
            <a:prstDash val="dash"/>
            <a:round/>
            <a:headEnd len="lg" w="lg" type="none"/>
            <a:tailEnd len="lg" w="lg" type="none"/>
          </a:ln>
        </p:spPr>
      </p:cxnSp>
      <p:sp>
        <p:nvSpPr>
          <p:cNvPr id="823" name="Shape 823"/>
          <p:cNvSpPr txBox="1"/>
          <p:nvPr/>
        </p:nvSpPr>
        <p:spPr>
          <a:xfrm>
            <a:off x="726468" y="3323059"/>
            <a:ext cx="1210800" cy="267600"/>
          </a:xfrm>
          <a:prstGeom prst="rect">
            <a:avLst/>
          </a:prstGeom>
          <a:noFill/>
          <a:ln>
            <a:noFill/>
          </a:ln>
        </p:spPr>
        <p:txBody>
          <a:bodyPr anchorCtr="0" anchor="ctr" bIns="91425" lIns="91425" rIns="91425" tIns="91425">
            <a:noAutofit/>
          </a:bodyPr>
          <a:lstStyle/>
          <a:p>
            <a:pPr lvl="0" rtl="0" algn="ctr">
              <a:spcBef>
                <a:spcPts val="0"/>
              </a:spcBef>
              <a:buNone/>
            </a:pPr>
            <a:r>
              <a:rPr lang="en">
                <a:solidFill>
                  <a:schemeClr val="dk2"/>
                </a:solidFill>
                <a:latin typeface="Lato"/>
                <a:ea typeface="Lato"/>
                <a:cs typeface="Lato"/>
                <a:sym typeface="Lato"/>
              </a:rPr>
              <a:t>Wait Time J</a:t>
            </a:r>
            <a:r>
              <a:rPr baseline="-25000" lang="en">
                <a:solidFill>
                  <a:schemeClr val="dk2"/>
                </a:solidFill>
                <a:latin typeface="Lato"/>
                <a:ea typeface="Lato"/>
                <a:cs typeface="Lato"/>
                <a:sym typeface="Lato"/>
              </a:rPr>
              <a:t>10</a:t>
            </a:r>
          </a:p>
        </p:txBody>
      </p:sp>
      <p:sp>
        <p:nvSpPr>
          <p:cNvPr id="824" name="Shape 824"/>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Medeiros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8" name="Shape 828"/>
        <p:cNvGrpSpPr/>
        <p:nvPr/>
      </p:nvGrpSpPr>
      <p:grpSpPr>
        <a:xfrm>
          <a:off x="0" y="0"/>
          <a:ext cx="0" cy="0"/>
          <a:chOff x="0" y="0"/>
          <a:chExt cx="0" cy="0"/>
        </a:xfrm>
      </p:grpSpPr>
      <p:sp>
        <p:nvSpPr>
          <p:cNvPr id="829" name="Shape 829"/>
          <p:cNvSpPr/>
          <p:nvPr/>
        </p:nvSpPr>
        <p:spPr>
          <a:xfrm>
            <a:off x="3392225" y="3957433"/>
            <a:ext cx="2359500" cy="899700"/>
          </a:xfrm>
          <a:prstGeom prst="roundRect">
            <a:avLst>
              <a:gd fmla="val 16667" name="adj"/>
            </a:avLst>
          </a:prstGeom>
          <a:noFill/>
          <a:ln cap="flat" cmpd="sng" w="9525">
            <a:solidFill>
              <a:schemeClr val="dk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30" name="Shape 830"/>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Solving Our Case</a:t>
            </a:r>
          </a:p>
        </p:txBody>
      </p:sp>
      <p:pic>
        <p:nvPicPr>
          <p:cNvPr id="831" name="Shape 831"/>
          <p:cNvPicPr preferRelativeResize="0"/>
          <p:nvPr/>
        </p:nvPicPr>
        <p:blipFill>
          <a:blip r:embed="rId3">
            <a:alphaModFix amt="60000"/>
          </a:blip>
          <a:stretch>
            <a:fillRect/>
          </a:stretch>
        </p:blipFill>
        <p:spPr>
          <a:xfrm>
            <a:off x="1160500" y="824537"/>
            <a:ext cx="1340675" cy="1340675"/>
          </a:xfrm>
          <a:prstGeom prst="rect">
            <a:avLst/>
          </a:prstGeom>
          <a:noFill/>
          <a:ln>
            <a:noFill/>
          </a:ln>
        </p:spPr>
      </p:pic>
      <p:pic>
        <p:nvPicPr>
          <p:cNvPr id="832" name="Shape 832"/>
          <p:cNvPicPr preferRelativeResize="0"/>
          <p:nvPr/>
        </p:nvPicPr>
        <p:blipFill>
          <a:blip r:embed="rId3">
            <a:alphaModFix amt="60000"/>
          </a:blip>
          <a:stretch>
            <a:fillRect/>
          </a:stretch>
        </p:blipFill>
        <p:spPr>
          <a:xfrm>
            <a:off x="6642825" y="824537"/>
            <a:ext cx="1340675" cy="1340675"/>
          </a:xfrm>
          <a:prstGeom prst="rect">
            <a:avLst/>
          </a:prstGeom>
          <a:noFill/>
          <a:ln>
            <a:noFill/>
          </a:ln>
        </p:spPr>
      </p:pic>
      <p:sp>
        <p:nvSpPr>
          <p:cNvPr id="833" name="Shape 833"/>
          <p:cNvSpPr txBox="1"/>
          <p:nvPr/>
        </p:nvSpPr>
        <p:spPr>
          <a:xfrm>
            <a:off x="1255100" y="1221912"/>
            <a:ext cx="1144200" cy="762900"/>
          </a:xfrm>
          <a:prstGeom prst="rect">
            <a:avLst/>
          </a:prstGeom>
          <a:noFill/>
          <a:ln>
            <a:noFill/>
          </a:ln>
        </p:spPr>
        <p:txBody>
          <a:bodyPr anchorCtr="0" anchor="ctr" bIns="91425" lIns="91425" rIns="91425" tIns="91425">
            <a:noAutofit/>
          </a:bodyPr>
          <a:lstStyle/>
          <a:p>
            <a:pPr lvl="0" rtl="0" algn="ctr">
              <a:spcBef>
                <a:spcPts val="0"/>
              </a:spcBef>
              <a:buNone/>
            </a:pPr>
            <a:r>
              <a:rPr lang="en" sz="3000">
                <a:solidFill>
                  <a:srgbClr val="FFFFFF"/>
                </a:solidFill>
                <a:latin typeface="Lato"/>
                <a:ea typeface="Lato"/>
                <a:cs typeface="Lato"/>
                <a:sym typeface="Lato"/>
              </a:rPr>
              <a:t>20</a:t>
            </a:r>
          </a:p>
          <a:p>
            <a:pPr lvl="0" algn="ctr">
              <a:spcBef>
                <a:spcPts val="0"/>
              </a:spcBef>
              <a:buNone/>
            </a:pPr>
            <a:r>
              <a:rPr lang="en" sz="1100">
                <a:solidFill>
                  <a:srgbClr val="FFFFFF"/>
                </a:solidFill>
                <a:latin typeface="Lato"/>
                <a:ea typeface="Lato"/>
                <a:cs typeface="Lato"/>
                <a:sym typeface="Lato"/>
              </a:rPr>
              <a:t>Job Batches</a:t>
            </a:r>
          </a:p>
        </p:txBody>
      </p:sp>
      <p:sp>
        <p:nvSpPr>
          <p:cNvPr id="834" name="Shape 834"/>
          <p:cNvSpPr txBox="1"/>
          <p:nvPr/>
        </p:nvSpPr>
        <p:spPr>
          <a:xfrm>
            <a:off x="6741050" y="1221912"/>
            <a:ext cx="1144200" cy="762900"/>
          </a:xfrm>
          <a:prstGeom prst="rect">
            <a:avLst/>
          </a:prstGeom>
          <a:noFill/>
          <a:ln>
            <a:noFill/>
          </a:ln>
        </p:spPr>
        <p:txBody>
          <a:bodyPr anchorCtr="0" anchor="ctr" bIns="91425" lIns="91425" rIns="91425" tIns="91425">
            <a:noAutofit/>
          </a:bodyPr>
          <a:lstStyle/>
          <a:p>
            <a:pPr lvl="0" rtl="0" algn="ctr">
              <a:spcBef>
                <a:spcPts val="0"/>
              </a:spcBef>
              <a:buNone/>
            </a:pPr>
            <a:r>
              <a:rPr lang="en" sz="3000">
                <a:solidFill>
                  <a:srgbClr val="FFFFFF"/>
                </a:solidFill>
                <a:latin typeface="Lato"/>
                <a:ea typeface="Lato"/>
                <a:cs typeface="Lato"/>
                <a:sym typeface="Lato"/>
              </a:rPr>
              <a:t>23</a:t>
            </a:r>
          </a:p>
          <a:p>
            <a:pPr lvl="0" rtl="0" algn="ctr">
              <a:spcBef>
                <a:spcPts val="0"/>
              </a:spcBef>
              <a:buNone/>
            </a:pPr>
            <a:r>
              <a:rPr lang="en" sz="1100">
                <a:solidFill>
                  <a:srgbClr val="FFFFFF"/>
                </a:solidFill>
                <a:latin typeface="Lato"/>
                <a:ea typeface="Lato"/>
                <a:cs typeface="Lato"/>
                <a:sym typeface="Lato"/>
              </a:rPr>
              <a:t>Job Batches</a:t>
            </a:r>
          </a:p>
        </p:txBody>
      </p:sp>
      <p:pic>
        <p:nvPicPr>
          <p:cNvPr id="835" name="Shape 835"/>
          <p:cNvPicPr preferRelativeResize="0"/>
          <p:nvPr/>
        </p:nvPicPr>
        <p:blipFill>
          <a:blip r:embed="rId4">
            <a:alphaModFix amt="60000"/>
          </a:blip>
          <a:stretch>
            <a:fillRect/>
          </a:stretch>
        </p:blipFill>
        <p:spPr>
          <a:xfrm>
            <a:off x="982375" y="2698237"/>
            <a:ext cx="1696925" cy="1696925"/>
          </a:xfrm>
          <a:prstGeom prst="rect">
            <a:avLst/>
          </a:prstGeom>
          <a:noFill/>
          <a:ln>
            <a:noFill/>
          </a:ln>
        </p:spPr>
      </p:pic>
      <p:sp>
        <p:nvSpPr>
          <p:cNvPr id="836" name="Shape 836"/>
          <p:cNvSpPr txBox="1"/>
          <p:nvPr/>
        </p:nvSpPr>
        <p:spPr>
          <a:xfrm>
            <a:off x="1255100" y="3065798"/>
            <a:ext cx="1144200" cy="762900"/>
          </a:xfrm>
          <a:prstGeom prst="rect">
            <a:avLst/>
          </a:prstGeom>
          <a:noFill/>
          <a:ln>
            <a:noFill/>
          </a:ln>
        </p:spPr>
        <p:txBody>
          <a:bodyPr anchorCtr="0" anchor="ctr" bIns="91425" lIns="91425" rIns="91425" tIns="91425">
            <a:noAutofit/>
          </a:bodyPr>
          <a:lstStyle/>
          <a:p>
            <a:pPr lvl="0" rtl="0" algn="ctr">
              <a:spcBef>
                <a:spcPts val="0"/>
              </a:spcBef>
              <a:buNone/>
            </a:pPr>
            <a:r>
              <a:rPr lang="en" sz="3000">
                <a:solidFill>
                  <a:srgbClr val="666666"/>
                </a:solidFill>
                <a:latin typeface="Lato"/>
                <a:ea typeface="Lato"/>
                <a:cs typeface="Lato"/>
                <a:sym typeface="Lato"/>
              </a:rPr>
              <a:t>1350</a:t>
            </a:r>
          </a:p>
          <a:p>
            <a:pPr lvl="0" rtl="0" algn="ctr">
              <a:spcBef>
                <a:spcPts val="0"/>
              </a:spcBef>
              <a:buNone/>
            </a:pPr>
            <a:r>
              <a:rPr lang="en" sz="1100">
                <a:solidFill>
                  <a:srgbClr val="666666"/>
                </a:solidFill>
                <a:latin typeface="Lato"/>
                <a:ea typeface="Lato"/>
                <a:cs typeface="Lato"/>
                <a:sym typeface="Lato"/>
              </a:rPr>
              <a:t>Obj. Value</a:t>
            </a:r>
          </a:p>
        </p:txBody>
      </p:sp>
      <p:pic>
        <p:nvPicPr>
          <p:cNvPr id="837" name="Shape 837"/>
          <p:cNvPicPr preferRelativeResize="0"/>
          <p:nvPr/>
        </p:nvPicPr>
        <p:blipFill>
          <a:blip r:embed="rId4">
            <a:alphaModFix amt="60000"/>
          </a:blip>
          <a:stretch>
            <a:fillRect/>
          </a:stretch>
        </p:blipFill>
        <p:spPr>
          <a:xfrm>
            <a:off x="6464687" y="2698237"/>
            <a:ext cx="1696925" cy="1696925"/>
          </a:xfrm>
          <a:prstGeom prst="rect">
            <a:avLst/>
          </a:prstGeom>
          <a:noFill/>
          <a:ln>
            <a:noFill/>
          </a:ln>
        </p:spPr>
      </p:pic>
      <p:sp>
        <p:nvSpPr>
          <p:cNvPr id="838" name="Shape 838"/>
          <p:cNvSpPr txBox="1"/>
          <p:nvPr/>
        </p:nvSpPr>
        <p:spPr>
          <a:xfrm>
            <a:off x="6737412" y="3065798"/>
            <a:ext cx="1144200" cy="762900"/>
          </a:xfrm>
          <a:prstGeom prst="rect">
            <a:avLst/>
          </a:prstGeom>
          <a:noFill/>
          <a:ln>
            <a:noFill/>
          </a:ln>
        </p:spPr>
        <p:txBody>
          <a:bodyPr anchorCtr="0" anchor="ctr" bIns="91425" lIns="91425" rIns="91425" tIns="91425">
            <a:noAutofit/>
          </a:bodyPr>
          <a:lstStyle/>
          <a:p>
            <a:pPr lvl="0" rtl="0" algn="ctr">
              <a:spcBef>
                <a:spcPts val="0"/>
              </a:spcBef>
              <a:buNone/>
            </a:pPr>
            <a:r>
              <a:rPr lang="en" sz="3000">
                <a:solidFill>
                  <a:srgbClr val="666666"/>
                </a:solidFill>
                <a:latin typeface="Lato"/>
                <a:ea typeface="Lato"/>
                <a:cs typeface="Lato"/>
                <a:sym typeface="Lato"/>
              </a:rPr>
              <a:t>1950</a:t>
            </a:r>
          </a:p>
          <a:p>
            <a:pPr lvl="0" rtl="0" algn="ctr">
              <a:spcBef>
                <a:spcPts val="0"/>
              </a:spcBef>
              <a:buNone/>
            </a:pPr>
            <a:r>
              <a:rPr lang="en" sz="1100">
                <a:solidFill>
                  <a:srgbClr val="666666"/>
                </a:solidFill>
                <a:latin typeface="Lato"/>
                <a:ea typeface="Lato"/>
                <a:cs typeface="Lato"/>
                <a:sym typeface="Lato"/>
              </a:rPr>
              <a:t>Obj. Value</a:t>
            </a:r>
          </a:p>
        </p:txBody>
      </p:sp>
      <p:pic>
        <p:nvPicPr>
          <p:cNvPr id="839" name="Shape 839"/>
          <p:cNvPicPr preferRelativeResize="0"/>
          <p:nvPr/>
        </p:nvPicPr>
        <p:blipFill>
          <a:blip r:embed="rId5">
            <a:alphaModFix amt="60000"/>
          </a:blip>
          <a:stretch>
            <a:fillRect/>
          </a:stretch>
        </p:blipFill>
        <p:spPr>
          <a:xfrm rot="5400000">
            <a:off x="1134799" y="1795800"/>
            <a:ext cx="1384800" cy="1384799"/>
          </a:xfrm>
          <a:prstGeom prst="rect">
            <a:avLst/>
          </a:prstGeom>
          <a:noFill/>
          <a:ln>
            <a:noFill/>
          </a:ln>
        </p:spPr>
      </p:pic>
      <p:pic>
        <p:nvPicPr>
          <p:cNvPr id="840" name="Shape 840"/>
          <p:cNvPicPr preferRelativeResize="0"/>
          <p:nvPr/>
        </p:nvPicPr>
        <p:blipFill>
          <a:blip r:embed="rId5">
            <a:alphaModFix amt="60000"/>
          </a:blip>
          <a:stretch>
            <a:fillRect/>
          </a:stretch>
        </p:blipFill>
        <p:spPr>
          <a:xfrm rot="5400000">
            <a:off x="6620762" y="1795800"/>
            <a:ext cx="1384800" cy="1384800"/>
          </a:xfrm>
          <a:prstGeom prst="rect">
            <a:avLst/>
          </a:prstGeom>
          <a:noFill/>
          <a:ln>
            <a:noFill/>
          </a:ln>
        </p:spPr>
      </p:pic>
      <p:sp>
        <p:nvSpPr>
          <p:cNvPr id="841" name="Shape 841"/>
          <p:cNvSpPr txBox="1"/>
          <p:nvPr/>
        </p:nvSpPr>
        <p:spPr>
          <a:xfrm>
            <a:off x="2718750" y="1221925"/>
            <a:ext cx="3706500" cy="7629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sz="3000">
                <a:solidFill>
                  <a:schemeClr val="dk2"/>
                </a:solidFill>
                <a:latin typeface="Lato"/>
                <a:ea typeface="Lato"/>
                <a:cs typeface="Lato"/>
                <a:sym typeface="Lato"/>
              </a:rPr>
              <a:t>∆  of 3 Job Batches</a:t>
            </a:r>
          </a:p>
          <a:p>
            <a:pPr lvl="0" rtl="0" algn="ctr">
              <a:lnSpc>
                <a:spcPct val="115000"/>
              </a:lnSpc>
              <a:spcBef>
                <a:spcPts val="0"/>
              </a:spcBef>
              <a:buNone/>
            </a:pPr>
            <a:r>
              <a:rPr lang="en" sz="1100">
                <a:solidFill>
                  <a:schemeClr val="dk2"/>
                </a:solidFill>
                <a:latin typeface="Lato"/>
                <a:ea typeface="Lato"/>
                <a:cs typeface="Lato"/>
                <a:sym typeface="Lato"/>
              </a:rPr>
              <a:t>Added</a:t>
            </a:r>
          </a:p>
        </p:txBody>
      </p:sp>
      <p:sp>
        <p:nvSpPr>
          <p:cNvPr id="842" name="Shape 842"/>
          <p:cNvSpPr txBox="1"/>
          <p:nvPr/>
        </p:nvSpPr>
        <p:spPr>
          <a:xfrm>
            <a:off x="2914200" y="3065800"/>
            <a:ext cx="3315600" cy="7629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sz="3000">
                <a:solidFill>
                  <a:schemeClr val="dk2"/>
                </a:solidFill>
                <a:latin typeface="Lato"/>
                <a:ea typeface="Lato"/>
                <a:cs typeface="Lato"/>
                <a:sym typeface="Lato"/>
              </a:rPr>
              <a:t>∆  of 600</a:t>
            </a:r>
          </a:p>
          <a:p>
            <a:pPr lvl="0" rtl="0" algn="ctr">
              <a:lnSpc>
                <a:spcPct val="115000"/>
              </a:lnSpc>
              <a:spcBef>
                <a:spcPts val="0"/>
              </a:spcBef>
              <a:buNone/>
            </a:pPr>
            <a:r>
              <a:rPr lang="en" sz="1100">
                <a:solidFill>
                  <a:schemeClr val="dk2"/>
                </a:solidFill>
                <a:latin typeface="Lato"/>
                <a:ea typeface="Lato"/>
                <a:cs typeface="Lato"/>
                <a:sym typeface="Lato"/>
              </a:rPr>
              <a:t>To Objective Value</a:t>
            </a:r>
          </a:p>
        </p:txBody>
      </p:sp>
      <p:pic>
        <p:nvPicPr>
          <p:cNvPr id="843" name="Shape 843"/>
          <p:cNvPicPr preferRelativeResize="0"/>
          <p:nvPr/>
        </p:nvPicPr>
        <p:blipFill>
          <a:blip r:embed="rId6">
            <a:alphaModFix amt="60000"/>
          </a:blip>
          <a:stretch>
            <a:fillRect/>
          </a:stretch>
        </p:blipFill>
        <p:spPr>
          <a:xfrm rot="-5400000">
            <a:off x="4122087" y="2297362"/>
            <a:ext cx="899825" cy="537900"/>
          </a:xfrm>
          <a:prstGeom prst="rect">
            <a:avLst/>
          </a:prstGeom>
          <a:noFill/>
          <a:ln>
            <a:noFill/>
          </a:ln>
        </p:spPr>
      </p:pic>
      <p:sp>
        <p:nvSpPr>
          <p:cNvPr id="844" name="Shape 844"/>
          <p:cNvSpPr txBox="1"/>
          <p:nvPr/>
        </p:nvSpPr>
        <p:spPr>
          <a:xfrm>
            <a:off x="3055200" y="4062984"/>
            <a:ext cx="3033600" cy="7629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b="1" lang="en" sz="2400">
                <a:solidFill>
                  <a:srgbClr val="FF9800"/>
                </a:solidFill>
                <a:latin typeface="PT Sans Narrow"/>
                <a:ea typeface="PT Sans Narrow"/>
                <a:cs typeface="PT Sans Narrow"/>
                <a:sym typeface="PT Sans Narrow"/>
              </a:rPr>
              <a:t>If ∆ Revenue &gt; 600</a:t>
            </a:r>
          </a:p>
          <a:p>
            <a:pPr lvl="0" rtl="0" algn="ctr">
              <a:lnSpc>
                <a:spcPct val="115000"/>
              </a:lnSpc>
              <a:spcBef>
                <a:spcPts val="0"/>
              </a:spcBef>
              <a:buNone/>
            </a:pPr>
            <a:r>
              <a:rPr b="1" lang="en" sz="2400">
                <a:solidFill>
                  <a:srgbClr val="FF9800"/>
                </a:solidFill>
                <a:latin typeface="PT Sans Narrow"/>
                <a:ea typeface="PT Sans Narrow"/>
                <a:cs typeface="PT Sans Narrow"/>
                <a:sym typeface="PT Sans Narrow"/>
              </a:rPr>
              <a:t>Take Job Batches</a:t>
            </a:r>
          </a:p>
        </p:txBody>
      </p:sp>
      <p:sp>
        <p:nvSpPr>
          <p:cNvPr id="845" name="Shape 845"/>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Medeiros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9" name="Shape 849"/>
        <p:cNvGrpSpPr/>
        <p:nvPr/>
      </p:nvGrpSpPr>
      <p:grpSpPr>
        <a:xfrm>
          <a:off x="0" y="0"/>
          <a:ext cx="0" cy="0"/>
          <a:chOff x="0" y="0"/>
          <a:chExt cx="0" cy="0"/>
        </a:xfrm>
      </p:grpSpPr>
      <p:sp>
        <p:nvSpPr>
          <p:cNvPr id="850" name="Shape 850"/>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Chen</a:t>
            </a:r>
          </a:p>
        </p:txBody>
      </p:sp>
      <p:sp>
        <p:nvSpPr>
          <p:cNvPr id="851" name="Shape 851"/>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Limitations to Our Methodology</a:t>
            </a:r>
          </a:p>
        </p:txBody>
      </p:sp>
      <p:sp>
        <p:nvSpPr>
          <p:cNvPr id="852" name="Shape 852"/>
          <p:cNvSpPr txBox="1"/>
          <p:nvPr/>
        </p:nvSpPr>
        <p:spPr>
          <a:xfrm>
            <a:off x="612075" y="1209125"/>
            <a:ext cx="7964400" cy="3138600"/>
          </a:xfrm>
          <a:prstGeom prst="rect">
            <a:avLst/>
          </a:prstGeom>
          <a:noFill/>
          <a:ln>
            <a:noFill/>
          </a:ln>
        </p:spPr>
        <p:txBody>
          <a:bodyPr anchorCtr="0" anchor="t" bIns="91425" lIns="91425" rIns="91425" tIns="91425">
            <a:noAutofit/>
          </a:bodyPr>
          <a:lstStyle/>
          <a:p>
            <a:pPr indent="-361950" lvl="0" marL="457200" rtl="0">
              <a:lnSpc>
                <a:spcPct val="115000"/>
              </a:lnSpc>
              <a:spcBef>
                <a:spcPts val="0"/>
              </a:spcBef>
              <a:buClr>
                <a:schemeClr val="dk2"/>
              </a:buClr>
              <a:buSzPct val="100000"/>
              <a:buFont typeface="Lato"/>
              <a:buAutoNum type="arabicPeriod"/>
            </a:pPr>
            <a:r>
              <a:rPr lang="en" sz="2100">
                <a:solidFill>
                  <a:schemeClr val="dk2"/>
                </a:solidFill>
                <a:latin typeface="Lato"/>
                <a:ea typeface="Lato"/>
                <a:cs typeface="Lato"/>
                <a:sym typeface="Lato"/>
              </a:rPr>
              <a:t>OEE assumes setup and repairs times</a:t>
            </a:r>
          </a:p>
          <a:p>
            <a:pPr indent="-361950" lvl="1" marL="914400" rtl="0">
              <a:lnSpc>
                <a:spcPct val="115000"/>
              </a:lnSpc>
              <a:spcBef>
                <a:spcPts val="0"/>
              </a:spcBef>
              <a:buClr>
                <a:schemeClr val="dk2"/>
              </a:buClr>
              <a:buSzPct val="100000"/>
              <a:buFont typeface="Lato"/>
              <a:buAutoNum type="alphaLcPeriod"/>
            </a:pPr>
            <a:r>
              <a:rPr i="1" lang="en" sz="2100">
                <a:solidFill>
                  <a:schemeClr val="dk2"/>
                </a:solidFill>
                <a:latin typeface="Lato"/>
                <a:ea typeface="Lato"/>
                <a:cs typeface="Lato"/>
                <a:sym typeface="Lato"/>
              </a:rPr>
              <a:t>Could further enhance IP to consider setup times</a:t>
            </a:r>
          </a:p>
          <a:p>
            <a:pPr indent="-361950" lvl="1" marL="914400" rtl="0">
              <a:lnSpc>
                <a:spcPct val="115000"/>
              </a:lnSpc>
              <a:spcBef>
                <a:spcPts val="0"/>
              </a:spcBef>
              <a:buClr>
                <a:schemeClr val="dk2"/>
              </a:buClr>
              <a:buSzPct val="100000"/>
              <a:buFont typeface="Lato"/>
              <a:buAutoNum type="alphaLcPeriod"/>
            </a:pPr>
            <a:r>
              <a:rPr i="1" lang="en" sz="2100">
                <a:solidFill>
                  <a:schemeClr val="dk2"/>
                </a:solidFill>
                <a:latin typeface="Lato"/>
                <a:ea typeface="Lato"/>
                <a:cs typeface="Lato"/>
                <a:sym typeface="Lato"/>
              </a:rPr>
              <a:t>Would repair times increase with possibly more frequent batch switching </a:t>
            </a:r>
          </a:p>
          <a:p>
            <a:pPr indent="-361950" lvl="0" marL="457200" rtl="0">
              <a:lnSpc>
                <a:spcPct val="115000"/>
              </a:lnSpc>
              <a:spcBef>
                <a:spcPts val="0"/>
              </a:spcBef>
              <a:buClr>
                <a:schemeClr val="dk2"/>
              </a:buClr>
              <a:buSzPct val="100000"/>
              <a:buFont typeface="Lato"/>
              <a:buAutoNum type="arabicPeriod"/>
            </a:pPr>
            <a:r>
              <a:rPr lang="en" sz="2100">
                <a:solidFill>
                  <a:schemeClr val="dk2"/>
                </a:solidFill>
                <a:latin typeface="Lato"/>
                <a:ea typeface="Lato"/>
                <a:cs typeface="Lato"/>
                <a:sym typeface="Lato"/>
              </a:rPr>
              <a:t>Determination of batch size</a:t>
            </a:r>
          </a:p>
          <a:p>
            <a:pPr indent="-361950" lvl="1" marL="914400" rtl="0">
              <a:lnSpc>
                <a:spcPct val="115000"/>
              </a:lnSpc>
              <a:spcBef>
                <a:spcPts val="0"/>
              </a:spcBef>
              <a:buClr>
                <a:schemeClr val="dk2"/>
              </a:buClr>
              <a:buSzPct val="100000"/>
              <a:buFont typeface="Lato"/>
              <a:buAutoNum type="alphaLcPeriod"/>
            </a:pPr>
            <a:r>
              <a:rPr i="1" lang="en" sz="2100">
                <a:solidFill>
                  <a:schemeClr val="dk2"/>
                </a:solidFill>
                <a:latin typeface="Lato"/>
                <a:ea typeface="Lato"/>
                <a:cs typeface="Lato"/>
                <a:sym typeface="Lato"/>
              </a:rPr>
              <a:t>Need to work closely with factory to figure out a realistic batch size - current model requires LCM of the number machines per station</a:t>
            </a:r>
          </a:p>
          <a:p>
            <a:pPr lvl="0" rtl="0">
              <a:lnSpc>
                <a:spcPct val="115000"/>
              </a:lnSpc>
              <a:spcBef>
                <a:spcPts val="0"/>
              </a:spcBef>
              <a:buNone/>
            </a:pPr>
            <a:r>
              <a:t/>
            </a:r>
            <a:endParaRPr sz="2100">
              <a:solidFill>
                <a:schemeClr val="dk2"/>
              </a:solidFill>
              <a:latin typeface="Lato"/>
              <a:ea typeface="Lato"/>
              <a:cs typeface="Lato"/>
              <a:sym typeface="Lato"/>
            </a:endParaRPr>
          </a:p>
        </p:txBody>
      </p:sp>
      <p:pic>
        <p:nvPicPr>
          <p:cNvPr id="853" name="Shape 853"/>
          <p:cNvPicPr preferRelativeResize="0"/>
          <p:nvPr/>
        </p:nvPicPr>
        <p:blipFill>
          <a:blip r:embed="rId3">
            <a:alphaModFix amt="20000"/>
          </a:blip>
          <a:stretch>
            <a:fillRect/>
          </a:stretch>
        </p:blipFill>
        <p:spPr>
          <a:xfrm>
            <a:off x="7665650" y="636075"/>
            <a:ext cx="1050300" cy="1050300"/>
          </a:xfrm>
          <a:prstGeom prst="rect">
            <a:avLst/>
          </a:prstGeom>
          <a:noFill/>
          <a:ln>
            <a:noFill/>
          </a:ln>
        </p:spPr>
      </p:pic>
      <p:pic>
        <p:nvPicPr>
          <p:cNvPr id="854" name="Shape 854"/>
          <p:cNvPicPr preferRelativeResize="0"/>
          <p:nvPr/>
        </p:nvPicPr>
        <p:blipFill rotWithShape="1">
          <a:blip r:embed="rId4">
            <a:alphaModFix amt="60000"/>
          </a:blip>
          <a:srcRect b="42804" l="36839" r="-663" t="-624"/>
          <a:stretch/>
        </p:blipFill>
        <p:spPr>
          <a:xfrm rot="14">
            <a:off x="2" y="3598252"/>
            <a:ext cx="1609300" cy="1457843"/>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8" name="Shape 858"/>
        <p:cNvGrpSpPr/>
        <p:nvPr/>
      </p:nvGrpSpPr>
      <p:grpSpPr>
        <a:xfrm>
          <a:off x="0" y="0"/>
          <a:ext cx="0" cy="0"/>
          <a:chOff x="0" y="0"/>
          <a:chExt cx="0" cy="0"/>
        </a:xfrm>
      </p:grpSpPr>
      <p:sp>
        <p:nvSpPr>
          <p:cNvPr id="859" name="Shape 859"/>
          <p:cNvSpPr txBox="1"/>
          <p:nvPr>
            <p:ph type="title"/>
          </p:nvPr>
        </p:nvSpPr>
        <p:spPr>
          <a:xfrm>
            <a:off x="364200" y="2166525"/>
            <a:ext cx="8520600" cy="707400"/>
          </a:xfrm>
          <a:prstGeom prst="rect">
            <a:avLst/>
          </a:prstGeom>
        </p:spPr>
        <p:txBody>
          <a:bodyPr anchorCtr="0" anchor="ctr" bIns="91425" lIns="91425" rIns="91425" tIns="91425">
            <a:noAutofit/>
          </a:bodyPr>
          <a:lstStyle/>
          <a:p>
            <a:pPr lvl="0" rtl="0" algn="ctr">
              <a:spcBef>
                <a:spcPts val="0"/>
              </a:spcBef>
              <a:buNone/>
            </a:pPr>
            <a:r>
              <a:rPr lang="en" sz="7200">
                <a:solidFill>
                  <a:schemeClr val="accent4"/>
                </a:solidFill>
                <a:latin typeface="Pontano Sans"/>
                <a:ea typeface="Pontano Sans"/>
                <a:cs typeface="Pontano Sans"/>
                <a:sym typeface="Pontano Sans"/>
              </a:rPr>
              <a:t>Thank You</a:t>
            </a:r>
          </a:p>
        </p:txBody>
      </p:sp>
      <p:sp>
        <p:nvSpPr>
          <p:cNvPr id="860" name="Shape 860"/>
          <p:cNvSpPr txBox="1"/>
          <p:nvPr>
            <p:ph idx="1" type="body"/>
          </p:nvPr>
        </p:nvSpPr>
        <p:spPr>
          <a:xfrm>
            <a:off x="1682100" y="3018925"/>
            <a:ext cx="5779800" cy="540900"/>
          </a:xfrm>
          <a:prstGeom prst="rect">
            <a:avLst/>
          </a:prstGeom>
        </p:spPr>
        <p:txBody>
          <a:bodyPr anchorCtr="0" anchor="t" bIns="91425" lIns="91425" rIns="91425" tIns="91425">
            <a:noAutofit/>
          </a:bodyPr>
          <a:lstStyle/>
          <a:p>
            <a:pPr lvl="0" rtl="0" algn="ctr">
              <a:spcBef>
                <a:spcPts val="0"/>
              </a:spcBef>
              <a:buNone/>
            </a:pPr>
            <a:r>
              <a:rPr lang="en" sz="1900">
                <a:latin typeface="PT Sans Narrow"/>
                <a:ea typeface="PT Sans Narrow"/>
                <a:cs typeface="PT Sans Narrow"/>
                <a:sym typeface="PT Sans Narrow"/>
              </a:rPr>
              <a:t>Any Questions?</a:t>
            </a:r>
          </a:p>
        </p:txBody>
      </p:sp>
      <p:grpSp>
        <p:nvGrpSpPr>
          <p:cNvPr id="861" name="Shape 861"/>
          <p:cNvGrpSpPr/>
          <p:nvPr/>
        </p:nvGrpSpPr>
        <p:grpSpPr>
          <a:xfrm>
            <a:off x="1364861" y="3490465"/>
            <a:ext cx="6413950" cy="408300"/>
            <a:chOff x="313279" y="204200"/>
            <a:chExt cx="8316845" cy="408300"/>
          </a:xfrm>
        </p:grpSpPr>
        <p:sp>
          <p:nvSpPr>
            <p:cNvPr id="862" name="Shape 862"/>
            <p:cNvSpPr/>
            <p:nvPr/>
          </p:nvSpPr>
          <p:spPr>
            <a:xfrm>
              <a:off x="510525" y="204200"/>
              <a:ext cx="7913100" cy="4083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863" name="Shape 863"/>
            <p:cNvSpPr/>
            <p:nvPr/>
          </p:nvSpPr>
          <p:spPr>
            <a:xfrm>
              <a:off x="313279" y="204350"/>
              <a:ext cx="408000" cy="408000"/>
            </a:xfrm>
            <a:prstGeom prst="diamond">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864" name="Shape 864"/>
            <p:cNvSpPr/>
            <p:nvPr/>
          </p:nvSpPr>
          <p:spPr>
            <a:xfrm>
              <a:off x="8222125" y="204350"/>
              <a:ext cx="408000" cy="408000"/>
            </a:xfrm>
            <a:prstGeom prst="diamond">
              <a:avLst/>
            </a:prstGeom>
            <a:solidFill>
              <a:schemeClr val="lt1"/>
            </a:solidFill>
            <a:ln>
              <a:noFill/>
            </a:ln>
          </p:spPr>
          <p:txBody>
            <a:bodyPr anchorCtr="0" anchor="ctr" bIns="91425" lIns="91425" rIns="91425" tIns="91425">
              <a:noAutofit/>
            </a:bodyPr>
            <a:lstStyle/>
            <a:p>
              <a:pPr lvl="0">
                <a:spcBef>
                  <a:spcPts val="0"/>
                </a:spcBef>
                <a:buNone/>
              </a:pPr>
              <a:r>
                <a:t/>
              </a:r>
              <a:endParaRPr/>
            </a:p>
          </p:txBody>
        </p:sp>
      </p:grpSp>
      <p:sp>
        <p:nvSpPr>
          <p:cNvPr id="865" name="Shape 865"/>
          <p:cNvSpPr txBox="1"/>
          <p:nvPr/>
        </p:nvSpPr>
        <p:spPr>
          <a:xfrm>
            <a:off x="3133383" y="3560488"/>
            <a:ext cx="1439700" cy="282900"/>
          </a:xfrm>
          <a:prstGeom prst="rect">
            <a:avLst/>
          </a:prstGeom>
          <a:noFill/>
          <a:ln>
            <a:noFill/>
          </a:ln>
        </p:spPr>
        <p:txBody>
          <a:bodyPr anchorCtr="0" anchor="ctr" bIns="91425" lIns="91425" rIns="91425" tIns="91425">
            <a:noAutofit/>
          </a:bodyPr>
          <a:lstStyle/>
          <a:p>
            <a:pPr lvl="0" rtl="0" algn="ctr">
              <a:spcBef>
                <a:spcPts val="0"/>
              </a:spcBef>
              <a:buNone/>
            </a:pPr>
            <a:r>
              <a:rPr lang="en" sz="1600">
                <a:solidFill>
                  <a:srgbClr val="FFFFFF"/>
                </a:solidFill>
                <a:latin typeface="Pontano Sans"/>
                <a:ea typeface="Pontano Sans"/>
                <a:cs typeface="Pontano Sans"/>
                <a:sym typeface="Pontano Sans"/>
              </a:rPr>
              <a:t>Haozheng K.</a:t>
            </a:r>
          </a:p>
        </p:txBody>
      </p:sp>
      <p:sp>
        <p:nvSpPr>
          <p:cNvPr id="866" name="Shape 866"/>
          <p:cNvSpPr txBox="1"/>
          <p:nvPr/>
        </p:nvSpPr>
        <p:spPr>
          <a:xfrm>
            <a:off x="1693800" y="3560488"/>
            <a:ext cx="1439700" cy="282900"/>
          </a:xfrm>
          <a:prstGeom prst="rect">
            <a:avLst/>
          </a:prstGeom>
          <a:noFill/>
          <a:ln>
            <a:noFill/>
          </a:ln>
        </p:spPr>
        <p:txBody>
          <a:bodyPr anchorCtr="0" anchor="ctr" bIns="91425" lIns="91425" rIns="91425" tIns="91425">
            <a:noAutofit/>
          </a:bodyPr>
          <a:lstStyle/>
          <a:p>
            <a:pPr lvl="0" rtl="0" algn="ctr">
              <a:spcBef>
                <a:spcPts val="0"/>
              </a:spcBef>
              <a:buNone/>
            </a:pPr>
            <a:r>
              <a:rPr lang="en" sz="1600">
                <a:solidFill>
                  <a:srgbClr val="FFFFFF"/>
                </a:solidFill>
                <a:latin typeface="Pontano Sans"/>
                <a:ea typeface="Pontano Sans"/>
                <a:cs typeface="Pontano Sans"/>
                <a:sym typeface="Pontano Sans"/>
              </a:rPr>
              <a:t>Chaun M.</a:t>
            </a:r>
          </a:p>
        </p:txBody>
      </p:sp>
      <p:sp>
        <p:nvSpPr>
          <p:cNvPr id="867" name="Shape 867"/>
          <p:cNvSpPr/>
          <p:nvPr/>
        </p:nvSpPr>
        <p:spPr>
          <a:xfrm>
            <a:off x="0" y="-12"/>
            <a:ext cx="9155700" cy="941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868" name="Shape 868"/>
          <p:cNvSpPr/>
          <p:nvPr/>
        </p:nvSpPr>
        <p:spPr>
          <a:xfrm>
            <a:off x="-6012" y="5079412"/>
            <a:ext cx="9155700" cy="942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pic>
        <p:nvPicPr>
          <p:cNvPr id="869" name="Shape 869"/>
          <p:cNvPicPr preferRelativeResize="0"/>
          <p:nvPr/>
        </p:nvPicPr>
        <p:blipFill>
          <a:blip r:embed="rId3">
            <a:alphaModFix amt="60000"/>
          </a:blip>
          <a:stretch>
            <a:fillRect/>
          </a:stretch>
        </p:blipFill>
        <p:spPr>
          <a:xfrm>
            <a:off x="3810600" y="599900"/>
            <a:ext cx="1627800" cy="1627800"/>
          </a:xfrm>
          <a:prstGeom prst="rect">
            <a:avLst/>
          </a:prstGeom>
          <a:noFill/>
          <a:ln>
            <a:noFill/>
          </a:ln>
        </p:spPr>
      </p:pic>
      <p:sp>
        <p:nvSpPr>
          <p:cNvPr id="870" name="Shape 870"/>
          <p:cNvSpPr txBox="1"/>
          <p:nvPr/>
        </p:nvSpPr>
        <p:spPr>
          <a:xfrm>
            <a:off x="4582649" y="3560488"/>
            <a:ext cx="1439700" cy="282900"/>
          </a:xfrm>
          <a:prstGeom prst="rect">
            <a:avLst/>
          </a:prstGeom>
          <a:noFill/>
          <a:ln>
            <a:noFill/>
          </a:ln>
        </p:spPr>
        <p:txBody>
          <a:bodyPr anchorCtr="0" anchor="ctr" bIns="91425" lIns="91425" rIns="91425" tIns="91425">
            <a:noAutofit/>
          </a:bodyPr>
          <a:lstStyle/>
          <a:p>
            <a:pPr lvl="0" rtl="0" algn="ctr">
              <a:spcBef>
                <a:spcPts val="0"/>
              </a:spcBef>
              <a:buNone/>
            </a:pPr>
            <a:r>
              <a:rPr lang="en" sz="1600">
                <a:solidFill>
                  <a:srgbClr val="FFFFFF"/>
                </a:solidFill>
                <a:latin typeface="Pontano Sans"/>
                <a:ea typeface="Pontano Sans"/>
                <a:cs typeface="Pontano Sans"/>
                <a:sym typeface="Pontano Sans"/>
              </a:rPr>
              <a:t>Hsuan-Wei C.</a:t>
            </a:r>
          </a:p>
        </p:txBody>
      </p:sp>
      <p:sp>
        <p:nvSpPr>
          <p:cNvPr id="871" name="Shape 871"/>
          <p:cNvSpPr txBox="1"/>
          <p:nvPr/>
        </p:nvSpPr>
        <p:spPr>
          <a:xfrm>
            <a:off x="6022250" y="3560488"/>
            <a:ext cx="1439700" cy="282900"/>
          </a:xfrm>
          <a:prstGeom prst="rect">
            <a:avLst/>
          </a:prstGeom>
          <a:noFill/>
          <a:ln>
            <a:noFill/>
          </a:ln>
        </p:spPr>
        <p:txBody>
          <a:bodyPr anchorCtr="0" anchor="ctr" bIns="91425" lIns="91425" rIns="91425" tIns="91425">
            <a:noAutofit/>
          </a:bodyPr>
          <a:lstStyle/>
          <a:p>
            <a:pPr lvl="0" rtl="0" algn="ctr">
              <a:spcBef>
                <a:spcPts val="0"/>
              </a:spcBef>
              <a:buNone/>
            </a:pPr>
            <a:r>
              <a:rPr lang="en" sz="1600">
                <a:solidFill>
                  <a:srgbClr val="FFFFFF"/>
                </a:solidFill>
                <a:latin typeface="Pontano Sans"/>
                <a:ea typeface="Pontano Sans"/>
                <a:cs typeface="Pontano Sans"/>
                <a:sym typeface="Pontano Sans"/>
              </a:rPr>
              <a:t>Renyuan 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nvSpPr>
        <p:spPr>
          <a:xfrm>
            <a:off x="673650" y="48450"/>
            <a:ext cx="77967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Establishing the Manufacturing Process</a:t>
            </a:r>
          </a:p>
        </p:txBody>
      </p:sp>
      <p:pic>
        <p:nvPicPr>
          <p:cNvPr id="140" name="Shape 140"/>
          <p:cNvPicPr preferRelativeResize="0"/>
          <p:nvPr/>
        </p:nvPicPr>
        <p:blipFill>
          <a:blip r:embed="rId3">
            <a:alphaModFix amt="70000"/>
          </a:blip>
          <a:stretch>
            <a:fillRect/>
          </a:stretch>
        </p:blipFill>
        <p:spPr>
          <a:xfrm>
            <a:off x="3688151" y="1476962"/>
            <a:ext cx="4932196" cy="2560012"/>
          </a:xfrm>
          <a:prstGeom prst="rect">
            <a:avLst/>
          </a:prstGeom>
          <a:noFill/>
          <a:ln>
            <a:noFill/>
          </a:ln>
        </p:spPr>
      </p:pic>
      <p:sp>
        <p:nvSpPr>
          <p:cNvPr id="141" name="Shape 141"/>
          <p:cNvSpPr/>
          <p:nvPr/>
        </p:nvSpPr>
        <p:spPr>
          <a:xfrm>
            <a:off x="6630575" y="1367605"/>
            <a:ext cx="2065500" cy="1807500"/>
          </a:xfrm>
          <a:prstGeom prst="roundRect">
            <a:avLst>
              <a:gd fmla="val 16667" name="adj"/>
            </a:avLst>
          </a:prstGeom>
          <a:noFill/>
          <a:ln cap="flat" cmpd="sng" w="9525">
            <a:solidFill>
              <a:schemeClr val="dk2"/>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2" name="Shape 142"/>
          <p:cNvSpPr txBox="1"/>
          <p:nvPr/>
        </p:nvSpPr>
        <p:spPr>
          <a:xfrm>
            <a:off x="6915283" y="1022550"/>
            <a:ext cx="1496100" cy="309900"/>
          </a:xfrm>
          <a:prstGeom prst="rect">
            <a:avLst/>
          </a:prstGeom>
          <a:noFill/>
          <a:ln>
            <a:noFill/>
          </a:ln>
        </p:spPr>
        <p:txBody>
          <a:bodyPr anchorCtr="0" anchor="ctr" bIns="91425" lIns="91425" rIns="91425" tIns="91425">
            <a:noAutofit/>
          </a:bodyPr>
          <a:lstStyle/>
          <a:p>
            <a:pPr lvl="0" rtl="0" algn="ctr">
              <a:spcBef>
                <a:spcPts val="0"/>
              </a:spcBef>
              <a:buNone/>
            </a:pPr>
            <a:r>
              <a:rPr lang="en">
                <a:solidFill>
                  <a:schemeClr val="dk2"/>
                </a:solidFill>
                <a:latin typeface="Lato"/>
                <a:ea typeface="Lato"/>
                <a:cs typeface="Lato"/>
                <a:sym typeface="Lato"/>
              </a:rPr>
              <a:t>Cycle</a:t>
            </a:r>
          </a:p>
        </p:txBody>
      </p:sp>
      <p:grpSp>
        <p:nvGrpSpPr>
          <p:cNvPr id="143" name="Shape 143"/>
          <p:cNvGrpSpPr/>
          <p:nvPr/>
        </p:nvGrpSpPr>
        <p:grpSpPr>
          <a:xfrm>
            <a:off x="808200" y="1277050"/>
            <a:ext cx="2525100" cy="3397800"/>
            <a:chOff x="884400" y="896050"/>
            <a:chExt cx="2525100" cy="3397800"/>
          </a:xfrm>
        </p:grpSpPr>
        <p:sp>
          <p:nvSpPr>
            <p:cNvPr id="144" name="Shape 144"/>
            <p:cNvSpPr/>
            <p:nvPr/>
          </p:nvSpPr>
          <p:spPr>
            <a:xfrm>
              <a:off x="884400" y="896050"/>
              <a:ext cx="2525100" cy="3397800"/>
            </a:xfrm>
            <a:prstGeom prst="roundRect">
              <a:avLst>
                <a:gd fmla="val 16667" name="adj"/>
              </a:avLst>
            </a:prstGeom>
            <a:noFill/>
            <a:ln cap="flat" cmpd="sng" w="9525">
              <a:solidFill>
                <a:srgbClr val="695D46"/>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45" name="Shape 145"/>
            <p:cNvPicPr preferRelativeResize="0"/>
            <p:nvPr/>
          </p:nvPicPr>
          <p:blipFill>
            <a:blip r:embed="rId4">
              <a:alphaModFix amt="60000"/>
            </a:blip>
            <a:stretch>
              <a:fillRect/>
            </a:stretch>
          </p:blipFill>
          <p:spPr>
            <a:xfrm>
              <a:off x="904625" y="932525"/>
              <a:ext cx="1323450" cy="1323450"/>
            </a:xfrm>
            <a:prstGeom prst="rect">
              <a:avLst/>
            </a:prstGeom>
            <a:noFill/>
            <a:ln>
              <a:noFill/>
            </a:ln>
          </p:spPr>
        </p:pic>
        <p:pic>
          <p:nvPicPr>
            <p:cNvPr id="146" name="Shape 146"/>
            <p:cNvPicPr preferRelativeResize="0"/>
            <p:nvPr/>
          </p:nvPicPr>
          <p:blipFill>
            <a:blip r:embed="rId4">
              <a:alphaModFix amt="60000"/>
            </a:blip>
            <a:stretch>
              <a:fillRect/>
            </a:stretch>
          </p:blipFill>
          <p:spPr>
            <a:xfrm>
              <a:off x="2006712" y="1351475"/>
              <a:ext cx="1323450" cy="1323450"/>
            </a:xfrm>
            <a:prstGeom prst="rect">
              <a:avLst/>
            </a:prstGeom>
            <a:noFill/>
            <a:ln>
              <a:noFill/>
            </a:ln>
          </p:spPr>
        </p:pic>
        <p:pic>
          <p:nvPicPr>
            <p:cNvPr id="147" name="Shape 147"/>
            <p:cNvPicPr preferRelativeResize="0"/>
            <p:nvPr/>
          </p:nvPicPr>
          <p:blipFill>
            <a:blip r:embed="rId4">
              <a:alphaModFix amt="60000"/>
            </a:blip>
            <a:stretch>
              <a:fillRect/>
            </a:stretch>
          </p:blipFill>
          <p:spPr>
            <a:xfrm>
              <a:off x="902275" y="1910025"/>
              <a:ext cx="1323450" cy="1323450"/>
            </a:xfrm>
            <a:prstGeom prst="rect">
              <a:avLst/>
            </a:prstGeom>
            <a:noFill/>
            <a:ln>
              <a:noFill/>
            </a:ln>
          </p:spPr>
        </p:pic>
        <p:pic>
          <p:nvPicPr>
            <p:cNvPr id="148" name="Shape 148"/>
            <p:cNvPicPr preferRelativeResize="0"/>
            <p:nvPr/>
          </p:nvPicPr>
          <p:blipFill>
            <a:blip r:embed="rId4">
              <a:alphaModFix amt="60000"/>
            </a:blip>
            <a:stretch>
              <a:fillRect/>
            </a:stretch>
          </p:blipFill>
          <p:spPr>
            <a:xfrm>
              <a:off x="903450" y="2905576"/>
              <a:ext cx="1323450" cy="1323449"/>
            </a:xfrm>
            <a:prstGeom prst="rect">
              <a:avLst/>
            </a:prstGeom>
            <a:noFill/>
            <a:ln>
              <a:noFill/>
            </a:ln>
          </p:spPr>
        </p:pic>
        <p:pic>
          <p:nvPicPr>
            <p:cNvPr id="149" name="Shape 149"/>
            <p:cNvPicPr preferRelativeResize="0"/>
            <p:nvPr/>
          </p:nvPicPr>
          <p:blipFill>
            <a:blip r:embed="rId4">
              <a:alphaModFix amt="60000"/>
            </a:blip>
            <a:stretch>
              <a:fillRect/>
            </a:stretch>
          </p:blipFill>
          <p:spPr>
            <a:xfrm>
              <a:off x="2007587" y="2354300"/>
              <a:ext cx="1323450" cy="1323450"/>
            </a:xfrm>
            <a:prstGeom prst="rect">
              <a:avLst/>
            </a:prstGeom>
            <a:noFill/>
            <a:ln>
              <a:noFill/>
            </a:ln>
          </p:spPr>
        </p:pic>
        <p:sp>
          <p:nvSpPr>
            <p:cNvPr id="150" name="Shape 150"/>
            <p:cNvSpPr/>
            <p:nvPr/>
          </p:nvSpPr>
          <p:spPr>
            <a:xfrm>
              <a:off x="1413863" y="1455675"/>
              <a:ext cx="291000" cy="267600"/>
            </a:xfrm>
            <a:prstGeom prst="rect">
              <a:avLst/>
            </a:prstGeom>
            <a:solidFill>
              <a:srgbClr val="666666"/>
            </a:solidFill>
            <a:ln>
              <a:noFill/>
            </a:ln>
          </p:spPr>
          <p:txBody>
            <a:bodyPr anchorCtr="0" anchor="ctr" bIns="91425" lIns="91425" rIns="91425" tIns="91425">
              <a:noAutofit/>
            </a:bodyPr>
            <a:lstStyle/>
            <a:p>
              <a:pPr lvl="0">
                <a:spcBef>
                  <a:spcPts val="0"/>
                </a:spcBef>
                <a:buNone/>
              </a:pPr>
              <a:r>
                <a:t/>
              </a:r>
              <a:endParaRPr/>
            </a:p>
          </p:txBody>
        </p:sp>
        <p:sp>
          <p:nvSpPr>
            <p:cNvPr id="151" name="Shape 151"/>
            <p:cNvSpPr/>
            <p:nvPr/>
          </p:nvSpPr>
          <p:spPr>
            <a:xfrm>
              <a:off x="1412688" y="2437938"/>
              <a:ext cx="291000" cy="267600"/>
            </a:xfrm>
            <a:prstGeom prst="rect">
              <a:avLst/>
            </a:prstGeom>
            <a:solidFill>
              <a:srgbClr val="666666"/>
            </a:solidFill>
            <a:ln>
              <a:noFill/>
            </a:ln>
          </p:spPr>
          <p:txBody>
            <a:bodyPr anchorCtr="0" anchor="ctr" bIns="91425" lIns="91425" rIns="91425" tIns="91425">
              <a:noAutofit/>
            </a:bodyPr>
            <a:lstStyle/>
            <a:p>
              <a:pPr lvl="0">
                <a:spcBef>
                  <a:spcPts val="0"/>
                </a:spcBef>
                <a:buNone/>
              </a:pPr>
              <a:r>
                <a:t/>
              </a:r>
              <a:endParaRPr/>
            </a:p>
          </p:txBody>
        </p:sp>
        <p:sp>
          <p:nvSpPr>
            <p:cNvPr id="152" name="Shape 152"/>
            <p:cNvSpPr/>
            <p:nvPr/>
          </p:nvSpPr>
          <p:spPr>
            <a:xfrm>
              <a:off x="1416213" y="3425425"/>
              <a:ext cx="291000" cy="267600"/>
            </a:xfrm>
            <a:prstGeom prst="rect">
              <a:avLst/>
            </a:prstGeom>
            <a:solidFill>
              <a:srgbClr val="666666"/>
            </a:solidFill>
            <a:ln>
              <a:noFill/>
            </a:ln>
          </p:spPr>
          <p:txBody>
            <a:bodyPr anchorCtr="0" anchor="ctr" bIns="91425" lIns="91425" rIns="91425" tIns="91425">
              <a:noAutofit/>
            </a:bodyPr>
            <a:lstStyle/>
            <a:p>
              <a:pPr lvl="0">
                <a:spcBef>
                  <a:spcPts val="0"/>
                </a:spcBef>
                <a:buNone/>
              </a:pPr>
              <a:r>
                <a:t/>
              </a:r>
              <a:endParaRPr/>
            </a:p>
          </p:txBody>
        </p:sp>
        <p:sp>
          <p:nvSpPr>
            <p:cNvPr id="153" name="Shape 153"/>
            <p:cNvSpPr/>
            <p:nvPr/>
          </p:nvSpPr>
          <p:spPr>
            <a:xfrm>
              <a:off x="2517138" y="1882000"/>
              <a:ext cx="291000" cy="267600"/>
            </a:xfrm>
            <a:prstGeom prst="rect">
              <a:avLst/>
            </a:prstGeom>
            <a:solidFill>
              <a:srgbClr val="666666"/>
            </a:solidFill>
            <a:ln>
              <a:noFill/>
            </a:ln>
          </p:spPr>
          <p:txBody>
            <a:bodyPr anchorCtr="0" anchor="ctr" bIns="91425" lIns="91425" rIns="91425" tIns="91425">
              <a:noAutofit/>
            </a:bodyPr>
            <a:lstStyle/>
            <a:p>
              <a:pPr lvl="0">
                <a:spcBef>
                  <a:spcPts val="0"/>
                </a:spcBef>
                <a:buNone/>
              </a:pPr>
              <a:r>
                <a:t/>
              </a:r>
              <a:endParaRPr/>
            </a:p>
          </p:txBody>
        </p:sp>
        <p:sp>
          <p:nvSpPr>
            <p:cNvPr id="154" name="Shape 154"/>
            <p:cNvSpPr/>
            <p:nvPr/>
          </p:nvSpPr>
          <p:spPr>
            <a:xfrm>
              <a:off x="2519188" y="2877450"/>
              <a:ext cx="291000" cy="267600"/>
            </a:xfrm>
            <a:prstGeom prst="rect">
              <a:avLst/>
            </a:prstGeom>
            <a:solidFill>
              <a:srgbClr val="666666"/>
            </a:solidFill>
            <a:ln>
              <a:noFill/>
            </a:ln>
          </p:spPr>
          <p:txBody>
            <a:bodyPr anchorCtr="0" anchor="ctr" bIns="91425" lIns="91425" rIns="91425" tIns="91425">
              <a:noAutofit/>
            </a:bodyPr>
            <a:lstStyle/>
            <a:p>
              <a:pPr lvl="0">
                <a:spcBef>
                  <a:spcPts val="0"/>
                </a:spcBef>
                <a:buNone/>
              </a:pPr>
              <a:r>
                <a:t/>
              </a:r>
              <a:endParaRPr/>
            </a:p>
          </p:txBody>
        </p:sp>
        <p:sp>
          <p:nvSpPr>
            <p:cNvPr id="155" name="Shape 155"/>
            <p:cNvSpPr txBox="1"/>
            <p:nvPr/>
          </p:nvSpPr>
          <p:spPr>
            <a:xfrm>
              <a:off x="1264963" y="1276825"/>
              <a:ext cx="616800" cy="6168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rgbClr val="FFFFFF"/>
                  </a:solidFill>
                  <a:latin typeface="Roboto"/>
                  <a:ea typeface="Roboto"/>
                  <a:cs typeface="Roboto"/>
                  <a:sym typeface="Roboto"/>
                </a:rPr>
                <a:t>1</a:t>
              </a:r>
            </a:p>
          </p:txBody>
        </p:sp>
        <p:sp>
          <p:nvSpPr>
            <p:cNvPr id="156" name="Shape 156"/>
            <p:cNvSpPr txBox="1"/>
            <p:nvPr/>
          </p:nvSpPr>
          <p:spPr>
            <a:xfrm>
              <a:off x="2367051" y="1695775"/>
              <a:ext cx="616800" cy="6168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rgbClr val="FFFFFF"/>
                  </a:solidFill>
                  <a:latin typeface="Roboto"/>
                  <a:ea typeface="Roboto"/>
                  <a:cs typeface="Roboto"/>
                  <a:sym typeface="Roboto"/>
                </a:rPr>
                <a:t>2</a:t>
              </a:r>
            </a:p>
          </p:txBody>
        </p:sp>
        <p:sp>
          <p:nvSpPr>
            <p:cNvPr id="157" name="Shape 157"/>
            <p:cNvSpPr txBox="1"/>
            <p:nvPr/>
          </p:nvSpPr>
          <p:spPr>
            <a:xfrm>
              <a:off x="1262613" y="2254325"/>
              <a:ext cx="616800" cy="6168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rgbClr val="FFFFFF"/>
                  </a:solidFill>
                  <a:latin typeface="Roboto"/>
                  <a:ea typeface="Roboto"/>
                  <a:cs typeface="Roboto"/>
                  <a:sym typeface="Roboto"/>
                </a:rPr>
                <a:t>3</a:t>
              </a:r>
            </a:p>
          </p:txBody>
        </p:sp>
        <p:sp>
          <p:nvSpPr>
            <p:cNvPr id="158" name="Shape 158"/>
            <p:cNvSpPr txBox="1"/>
            <p:nvPr/>
          </p:nvSpPr>
          <p:spPr>
            <a:xfrm>
              <a:off x="1263788" y="3249876"/>
              <a:ext cx="616800" cy="616799"/>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rgbClr val="FFFFFF"/>
                  </a:solidFill>
                  <a:latin typeface="Roboto"/>
                  <a:ea typeface="Roboto"/>
                  <a:cs typeface="Roboto"/>
                  <a:sym typeface="Roboto"/>
                </a:rPr>
                <a:t>5</a:t>
              </a:r>
            </a:p>
          </p:txBody>
        </p:sp>
        <p:sp>
          <p:nvSpPr>
            <p:cNvPr id="159" name="Shape 159"/>
            <p:cNvSpPr txBox="1"/>
            <p:nvPr/>
          </p:nvSpPr>
          <p:spPr>
            <a:xfrm>
              <a:off x="2367926" y="2698600"/>
              <a:ext cx="616800" cy="6168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rgbClr val="FFFFFF"/>
                  </a:solidFill>
                  <a:latin typeface="Roboto"/>
                  <a:ea typeface="Roboto"/>
                  <a:cs typeface="Roboto"/>
                  <a:sym typeface="Roboto"/>
                </a:rPr>
                <a:t>4</a:t>
              </a:r>
            </a:p>
          </p:txBody>
        </p:sp>
      </p:grpSp>
      <p:sp>
        <p:nvSpPr>
          <p:cNvPr id="160" name="Shape 160"/>
          <p:cNvSpPr txBox="1"/>
          <p:nvPr/>
        </p:nvSpPr>
        <p:spPr>
          <a:xfrm>
            <a:off x="1029200" y="986176"/>
            <a:ext cx="2083200" cy="267600"/>
          </a:xfrm>
          <a:prstGeom prst="rect">
            <a:avLst/>
          </a:prstGeom>
          <a:noFill/>
          <a:ln>
            <a:noFill/>
          </a:ln>
        </p:spPr>
        <p:txBody>
          <a:bodyPr anchorCtr="0" anchor="ctr" bIns="91425" lIns="91425" rIns="91425" tIns="91425">
            <a:noAutofit/>
          </a:bodyPr>
          <a:lstStyle/>
          <a:p>
            <a:pPr lvl="0" rtl="0" algn="ctr">
              <a:spcBef>
                <a:spcPts val="0"/>
              </a:spcBef>
              <a:buNone/>
            </a:pPr>
            <a:r>
              <a:rPr lang="en">
                <a:solidFill>
                  <a:srgbClr val="695D46"/>
                </a:solidFill>
                <a:latin typeface="Lato"/>
                <a:ea typeface="Lato"/>
                <a:cs typeface="Lato"/>
                <a:sym typeface="Lato"/>
              </a:rPr>
              <a:t>Semiconductors</a:t>
            </a:r>
          </a:p>
        </p:txBody>
      </p:sp>
      <p:sp>
        <p:nvSpPr>
          <p:cNvPr id="161" name="Shape 161"/>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Yan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nvSpPr>
        <p:spPr>
          <a:xfrm>
            <a:off x="673650" y="59500"/>
            <a:ext cx="77967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Maybe this is easier to comprehend?</a:t>
            </a:r>
          </a:p>
        </p:txBody>
      </p:sp>
      <p:pic>
        <p:nvPicPr>
          <p:cNvPr id="167" name="Shape 167"/>
          <p:cNvPicPr preferRelativeResize="0"/>
          <p:nvPr/>
        </p:nvPicPr>
        <p:blipFill>
          <a:blip r:embed="rId3">
            <a:alphaModFix/>
          </a:blip>
          <a:stretch>
            <a:fillRect/>
          </a:stretch>
        </p:blipFill>
        <p:spPr>
          <a:xfrm>
            <a:off x="673649" y="1109799"/>
            <a:ext cx="1938375" cy="1575525"/>
          </a:xfrm>
          <a:prstGeom prst="rect">
            <a:avLst/>
          </a:prstGeom>
          <a:noFill/>
          <a:ln>
            <a:noFill/>
          </a:ln>
        </p:spPr>
      </p:pic>
      <p:pic>
        <p:nvPicPr>
          <p:cNvPr id="168" name="Shape 168"/>
          <p:cNvPicPr preferRelativeResize="0"/>
          <p:nvPr/>
        </p:nvPicPr>
        <p:blipFill>
          <a:blip r:embed="rId4">
            <a:alphaModFix/>
          </a:blip>
          <a:stretch>
            <a:fillRect/>
          </a:stretch>
        </p:blipFill>
        <p:spPr>
          <a:xfrm>
            <a:off x="673650" y="2988699"/>
            <a:ext cx="2150225" cy="1438074"/>
          </a:xfrm>
          <a:prstGeom prst="rect">
            <a:avLst/>
          </a:prstGeom>
          <a:noFill/>
          <a:ln>
            <a:noFill/>
          </a:ln>
        </p:spPr>
      </p:pic>
      <p:pic>
        <p:nvPicPr>
          <p:cNvPr id="169" name="Shape 169"/>
          <p:cNvPicPr preferRelativeResize="0"/>
          <p:nvPr/>
        </p:nvPicPr>
        <p:blipFill>
          <a:blip r:embed="rId5">
            <a:alphaModFix/>
          </a:blip>
          <a:stretch>
            <a:fillRect/>
          </a:stretch>
        </p:blipFill>
        <p:spPr>
          <a:xfrm>
            <a:off x="3151237" y="1109787"/>
            <a:ext cx="2841532" cy="1359387"/>
          </a:xfrm>
          <a:prstGeom prst="rect">
            <a:avLst/>
          </a:prstGeom>
          <a:noFill/>
          <a:ln>
            <a:noFill/>
          </a:ln>
        </p:spPr>
      </p:pic>
      <p:pic>
        <p:nvPicPr>
          <p:cNvPr id="170" name="Shape 170"/>
          <p:cNvPicPr preferRelativeResize="0"/>
          <p:nvPr/>
        </p:nvPicPr>
        <p:blipFill rotWithShape="1">
          <a:blip r:embed="rId6">
            <a:alphaModFix/>
          </a:blip>
          <a:srcRect b="21703" l="0" r="0" t="0"/>
          <a:stretch/>
        </p:blipFill>
        <p:spPr>
          <a:xfrm>
            <a:off x="3418975" y="2692274"/>
            <a:ext cx="2306050" cy="2030924"/>
          </a:xfrm>
          <a:prstGeom prst="rect">
            <a:avLst/>
          </a:prstGeom>
          <a:noFill/>
          <a:ln>
            <a:noFill/>
          </a:ln>
        </p:spPr>
      </p:pic>
      <p:pic>
        <p:nvPicPr>
          <p:cNvPr id="171" name="Shape 171"/>
          <p:cNvPicPr preferRelativeResize="0"/>
          <p:nvPr/>
        </p:nvPicPr>
        <p:blipFill>
          <a:blip r:embed="rId7">
            <a:alphaModFix/>
          </a:blip>
          <a:stretch>
            <a:fillRect/>
          </a:stretch>
        </p:blipFill>
        <p:spPr>
          <a:xfrm>
            <a:off x="6119748" y="1766700"/>
            <a:ext cx="2350609" cy="2030925"/>
          </a:xfrm>
          <a:prstGeom prst="rect">
            <a:avLst/>
          </a:prstGeom>
          <a:noFill/>
          <a:ln>
            <a:noFill/>
          </a:ln>
        </p:spPr>
      </p:pic>
      <p:cxnSp>
        <p:nvCxnSpPr>
          <p:cNvPr id="172" name="Shape 172"/>
          <p:cNvCxnSpPr>
            <a:stCxn id="167" idx="2"/>
            <a:endCxn id="168" idx="0"/>
          </p:cNvCxnSpPr>
          <p:nvPr/>
        </p:nvCxnSpPr>
        <p:spPr>
          <a:xfrm flipH="1" rot="-5400000">
            <a:off x="1544137" y="2784024"/>
            <a:ext cx="303300" cy="105900"/>
          </a:xfrm>
          <a:prstGeom prst="bentConnector3">
            <a:avLst>
              <a:gd fmla="val 50012" name="adj1"/>
            </a:avLst>
          </a:prstGeom>
          <a:noFill/>
          <a:ln cap="flat" cmpd="sng" w="19050">
            <a:solidFill>
              <a:schemeClr val="dk2"/>
            </a:solidFill>
            <a:prstDash val="solid"/>
            <a:round/>
            <a:headEnd len="lg" w="lg" type="none"/>
            <a:tailEnd len="lg" w="lg" type="triangle"/>
          </a:ln>
        </p:spPr>
      </p:cxnSp>
      <p:cxnSp>
        <p:nvCxnSpPr>
          <p:cNvPr id="173" name="Shape 173"/>
          <p:cNvCxnSpPr>
            <a:stCxn id="168" idx="3"/>
            <a:endCxn id="169" idx="1"/>
          </p:cNvCxnSpPr>
          <p:nvPr/>
        </p:nvCxnSpPr>
        <p:spPr>
          <a:xfrm flipH="1" rot="10800000">
            <a:off x="2823875" y="1789537"/>
            <a:ext cx="327300" cy="1918200"/>
          </a:xfrm>
          <a:prstGeom prst="bentConnector3">
            <a:avLst>
              <a:gd fmla="val 50010" name="adj1"/>
            </a:avLst>
          </a:prstGeom>
          <a:noFill/>
          <a:ln cap="flat" cmpd="sng" w="19050">
            <a:solidFill>
              <a:schemeClr val="dk2"/>
            </a:solidFill>
            <a:prstDash val="solid"/>
            <a:round/>
            <a:headEnd len="lg" w="lg" type="none"/>
            <a:tailEnd len="lg" w="lg" type="triangle"/>
          </a:ln>
        </p:spPr>
      </p:cxnSp>
      <p:cxnSp>
        <p:nvCxnSpPr>
          <p:cNvPr id="174" name="Shape 174"/>
          <p:cNvCxnSpPr>
            <a:stCxn id="169" idx="2"/>
            <a:endCxn id="170" idx="0"/>
          </p:cNvCxnSpPr>
          <p:nvPr/>
        </p:nvCxnSpPr>
        <p:spPr>
          <a:xfrm>
            <a:off x="4572003" y="2469175"/>
            <a:ext cx="0" cy="223200"/>
          </a:xfrm>
          <a:prstGeom prst="straightConnector1">
            <a:avLst/>
          </a:prstGeom>
          <a:noFill/>
          <a:ln cap="flat" cmpd="sng" w="28575">
            <a:solidFill>
              <a:schemeClr val="dk2"/>
            </a:solidFill>
            <a:prstDash val="solid"/>
            <a:round/>
            <a:headEnd len="lg" w="lg" type="none"/>
            <a:tailEnd len="lg" w="lg" type="triangle"/>
          </a:ln>
        </p:spPr>
      </p:cxnSp>
      <p:cxnSp>
        <p:nvCxnSpPr>
          <p:cNvPr id="175" name="Shape 175"/>
          <p:cNvCxnSpPr>
            <a:stCxn id="170" idx="3"/>
            <a:endCxn id="171" idx="1"/>
          </p:cNvCxnSpPr>
          <p:nvPr/>
        </p:nvCxnSpPr>
        <p:spPr>
          <a:xfrm flipH="1" rot="10800000">
            <a:off x="5725025" y="2782237"/>
            <a:ext cx="394800" cy="925500"/>
          </a:xfrm>
          <a:prstGeom prst="bentConnector3">
            <a:avLst>
              <a:gd fmla="val 49990" name="adj1"/>
            </a:avLst>
          </a:prstGeom>
          <a:noFill/>
          <a:ln cap="flat" cmpd="sng" w="19050">
            <a:solidFill>
              <a:schemeClr val="dk2"/>
            </a:solidFill>
            <a:prstDash val="solid"/>
            <a:round/>
            <a:headEnd len="lg" w="lg" type="none"/>
            <a:tailEnd len="lg" w="lg" type="triangle"/>
          </a:ln>
        </p:spPr>
      </p:cxnSp>
      <p:pic>
        <p:nvPicPr>
          <p:cNvPr id="176" name="Shape 176"/>
          <p:cNvPicPr preferRelativeResize="0"/>
          <p:nvPr/>
        </p:nvPicPr>
        <p:blipFill>
          <a:blip r:embed="rId8">
            <a:alphaModFix/>
          </a:blip>
          <a:stretch>
            <a:fillRect/>
          </a:stretch>
        </p:blipFill>
        <p:spPr>
          <a:xfrm>
            <a:off x="798212" y="916869"/>
            <a:ext cx="1577440" cy="303300"/>
          </a:xfrm>
          <a:prstGeom prst="rect">
            <a:avLst/>
          </a:prstGeom>
          <a:noFill/>
          <a:ln>
            <a:noFill/>
          </a:ln>
        </p:spPr>
      </p:pic>
      <p:pic>
        <p:nvPicPr>
          <p:cNvPr id="177" name="Shape 177"/>
          <p:cNvPicPr preferRelativeResize="0"/>
          <p:nvPr/>
        </p:nvPicPr>
        <p:blipFill>
          <a:blip r:embed="rId9">
            <a:alphaModFix/>
          </a:blip>
          <a:stretch>
            <a:fillRect/>
          </a:stretch>
        </p:blipFill>
        <p:spPr>
          <a:xfrm>
            <a:off x="302969" y="1220174"/>
            <a:ext cx="675824" cy="610275"/>
          </a:xfrm>
          <a:prstGeom prst="rect">
            <a:avLst/>
          </a:prstGeom>
          <a:noFill/>
          <a:ln>
            <a:noFill/>
          </a:ln>
        </p:spPr>
      </p:pic>
      <p:pic>
        <p:nvPicPr>
          <p:cNvPr id="178" name="Shape 178"/>
          <p:cNvPicPr preferRelativeResize="0"/>
          <p:nvPr/>
        </p:nvPicPr>
        <p:blipFill>
          <a:blip r:embed="rId10">
            <a:alphaModFix/>
          </a:blip>
          <a:stretch>
            <a:fillRect/>
          </a:stretch>
        </p:blipFill>
        <p:spPr>
          <a:xfrm>
            <a:off x="1080127" y="1297523"/>
            <a:ext cx="770810" cy="510276"/>
          </a:xfrm>
          <a:prstGeom prst="rect">
            <a:avLst/>
          </a:prstGeom>
          <a:noFill/>
          <a:ln>
            <a:noFill/>
          </a:ln>
        </p:spPr>
      </p:pic>
      <p:sp>
        <p:nvSpPr>
          <p:cNvPr id="179" name="Shape 179"/>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Yan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446650" y="919701"/>
            <a:ext cx="8250599" cy="3811250"/>
          </a:xfrm>
          <a:prstGeom prst="rect">
            <a:avLst/>
          </a:prstGeom>
          <a:noFill/>
          <a:ln cap="flat" cmpd="sng" w="9525">
            <a:solidFill>
              <a:schemeClr val="dk2"/>
            </a:solidFill>
            <a:prstDash val="solid"/>
            <a:round/>
            <a:headEnd len="med" w="med" type="none"/>
            <a:tailEnd len="med" w="med" type="none"/>
          </a:ln>
        </p:spPr>
      </p:pic>
      <p:sp>
        <p:nvSpPr>
          <p:cNvPr id="185" name="Shape 185"/>
          <p:cNvSpPr txBox="1"/>
          <p:nvPr/>
        </p:nvSpPr>
        <p:spPr>
          <a:xfrm>
            <a:off x="446650" y="48450"/>
            <a:ext cx="82506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Number of Units Processed Per Station Per Hour</a:t>
            </a:r>
          </a:p>
        </p:txBody>
      </p:sp>
      <p:sp>
        <p:nvSpPr>
          <p:cNvPr id="186" name="Shape 186"/>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Yan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pic>
        <p:nvPicPr>
          <p:cNvPr id="191" name="Shape 191"/>
          <p:cNvPicPr preferRelativeResize="0"/>
          <p:nvPr/>
        </p:nvPicPr>
        <p:blipFill rotWithShape="1">
          <a:blip r:embed="rId3">
            <a:alphaModFix/>
          </a:blip>
          <a:srcRect b="0" l="854" r="894" t="2066"/>
          <a:stretch/>
        </p:blipFill>
        <p:spPr>
          <a:xfrm>
            <a:off x="1358824" y="944174"/>
            <a:ext cx="6426250" cy="3743925"/>
          </a:xfrm>
          <a:prstGeom prst="rect">
            <a:avLst/>
          </a:prstGeom>
          <a:noFill/>
          <a:ln cap="flat" cmpd="sng" w="9525">
            <a:solidFill>
              <a:schemeClr val="dk2"/>
            </a:solidFill>
            <a:prstDash val="solid"/>
            <a:round/>
            <a:headEnd len="med" w="med" type="none"/>
            <a:tailEnd len="med" w="med" type="none"/>
          </a:ln>
        </p:spPr>
      </p:pic>
      <p:sp>
        <p:nvSpPr>
          <p:cNvPr id="192" name="Shape 192"/>
          <p:cNvSpPr txBox="1"/>
          <p:nvPr/>
        </p:nvSpPr>
        <p:spPr>
          <a:xfrm>
            <a:off x="805750" y="48450"/>
            <a:ext cx="7395300" cy="1050300"/>
          </a:xfrm>
          <a:prstGeom prst="rect">
            <a:avLst/>
          </a:prstGeom>
          <a:noFill/>
          <a:ln>
            <a:noFill/>
          </a:ln>
        </p:spPr>
        <p:txBody>
          <a:bodyPr anchorCtr="0" anchor="ctr" bIns="34275" lIns="68575" rIns="68575" tIns="34275">
            <a:noAutofit/>
          </a:bodyPr>
          <a:lstStyle/>
          <a:p>
            <a:pPr lvl="0" rtl="0" algn="l">
              <a:spcBef>
                <a:spcPts val="0"/>
              </a:spcBef>
              <a:buNone/>
            </a:pPr>
            <a:r>
              <a:rPr b="1" lang="en" sz="3600">
                <a:solidFill>
                  <a:schemeClr val="accent4"/>
                </a:solidFill>
                <a:latin typeface="PT Sans Narrow"/>
                <a:ea typeface="PT Sans Narrow"/>
                <a:cs typeface="PT Sans Narrow"/>
                <a:sym typeface="PT Sans Narrow"/>
              </a:rPr>
              <a:t>Quantity of Machines Additional Parameters</a:t>
            </a:r>
          </a:p>
        </p:txBody>
      </p:sp>
      <p:sp>
        <p:nvSpPr>
          <p:cNvPr id="193" name="Shape 193"/>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Yan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p:nvPr/>
        </p:nvSpPr>
        <p:spPr>
          <a:xfrm>
            <a:off x="714275" y="2240875"/>
            <a:ext cx="3319200" cy="1245600"/>
          </a:xfrm>
          <a:prstGeom prst="roundRect">
            <a:avLst>
              <a:gd fmla="val 7410" name="adj"/>
            </a:avLst>
          </a:prstGeom>
          <a:noFill/>
          <a:ln cap="flat" cmpd="sng" w="9525">
            <a:solidFill>
              <a:srgbClr val="FF98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9" name="Shape 199"/>
          <p:cNvSpPr/>
          <p:nvPr/>
        </p:nvSpPr>
        <p:spPr>
          <a:xfrm>
            <a:off x="686575" y="2217600"/>
            <a:ext cx="3572400" cy="430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00" name="Shape 200"/>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Chen</a:t>
            </a:r>
          </a:p>
        </p:txBody>
      </p:sp>
      <p:sp>
        <p:nvSpPr>
          <p:cNvPr id="201" name="Shape 201"/>
          <p:cNvSpPr txBox="1"/>
          <p:nvPr/>
        </p:nvSpPr>
        <p:spPr>
          <a:xfrm>
            <a:off x="276876" y="938775"/>
            <a:ext cx="3982200" cy="1050300"/>
          </a:xfrm>
          <a:prstGeom prst="rect">
            <a:avLst/>
          </a:prstGeom>
          <a:noFill/>
          <a:ln>
            <a:noFill/>
          </a:ln>
        </p:spPr>
        <p:txBody>
          <a:bodyPr anchorCtr="0" anchor="ctr" bIns="34275" lIns="68575" rIns="68575" tIns="34275">
            <a:noAutofit/>
          </a:bodyPr>
          <a:lstStyle/>
          <a:p>
            <a:pPr lvl="0" rtl="0" algn="ctr">
              <a:spcBef>
                <a:spcPts val="0"/>
              </a:spcBef>
              <a:buNone/>
            </a:pPr>
            <a:r>
              <a:rPr b="1" lang="en" sz="4800">
                <a:solidFill>
                  <a:schemeClr val="accent4"/>
                </a:solidFill>
                <a:latin typeface="PT Sans Narrow"/>
                <a:ea typeface="PT Sans Narrow"/>
                <a:cs typeface="PT Sans Narrow"/>
                <a:sym typeface="PT Sans Narrow"/>
              </a:rPr>
              <a:t>Thought Process</a:t>
            </a:r>
          </a:p>
        </p:txBody>
      </p:sp>
      <p:cxnSp>
        <p:nvCxnSpPr>
          <p:cNvPr id="202" name="Shape 202"/>
          <p:cNvCxnSpPr/>
          <p:nvPr/>
        </p:nvCxnSpPr>
        <p:spPr>
          <a:xfrm>
            <a:off x="4558245" y="753875"/>
            <a:ext cx="0" cy="3319200"/>
          </a:xfrm>
          <a:prstGeom prst="straightConnector1">
            <a:avLst/>
          </a:prstGeom>
          <a:noFill/>
          <a:ln cap="flat" cmpd="sng" w="28575">
            <a:solidFill>
              <a:schemeClr val="dk2"/>
            </a:solidFill>
            <a:prstDash val="solid"/>
            <a:round/>
            <a:headEnd len="lg" w="lg" type="stealth"/>
            <a:tailEnd len="lg" w="lg" type="none"/>
          </a:ln>
        </p:spPr>
      </p:cxnSp>
      <p:cxnSp>
        <p:nvCxnSpPr>
          <p:cNvPr id="203" name="Shape 203"/>
          <p:cNvCxnSpPr/>
          <p:nvPr/>
        </p:nvCxnSpPr>
        <p:spPr>
          <a:xfrm>
            <a:off x="4545149" y="4073028"/>
            <a:ext cx="4386600" cy="0"/>
          </a:xfrm>
          <a:prstGeom prst="straightConnector1">
            <a:avLst/>
          </a:prstGeom>
          <a:noFill/>
          <a:ln cap="flat" cmpd="sng" w="28575">
            <a:solidFill>
              <a:schemeClr val="dk2"/>
            </a:solidFill>
            <a:prstDash val="solid"/>
            <a:round/>
            <a:headEnd len="lg" w="lg" type="none"/>
            <a:tailEnd len="lg" w="lg" type="triangle"/>
          </a:ln>
        </p:spPr>
      </p:cxnSp>
      <p:cxnSp>
        <p:nvCxnSpPr>
          <p:cNvPr id="204" name="Shape 204"/>
          <p:cNvCxnSpPr/>
          <p:nvPr/>
        </p:nvCxnSpPr>
        <p:spPr>
          <a:xfrm>
            <a:off x="4583874" y="1555627"/>
            <a:ext cx="4073100" cy="1124400"/>
          </a:xfrm>
          <a:prstGeom prst="straightConnector1">
            <a:avLst/>
          </a:prstGeom>
          <a:noFill/>
          <a:ln cap="flat" cmpd="sng" w="9525">
            <a:solidFill>
              <a:schemeClr val="dk2"/>
            </a:solidFill>
            <a:prstDash val="solid"/>
            <a:round/>
            <a:headEnd len="lg" w="lg" type="none"/>
            <a:tailEnd len="lg" w="lg" type="stealth"/>
          </a:ln>
        </p:spPr>
      </p:cxnSp>
      <p:cxnSp>
        <p:nvCxnSpPr>
          <p:cNvPr id="205" name="Shape 205"/>
          <p:cNvCxnSpPr/>
          <p:nvPr/>
        </p:nvCxnSpPr>
        <p:spPr>
          <a:xfrm>
            <a:off x="6247520" y="1158620"/>
            <a:ext cx="1639800" cy="2926200"/>
          </a:xfrm>
          <a:prstGeom prst="straightConnector1">
            <a:avLst/>
          </a:prstGeom>
          <a:noFill/>
          <a:ln cap="flat" cmpd="sng" w="9525">
            <a:solidFill>
              <a:schemeClr val="dk2"/>
            </a:solidFill>
            <a:prstDash val="solid"/>
            <a:round/>
            <a:headEnd len="lg" w="lg" type="stealth"/>
            <a:tailEnd len="lg" w="lg" type="stealth"/>
          </a:ln>
        </p:spPr>
      </p:cxnSp>
      <p:cxnSp>
        <p:nvCxnSpPr>
          <p:cNvPr id="206" name="Shape 206"/>
          <p:cNvCxnSpPr/>
          <p:nvPr/>
        </p:nvCxnSpPr>
        <p:spPr>
          <a:xfrm>
            <a:off x="4588825" y="1052709"/>
            <a:ext cx="4092000" cy="2433899"/>
          </a:xfrm>
          <a:prstGeom prst="straightConnector1">
            <a:avLst/>
          </a:prstGeom>
          <a:noFill/>
          <a:ln cap="flat" cmpd="sng" w="9525">
            <a:solidFill>
              <a:schemeClr val="dk2"/>
            </a:solidFill>
            <a:prstDash val="solid"/>
            <a:round/>
            <a:headEnd len="lg" w="lg" type="stealth"/>
            <a:tailEnd len="lg" w="lg" type="stealth"/>
          </a:ln>
        </p:spPr>
      </p:cxnSp>
      <p:cxnSp>
        <p:nvCxnSpPr>
          <p:cNvPr id="207" name="Shape 207"/>
          <p:cNvCxnSpPr/>
          <p:nvPr/>
        </p:nvCxnSpPr>
        <p:spPr>
          <a:xfrm>
            <a:off x="6993945" y="1387978"/>
            <a:ext cx="701100" cy="2696400"/>
          </a:xfrm>
          <a:prstGeom prst="straightConnector1">
            <a:avLst/>
          </a:prstGeom>
          <a:noFill/>
          <a:ln cap="flat" cmpd="sng" w="9525">
            <a:solidFill>
              <a:schemeClr val="dk2"/>
            </a:solidFill>
            <a:prstDash val="solid"/>
            <a:round/>
            <a:headEnd len="lg" w="lg" type="stealth"/>
            <a:tailEnd len="lg" w="lg" type="none"/>
          </a:ln>
        </p:spPr>
      </p:cxnSp>
      <p:sp>
        <p:nvSpPr>
          <p:cNvPr id="208" name="Shape 208"/>
          <p:cNvSpPr/>
          <p:nvPr/>
        </p:nvSpPr>
        <p:spPr>
          <a:xfrm>
            <a:off x="4571326" y="1549888"/>
            <a:ext cx="3103521" cy="2509463"/>
          </a:xfrm>
          <a:custGeom>
            <a:pathLst>
              <a:path extrusionOk="0" h="86578" w="110318">
                <a:moveTo>
                  <a:pt x="0" y="0"/>
                </a:moveTo>
                <a:lnTo>
                  <a:pt x="55857" y="14895"/>
                </a:lnTo>
                <a:lnTo>
                  <a:pt x="86113" y="32583"/>
                </a:lnTo>
                <a:lnTo>
                  <a:pt x="105198" y="65167"/>
                </a:lnTo>
                <a:lnTo>
                  <a:pt x="110318" y="86578"/>
                </a:lnTo>
                <a:lnTo>
                  <a:pt x="0" y="86578"/>
                </a:lnTo>
                <a:close/>
              </a:path>
            </a:pathLst>
          </a:custGeom>
          <a:solidFill>
            <a:srgbClr val="B3A77D">
              <a:alpha val="22690"/>
            </a:srgbClr>
          </a:solidFill>
          <a:ln cap="flat" cmpd="sng" w="9525">
            <a:solidFill>
              <a:schemeClr val="dk2"/>
            </a:solidFill>
            <a:prstDash val="solid"/>
            <a:round/>
            <a:headEnd len="lg" w="lg" type="none"/>
            <a:tailEnd len="lg" w="lg" type="none"/>
          </a:ln>
        </p:spPr>
      </p:sp>
      <p:sp>
        <p:nvSpPr>
          <p:cNvPr id="209" name="Shape 209"/>
          <p:cNvSpPr txBox="1"/>
          <p:nvPr/>
        </p:nvSpPr>
        <p:spPr>
          <a:xfrm>
            <a:off x="567225" y="2692675"/>
            <a:ext cx="3510300" cy="7938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buClr>
                <a:schemeClr val="dk2"/>
              </a:buClr>
              <a:buSzPct val="100000"/>
              <a:buFont typeface="Lato"/>
              <a:buChar char="-"/>
            </a:pPr>
            <a:r>
              <a:rPr lang="en" sz="1800">
                <a:solidFill>
                  <a:schemeClr val="dk2"/>
                </a:solidFill>
                <a:latin typeface="Lato"/>
                <a:ea typeface="Lato"/>
                <a:cs typeface="Lato"/>
                <a:sym typeface="Lato"/>
              </a:rPr>
              <a:t>Help Firm Decide to Take Additional Jobs or Not</a:t>
            </a:r>
          </a:p>
        </p:txBody>
      </p:sp>
      <p:cxnSp>
        <p:nvCxnSpPr>
          <p:cNvPr id="210" name="Shape 210"/>
          <p:cNvCxnSpPr/>
          <p:nvPr/>
        </p:nvCxnSpPr>
        <p:spPr>
          <a:xfrm>
            <a:off x="458375" y="1919200"/>
            <a:ext cx="3619200" cy="0"/>
          </a:xfrm>
          <a:prstGeom prst="straightConnector1">
            <a:avLst/>
          </a:prstGeom>
          <a:noFill/>
          <a:ln cap="flat" cmpd="sng" w="19050">
            <a:solidFill>
              <a:schemeClr val="dk2"/>
            </a:solidFill>
            <a:prstDash val="solid"/>
            <a:round/>
            <a:headEnd len="lg" w="lg" type="none"/>
            <a:tailEnd len="lg" w="lg" type="none"/>
          </a:ln>
        </p:spPr>
      </p:cxnSp>
      <p:sp>
        <p:nvSpPr>
          <p:cNvPr id="211" name="Shape 211"/>
          <p:cNvSpPr/>
          <p:nvPr/>
        </p:nvSpPr>
        <p:spPr>
          <a:xfrm>
            <a:off x="714300" y="2229225"/>
            <a:ext cx="3319200" cy="430500"/>
          </a:xfrm>
          <a:prstGeom prst="roundRect">
            <a:avLst>
              <a:gd fmla="val 16667" name="adj"/>
            </a:avLst>
          </a:prstGeom>
          <a:solidFill>
            <a:srgbClr val="FF9800">
              <a:alpha val="67310"/>
            </a:srgbClr>
          </a:solidFill>
          <a:ln>
            <a:noFill/>
          </a:ln>
        </p:spPr>
        <p:txBody>
          <a:bodyPr anchorCtr="0" anchor="ctr" bIns="91425" lIns="91425" rIns="91425" tIns="91425">
            <a:noAutofit/>
          </a:bodyPr>
          <a:lstStyle/>
          <a:p>
            <a:pPr lvl="0" algn="ctr">
              <a:spcBef>
                <a:spcPts val="0"/>
              </a:spcBef>
              <a:buNone/>
            </a:pPr>
            <a:r>
              <a:rPr lang="en" sz="2100">
                <a:solidFill>
                  <a:schemeClr val="lt1"/>
                </a:solidFill>
                <a:latin typeface="Roboto"/>
                <a:ea typeface="Roboto"/>
                <a:cs typeface="Roboto"/>
                <a:sym typeface="Roboto"/>
              </a:rPr>
              <a:t>Want an Integer Program</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pic>
        <p:nvPicPr>
          <p:cNvPr id="216" name="Shape 216"/>
          <p:cNvPicPr preferRelativeResize="0"/>
          <p:nvPr/>
        </p:nvPicPr>
        <p:blipFill>
          <a:blip r:embed="rId3">
            <a:alphaModFix amt="60000"/>
          </a:blip>
          <a:stretch>
            <a:fillRect/>
          </a:stretch>
        </p:blipFill>
        <p:spPr>
          <a:xfrm>
            <a:off x="801250" y="1350625"/>
            <a:ext cx="2884000" cy="2884000"/>
          </a:xfrm>
          <a:prstGeom prst="rect">
            <a:avLst/>
          </a:prstGeom>
          <a:noFill/>
          <a:ln>
            <a:noFill/>
          </a:ln>
        </p:spPr>
      </p:pic>
      <p:sp>
        <p:nvSpPr>
          <p:cNvPr id="217" name="Shape 217"/>
          <p:cNvSpPr/>
          <p:nvPr/>
        </p:nvSpPr>
        <p:spPr>
          <a:xfrm>
            <a:off x="1538525" y="1340475"/>
            <a:ext cx="2027400" cy="25137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18" name="Shape 218"/>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Thought Process</a:t>
            </a:r>
          </a:p>
        </p:txBody>
      </p:sp>
      <p:pic>
        <p:nvPicPr>
          <p:cNvPr id="219" name="Shape 219"/>
          <p:cNvPicPr preferRelativeResize="0"/>
          <p:nvPr/>
        </p:nvPicPr>
        <p:blipFill>
          <a:blip r:embed="rId4">
            <a:alphaModFix amt="60000"/>
          </a:blip>
          <a:stretch>
            <a:fillRect/>
          </a:stretch>
        </p:blipFill>
        <p:spPr>
          <a:xfrm>
            <a:off x="1142850" y="1291700"/>
            <a:ext cx="1905000" cy="1905000"/>
          </a:xfrm>
          <a:prstGeom prst="rect">
            <a:avLst/>
          </a:prstGeom>
          <a:noFill/>
          <a:ln>
            <a:noFill/>
          </a:ln>
        </p:spPr>
      </p:pic>
      <p:pic>
        <p:nvPicPr>
          <p:cNvPr id="220" name="Shape 220"/>
          <p:cNvPicPr preferRelativeResize="0"/>
          <p:nvPr/>
        </p:nvPicPr>
        <p:blipFill>
          <a:blip r:embed="rId4">
            <a:alphaModFix amt="60000"/>
          </a:blip>
          <a:stretch>
            <a:fillRect/>
          </a:stretch>
        </p:blipFill>
        <p:spPr>
          <a:xfrm>
            <a:off x="1622203" y="1851375"/>
            <a:ext cx="1905000" cy="1905000"/>
          </a:xfrm>
          <a:prstGeom prst="rect">
            <a:avLst/>
          </a:prstGeom>
          <a:noFill/>
          <a:ln>
            <a:noFill/>
          </a:ln>
        </p:spPr>
      </p:pic>
      <p:pic>
        <p:nvPicPr>
          <p:cNvPr id="221" name="Shape 221"/>
          <p:cNvPicPr preferRelativeResize="0"/>
          <p:nvPr/>
        </p:nvPicPr>
        <p:blipFill rotWithShape="1">
          <a:blip r:embed="rId4">
            <a:alphaModFix amt="60000"/>
          </a:blip>
          <a:srcRect b="0" l="0" r="17095" t="0"/>
          <a:stretch/>
        </p:blipFill>
        <p:spPr>
          <a:xfrm>
            <a:off x="2088799" y="2367875"/>
            <a:ext cx="1579274" cy="1905000"/>
          </a:xfrm>
          <a:prstGeom prst="rect">
            <a:avLst/>
          </a:prstGeom>
          <a:noFill/>
          <a:ln>
            <a:noFill/>
          </a:ln>
        </p:spPr>
      </p:pic>
      <p:sp>
        <p:nvSpPr>
          <p:cNvPr id="222" name="Shape 222"/>
          <p:cNvSpPr/>
          <p:nvPr/>
        </p:nvSpPr>
        <p:spPr>
          <a:xfrm>
            <a:off x="3633164" y="3186577"/>
            <a:ext cx="826200" cy="2676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23" name="Shape 223"/>
          <p:cNvSpPr/>
          <p:nvPr/>
        </p:nvSpPr>
        <p:spPr>
          <a:xfrm rot="897896">
            <a:off x="3586568" y="3415073"/>
            <a:ext cx="826015" cy="267434"/>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24" name="Shape 224"/>
          <p:cNvSpPr/>
          <p:nvPr/>
        </p:nvSpPr>
        <p:spPr>
          <a:xfrm rot="-903043">
            <a:off x="3604630" y="3034078"/>
            <a:ext cx="826036" cy="267434"/>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225" name="Shape 225"/>
          <p:cNvSpPr txBox="1"/>
          <p:nvPr/>
        </p:nvSpPr>
        <p:spPr>
          <a:xfrm>
            <a:off x="1201650" y="1352901"/>
            <a:ext cx="2083200" cy="2676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rgbClr val="FF9800"/>
                </a:solidFill>
                <a:latin typeface="Lato"/>
                <a:ea typeface="Lato"/>
                <a:cs typeface="Lato"/>
                <a:sym typeface="Lato"/>
              </a:rPr>
              <a:t>Flow Shop</a:t>
            </a:r>
          </a:p>
        </p:txBody>
      </p:sp>
      <p:pic>
        <p:nvPicPr>
          <p:cNvPr id="226" name="Shape 226"/>
          <p:cNvPicPr preferRelativeResize="0"/>
          <p:nvPr/>
        </p:nvPicPr>
        <p:blipFill>
          <a:blip r:embed="rId5">
            <a:alphaModFix amt="60000"/>
          </a:blip>
          <a:stretch>
            <a:fillRect/>
          </a:stretch>
        </p:blipFill>
        <p:spPr>
          <a:xfrm>
            <a:off x="5458650" y="1388875"/>
            <a:ext cx="2884000" cy="2884000"/>
          </a:xfrm>
          <a:prstGeom prst="rect">
            <a:avLst/>
          </a:prstGeom>
          <a:noFill/>
          <a:ln>
            <a:noFill/>
          </a:ln>
        </p:spPr>
      </p:pic>
      <p:sp>
        <p:nvSpPr>
          <p:cNvPr id="227" name="Shape 227"/>
          <p:cNvSpPr txBox="1"/>
          <p:nvPr/>
        </p:nvSpPr>
        <p:spPr>
          <a:xfrm>
            <a:off x="5859050" y="1352901"/>
            <a:ext cx="2083200" cy="2676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rgbClr val="FF9800"/>
                </a:solidFill>
                <a:latin typeface="Lato"/>
                <a:ea typeface="Lato"/>
                <a:cs typeface="Lato"/>
                <a:sym typeface="Lato"/>
              </a:rPr>
              <a:t>Job Shop</a:t>
            </a:r>
          </a:p>
        </p:txBody>
      </p:sp>
      <p:pic>
        <p:nvPicPr>
          <p:cNvPr id="228" name="Shape 228"/>
          <p:cNvPicPr preferRelativeResize="0"/>
          <p:nvPr/>
        </p:nvPicPr>
        <p:blipFill>
          <a:blip r:embed="rId6">
            <a:alphaModFix amt="60000"/>
          </a:blip>
          <a:stretch>
            <a:fillRect/>
          </a:stretch>
        </p:blipFill>
        <p:spPr>
          <a:xfrm>
            <a:off x="4046850" y="2138775"/>
            <a:ext cx="1050300" cy="1050300"/>
          </a:xfrm>
          <a:prstGeom prst="rect">
            <a:avLst/>
          </a:prstGeom>
          <a:noFill/>
          <a:ln>
            <a:noFill/>
          </a:ln>
        </p:spPr>
      </p:pic>
      <p:sp>
        <p:nvSpPr>
          <p:cNvPr id="229" name="Shape 229"/>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Chen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nvSpPr>
        <p:spPr>
          <a:xfrm>
            <a:off x="3921625" y="1209125"/>
            <a:ext cx="4654800" cy="3138600"/>
          </a:xfrm>
          <a:prstGeom prst="rect">
            <a:avLst/>
          </a:prstGeom>
          <a:noFill/>
          <a:ln>
            <a:noFill/>
          </a:ln>
        </p:spPr>
        <p:txBody>
          <a:bodyPr anchorCtr="0" anchor="t" bIns="91425" lIns="91425" rIns="91425" tIns="91425">
            <a:noAutofit/>
          </a:bodyPr>
          <a:lstStyle/>
          <a:p>
            <a:pPr indent="-361950" lvl="0" marL="457200" rtl="0">
              <a:lnSpc>
                <a:spcPct val="115000"/>
              </a:lnSpc>
              <a:spcBef>
                <a:spcPts val="0"/>
              </a:spcBef>
              <a:buClr>
                <a:schemeClr val="dk2"/>
              </a:buClr>
              <a:buSzPct val="100000"/>
              <a:buFont typeface="Lato"/>
              <a:buAutoNum type="arabicPeriod"/>
            </a:pPr>
            <a:r>
              <a:rPr lang="en" sz="2100">
                <a:solidFill>
                  <a:schemeClr val="dk2"/>
                </a:solidFill>
                <a:latin typeface="Lato"/>
                <a:ea typeface="Lato"/>
                <a:cs typeface="Lato"/>
                <a:sym typeface="Lato"/>
              </a:rPr>
              <a:t>Assume all jobs have 21 steps</a:t>
            </a:r>
          </a:p>
          <a:p>
            <a:pPr indent="-330200" lvl="1" marL="914400" rtl="0">
              <a:lnSpc>
                <a:spcPct val="115000"/>
              </a:lnSpc>
              <a:spcBef>
                <a:spcPts val="0"/>
              </a:spcBef>
              <a:buClr>
                <a:schemeClr val="dk2"/>
              </a:buClr>
              <a:buSzPct val="100000"/>
              <a:buFont typeface="Lato"/>
              <a:buAutoNum type="alphaLcPeriod"/>
            </a:pPr>
            <a:r>
              <a:rPr lang="en" sz="1600">
                <a:solidFill>
                  <a:schemeClr val="dk2"/>
                </a:solidFill>
                <a:latin typeface="Lato"/>
                <a:ea typeface="Lato"/>
                <a:cs typeface="Lato"/>
                <a:sym typeface="Lato"/>
              </a:rPr>
              <a:t>Some have less</a:t>
            </a:r>
          </a:p>
          <a:p>
            <a:pPr indent="-330200" lvl="1" marL="914400" rtl="0">
              <a:lnSpc>
                <a:spcPct val="115000"/>
              </a:lnSpc>
              <a:spcBef>
                <a:spcPts val="0"/>
              </a:spcBef>
              <a:buClr>
                <a:schemeClr val="dk2"/>
              </a:buClr>
              <a:buSzPct val="100000"/>
              <a:buFont typeface="Lato"/>
              <a:buAutoNum type="alphaLcPeriod"/>
            </a:pPr>
            <a:r>
              <a:rPr lang="en" sz="1600">
                <a:solidFill>
                  <a:schemeClr val="dk2"/>
                </a:solidFill>
                <a:latin typeface="Lato"/>
                <a:ea typeface="Lato"/>
                <a:cs typeface="Lato"/>
                <a:sym typeface="Lato"/>
              </a:rPr>
              <a:t>Those with less have P</a:t>
            </a:r>
            <a:r>
              <a:rPr baseline="-25000" lang="en" sz="1600">
                <a:solidFill>
                  <a:schemeClr val="dk2"/>
                </a:solidFill>
                <a:latin typeface="Lato"/>
                <a:ea typeface="Lato"/>
                <a:cs typeface="Lato"/>
                <a:sym typeface="Lato"/>
              </a:rPr>
              <a:t>j,i </a:t>
            </a:r>
            <a:r>
              <a:rPr lang="en" sz="1600">
                <a:solidFill>
                  <a:schemeClr val="dk2"/>
                </a:solidFill>
                <a:latin typeface="Lato"/>
                <a:ea typeface="Lato"/>
                <a:cs typeface="Lato"/>
                <a:sym typeface="Lato"/>
              </a:rPr>
              <a:t>= 0 on extra steps</a:t>
            </a:r>
          </a:p>
          <a:p>
            <a:pPr indent="-361950" lvl="0" marL="457200" rtl="0">
              <a:lnSpc>
                <a:spcPct val="115000"/>
              </a:lnSpc>
              <a:spcBef>
                <a:spcPts val="0"/>
              </a:spcBef>
              <a:buClr>
                <a:schemeClr val="dk2"/>
              </a:buClr>
              <a:buSzPct val="100000"/>
              <a:buFont typeface="Lato"/>
              <a:buAutoNum type="arabicPeriod"/>
            </a:pPr>
            <a:r>
              <a:rPr lang="en" sz="2100">
                <a:solidFill>
                  <a:schemeClr val="dk2"/>
                </a:solidFill>
                <a:latin typeface="Lato"/>
                <a:ea typeface="Lato"/>
                <a:cs typeface="Lato"/>
                <a:sym typeface="Lato"/>
              </a:rPr>
              <a:t>Normalize processing time</a:t>
            </a:r>
          </a:p>
          <a:p>
            <a:pPr indent="-330200" lvl="1" marL="914400" rtl="0">
              <a:lnSpc>
                <a:spcPct val="115000"/>
              </a:lnSpc>
              <a:spcBef>
                <a:spcPts val="0"/>
              </a:spcBef>
              <a:buClr>
                <a:schemeClr val="dk2"/>
              </a:buClr>
              <a:buSzPct val="100000"/>
              <a:buFont typeface="Lato"/>
              <a:buAutoNum type="alphaLcPeriod"/>
            </a:pPr>
            <a:r>
              <a:rPr lang="en" sz="1600">
                <a:solidFill>
                  <a:schemeClr val="dk2"/>
                </a:solidFill>
                <a:latin typeface="Lato"/>
                <a:ea typeface="Lato"/>
                <a:cs typeface="Lato"/>
                <a:sym typeface="Lato"/>
              </a:rPr>
              <a:t>P</a:t>
            </a:r>
            <a:r>
              <a:rPr baseline="-25000" lang="en" sz="1600">
                <a:solidFill>
                  <a:schemeClr val="dk2"/>
                </a:solidFill>
                <a:latin typeface="Lato"/>
                <a:ea typeface="Lato"/>
                <a:cs typeface="Lato"/>
                <a:sym typeface="Lato"/>
              </a:rPr>
              <a:t>j,i</a:t>
            </a:r>
            <a:r>
              <a:rPr lang="en" sz="1600">
                <a:solidFill>
                  <a:schemeClr val="dk2"/>
                </a:solidFill>
                <a:latin typeface="Lato"/>
                <a:ea typeface="Lato"/>
                <a:cs typeface="Lato"/>
                <a:sym typeface="Lato"/>
              </a:rPr>
              <a:t> = P</a:t>
            </a:r>
            <a:r>
              <a:rPr baseline="-25000" lang="en" sz="1600">
                <a:solidFill>
                  <a:schemeClr val="dk2"/>
                </a:solidFill>
                <a:latin typeface="Lato"/>
                <a:ea typeface="Lato"/>
                <a:cs typeface="Lato"/>
                <a:sym typeface="Lato"/>
              </a:rPr>
              <a:t>j,i (one machine)</a:t>
            </a:r>
            <a:r>
              <a:rPr lang="en" sz="1600">
                <a:solidFill>
                  <a:schemeClr val="dk2"/>
                </a:solidFill>
                <a:latin typeface="Lato"/>
                <a:ea typeface="Lato"/>
                <a:cs typeface="Lato"/>
                <a:sym typeface="Lato"/>
              </a:rPr>
              <a:t>÷ (# machine i’s)</a:t>
            </a:r>
          </a:p>
          <a:p>
            <a:pPr indent="-330200" lvl="1" marL="914400" rtl="0">
              <a:lnSpc>
                <a:spcPct val="115000"/>
              </a:lnSpc>
              <a:spcBef>
                <a:spcPts val="0"/>
              </a:spcBef>
              <a:buClr>
                <a:schemeClr val="dk2"/>
              </a:buClr>
              <a:buSzPct val="100000"/>
              <a:buFont typeface="Lato"/>
              <a:buAutoNum type="alphaLcPeriod"/>
            </a:pPr>
            <a:r>
              <a:rPr lang="en" sz="1600">
                <a:solidFill>
                  <a:schemeClr val="dk2"/>
                </a:solidFill>
                <a:latin typeface="Lato"/>
                <a:ea typeface="Lato"/>
                <a:cs typeface="Lato"/>
                <a:sym typeface="Lato"/>
              </a:rPr>
              <a:t>Overall Equipment Effectiveness</a:t>
            </a:r>
          </a:p>
          <a:p>
            <a:pPr indent="-361950" lvl="0" marL="457200" rtl="0">
              <a:lnSpc>
                <a:spcPct val="115000"/>
              </a:lnSpc>
              <a:spcBef>
                <a:spcPts val="0"/>
              </a:spcBef>
              <a:buClr>
                <a:schemeClr val="dk2"/>
              </a:buClr>
              <a:buSzPct val="100000"/>
              <a:buFont typeface="Lato"/>
              <a:buAutoNum type="arabicPeriod"/>
            </a:pPr>
            <a:r>
              <a:rPr lang="en" sz="2100">
                <a:solidFill>
                  <a:schemeClr val="dk2"/>
                </a:solidFill>
                <a:latin typeface="Lato"/>
                <a:ea typeface="Lato"/>
                <a:cs typeface="Lato"/>
                <a:sym typeface="Lato"/>
              </a:rPr>
              <a:t>Unlimited intermediate inventory space</a:t>
            </a:r>
          </a:p>
        </p:txBody>
      </p:sp>
      <p:grpSp>
        <p:nvGrpSpPr>
          <p:cNvPr id="235" name="Shape 235"/>
          <p:cNvGrpSpPr/>
          <p:nvPr/>
        </p:nvGrpSpPr>
        <p:grpSpPr>
          <a:xfrm>
            <a:off x="592025" y="1619250"/>
            <a:ext cx="1905000" cy="1905000"/>
            <a:chOff x="1582625" y="1066125"/>
            <a:chExt cx="1905000" cy="1905000"/>
          </a:xfrm>
        </p:grpSpPr>
        <p:pic>
          <p:nvPicPr>
            <p:cNvPr id="236" name="Shape 236"/>
            <p:cNvPicPr preferRelativeResize="0"/>
            <p:nvPr/>
          </p:nvPicPr>
          <p:blipFill>
            <a:blip r:embed="rId3">
              <a:alphaModFix amt="60000"/>
            </a:blip>
            <a:stretch>
              <a:fillRect/>
            </a:stretch>
          </p:blipFill>
          <p:spPr>
            <a:xfrm>
              <a:off x="1582625" y="1066125"/>
              <a:ext cx="1905000" cy="1905000"/>
            </a:xfrm>
            <a:prstGeom prst="rect">
              <a:avLst/>
            </a:prstGeom>
            <a:noFill/>
            <a:ln>
              <a:noFill/>
            </a:ln>
          </p:spPr>
        </p:pic>
        <p:sp>
          <p:nvSpPr>
            <p:cNvPr id="237" name="Shape 237"/>
            <p:cNvSpPr/>
            <p:nvPr/>
          </p:nvSpPr>
          <p:spPr>
            <a:xfrm>
              <a:off x="2094650" y="2141175"/>
              <a:ext cx="861000" cy="462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grpSp>
      <p:sp>
        <p:nvSpPr>
          <p:cNvPr id="238" name="Shape 238"/>
          <p:cNvSpPr txBox="1"/>
          <p:nvPr/>
        </p:nvSpPr>
        <p:spPr>
          <a:xfrm>
            <a:off x="1815400" y="48450"/>
            <a:ext cx="5513100" cy="1050300"/>
          </a:xfrm>
          <a:prstGeom prst="rect">
            <a:avLst/>
          </a:prstGeom>
          <a:noFill/>
          <a:ln>
            <a:noFill/>
          </a:ln>
        </p:spPr>
        <p:txBody>
          <a:bodyPr anchorCtr="0" anchor="ctr" bIns="34275" lIns="68575" rIns="68575" tIns="34275">
            <a:noAutofit/>
          </a:bodyPr>
          <a:lstStyle/>
          <a:p>
            <a:pPr lvl="0" rtl="0" algn="ctr">
              <a:spcBef>
                <a:spcPts val="0"/>
              </a:spcBef>
              <a:buNone/>
            </a:pPr>
            <a:r>
              <a:rPr b="1" lang="en" sz="3600">
                <a:solidFill>
                  <a:schemeClr val="accent4"/>
                </a:solidFill>
                <a:latin typeface="PT Sans Narrow"/>
                <a:ea typeface="PT Sans Narrow"/>
                <a:cs typeface="PT Sans Narrow"/>
                <a:sym typeface="PT Sans Narrow"/>
              </a:rPr>
              <a:t>Assumptions</a:t>
            </a:r>
          </a:p>
        </p:txBody>
      </p:sp>
      <p:sp>
        <p:nvSpPr>
          <p:cNvPr id="239" name="Shape 239"/>
          <p:cNvSpPr txBox="1"/>
          <p:nvPr/>
        </p:nvSpPr>
        <p:spPr>
          <a:xfrm>
            <a:off x="1069152" y="2546835"/>
            <a:ext cx="1454700" cy="721500"/>
          </a:xfrm>
          <a:prstGeom prst="rect">
            <a:avLst/>
          </a:prstGeom>
          <a:noFill/>
          <a:ln>
            <a:noFill/>
          </a:ln>
        </p:spPr>
        <p:txBody>
          <a:bodyPr anchorCtr="0" anchor="t" bIns="91425" lIns="91425" rIns="91425" tIns="91425">
            <a:noAutofit/>
          </a:bodyPr>
          <a:lstStyle/>
          <a:p>
            <a:pPr lvl="0">
              <a:spcBef>
                <a:spcPts val="0"/>
              </a:spcBef>
              <a:buNone/>
            </a:pPr>
            <a:r>
              <a:rPr b="1" lang="en" sz="3600">
                <a:solidFill>
                  <a:srgbClr val="666666"/>
                </a:solidFill>
                <a:latin typeface="Calibri"/>
                <a:ea typeface="Calibri"/>
                <a:cs typeface="Calibri"/>
                <a:sym typeface="Calibri"/>
              </a:rPr>
              <a:t>A</a:t>
            </a:r>
            <a:r>
              <a:rPr b="1" lang="en" sz="600">
                <a:solidFill>
                  <a:srgbClr val="666666"/>
                </a:solidFill>
                <a:latin typeface="Calibri"/>
                <a:ea typeface="Calibri"/>
                <a:cs typeface="Calibri"/>
                <a:sym typeface="Calibri"/>
              </a:rPr>
              <a:t>  </a:t>
            </a:r>
            <a:r>
              <a:rPr b="1" lang="en" sz="3600">
                <a:solidFill>
                  <a:srgbClr val="666666"/>
                </a:solidFill>
                <a:latin typeface="Calibri"/>
                <a:ea typeface="Calibri"/>
                <a:cs typeface="Calibri"/>
                <a:sym typeface="Calibri"/>
              </a:rPr>
              <a:t>S</a:t>
            </a:r>
            <a:r>
              <a:rPr b="1" lang="en" sz="600">
                <a:solidFill>
                  <a:srgbClr val="666666"/>
                </a:solidFill>
                <a:latin typeface="Calibri"/>
                <a:ea typeface="Calibri"/>
                <a:cs typeface="Calibri"/>
                <a:sym typeface="Calibri"/>
              </a:rPr>
              <a:t>  </a:t>
            </a:r>
            <a:r>
              <a:rPr b="1" lang="en" sz="3600">
                <a:solidFill>
                  <a:srgbClr val="666666"/>
                </a:solidFill>
                <a:latin typeface="Calibri"/>
                <a:ea typeface="Calibri"/>
                <a:cs typeface="Calibri"/>
                <a:sym typeface="Calibri"/>
              </a:rPr>
              <a:t>S</a:t>
            </a:r>
          </a:p>
        </p:txBody>
      </p:sp>
      <p:sp>
        <p:nvSpPr>
          <p:cNvPr id="240" name="Shape 240"/>
          <p:cNvSpPr txBox="1"/>
          <p:nvPr/>
        </p:nvSpPr>
        <p:spPr>
          <a:xfrm>
            <a:off x="2219052" y="2546835"/>
            <a:ext cx="1454700" cy="721500"/>
          </a:xfrm>
          <a:prstGeom prst="rect">
            <a:avLst/>
          </a:prstGeom>
          <a:noFill/>
          <a:ln>
            <a:noFill/>
          </a:ln>
        </p:spPr>
        <p:txBody>
          <a:bodyPr anchorCtr="0" anchor="t" bIns="91425" lIns="91425" rIns="91425" tIns="91425">
            <a:noAutofit/>
          </a:bodyPr>
          <a:lstStyle/>
          <a:p>
            <a:pPr lvl="0" rtl="0">
              <a:spcBef>
                <a:spcPts val="0"/>
              </a:spcBef>
              <a:buNone/>
            </a:pPr>
            <a:r>
              <a:rPr b="1" lang="en" sz="3600">
                <a:solidFill>
                  <a:srgbClr val="666666"/>
                </a:solidFill>
                <a:latin typeface="Calibri"/>
                <a:ea typeface="Calibri"/>
                <a:cs typeface="Calibri"/>
                <a:sym typeface="Calibri"/>
              </a:rPr>
              <a:t>U</a:t>
            </a:r>
            <a:r>
              <a:rPr b="1" lang="en" sz="600">
                <a:solidFill>
                  <a:srgbClr val="666666"/>
                </a:solidFill>
                <a:latin typeface="Calibri"/>
                <a:ea typeface="Calibri"/>
                <a:cs typeface="Calibri"/>
                <a:sym typeface="Calibri"/>
              </a:rPr>
              <a:t> </a:t>
            </a:r>
            <a:r>
              <a:rPr b="1" lang="en" sz="3600">
                <a:solidFill>
                  <a:srgbClr val="666666"/>
                </a:solidFill>
                <a:latin typeface="Calibri"/>
                <a:ea typeface="Calibri"/>
                <a:cs typeface="Calibri"/>
                <a:sym typeface="Calibri"/>
              </a:rPr>
              <a:t>M</a:t>
            </a:r>
            <a:r>
              <a:rPr b="1" lang="en" sz="600">
                <a:solidFill>
                  <a:srgbClr val="666666"/>
                </a:solidFill>
                <a:latin typeface="Calibri"/>
                <a:ea typeface="Calibri"/>
                <a:cs typeface="Calibri"/>
                <a:sym typeface="Calibri"/>
              </a:rPr>
              <a:t>  </a:t>
            </a:r>
            <a:r>
              <a:rPr b="1" lang="en" sz="3600">
                <a:solidFill>
                  <a:srgbClr val="666666"/>
                </a:solidFill>
                <a:latin typeface="Calibri"/>
                <a:ea typeface="Calibri"/>
                <a:cs typeface="Calibri"/>
                <a:sym typeface="Calibri"/>
              </a:rPr>
              <a:t>E</a:t>
            </a:r>
          </a:p>
        </p:txBody>
      </p:sp>
      <p:sp>
        <p:nvSpPr>
          <p:cNvPr id="241" name="Shape 241"/>
          <p:cNvSpPr/>
          <p:nvPr/>
        </p:nvSpPr>
        <p:spPr>
          <a:xfrm>
            <a:off x="7296325" y="4794450"/>
            <a:ext cx="1640700" cy="267600"/>
          </a:xfrm>
          <a:prstGeom prst="round2SameRect">
            <a:avLst>
              <a:gd fmla="val 50000" name="adj1"/>
              <a:gd fmla="val 0" name="adj2"/>
            </a:avLst>
          </a:prstGeom>
          <a:solidFill>
            <a:srgbClr val="FF9800">
              <a:alpha val="67310"/>
            </a:srgbClr>
          </a:solidFill>
          <a:ln>
            <a:noFill/>
          </a:ln>
        </p:spPr>
        <p:txBody>
          <a:bodyPr anchorCtr="0" anchor="ctr" bIns="91425" lIns="91425" rIns="91425" tIns="91425">
            <a:noAutofit/>
          </a:bodyPr>
          <a:lstStyle/>
          <a:p>
            <a:pPr lvl="0" rtl="0" algn="ctr">
              <a:spcBef>
                <a:spcPts val="0"/>
              </a:spcBef>
              <a:buNone/>
            </a:pPr>
            <a:r>
              <a:rPr lang="en">
                <a:solidFill>
                  <a:schemeClr val="lt1"/>
                </a:solidFill>
                <a:latin typeface="PT Sans Narrow"/>
                <a:ea typeface="PT Sans Narrow"/>
                <a:cs typeface="PT Sans Narrow"/>
                <a:sym typeface="PT Sans Narrow"/>
              </a:rPr>
              <a:t>Chen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