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76" r:id="rId3"/>
    <p:sldId id="274" r:id="rId4"/>
    <p:sldId id="275" r:id="rId5"/>
    <p:sldId id="278" r:id="rId6"/>
    <p:sldId id="277" r:id="rId7"/>
    <p:sldId id="280" r:id="rId8"/>
    <p:sldId id="281" r:id="rId9"/>
    <p:sldId id="279" r:id="rId10"/>
    <p:sldId id="282" r:id="rId11"/>
    <p:sldId id="283" r:id="rId12"/>
    <p:sldId id="284" r:id="rId13"/>
    <p:sldId id="285" r:id="rId14"/>
    <p:sldId id="262" r:id="rId15"/>
    <p:sldId id="263" r:id="rId16"/>
    <p:sldId id="264" r:id="rId17"/>
    <p:sldId id="273" r:id="rId18"/>
    <p:sldId id="257" r:id="rId19"/>
    <p:sldId id="260" r:id="rId20"/>
    <p:sldId id="267" r:id="rId21"/>
    <p:sldId id="268" r:id="rId22"/>
    <p:sldId id="286" r:id="rId23"/>
    <p:sldId id="269" r:id="rId24"/>
    <p:sldId id="265" r:id="rId25"/>
    <p:sldId id="271" r:id="rId26"/>
    <p:sldId id="272" r:id="rId27"/>
    <p:sldId id="259" r:id="rId28"/>
    <p:sldId id="270" r:id="rId29"/>
    <p:sldId id="287" r:id="rId30"/>
    <p:sldId id="288" r:id="rId31"/>
    <p:sldId id="289" r:id="rId32"/>
    <p:sldId id="290" r:id="rId33"/>
    <p:sldId id="291" r:id="rId34"/>
    <p:sldId id="29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berly Milam" initials="KM" lastIdx="1" clrIdx="0">
    <p:extLst>
      <p:ext uri="{19B8F6BF-5375-455C-9EA6-DF929625EA0E}">
        <p15:presenceInfo xmlns:p15="http://schemas.microsoft.com/office/powerpoint/2012/main" userId="" providerId=""/>
      </p:ext>
    </p:extLst>
  </p:cmAuthor>
  <p:cmAuthor id="2" name="Kimberly Milam" initials="KM [2]" lastIdx="1" clrIdx="1">
    <p:extLst>
      <p:ext uri="{19B8F6BF-5375-455C-9EA6-DF929625EA0E}">
        <p15:presenceInfo xmlns:p15="http://schemas.microsoft.com/office/powerpoint/2012/main" userId="" providerId="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72"/>
    <p:restoredTop sz="94593"/>
  </p:normalViewPr>
  <p:slideViewPr>
    <p:cSldViewPr snapToGrid="0" snapToObjects="1">
      <p:cViewPr>
        <p:scale>
          <a:sx n="68" d="100"/>
          <a:sy n="68" d="100"/>
        </p:scale>
        <p:origin x="728" y="1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commentAuthors" Target="commentAuthors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48004-3F2A-724D-9873-4A172E4EA11B}" type="datetimeFigureOut">
              <a:rPr lang="en-US" smtClean="0"/>
              <a:t>4/27/16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59D76E-7F5C-F748-8620-2B8FF77DD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208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9D76E-7F5C-F748-8620-2B8FF77DD7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86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9D76E-7F5C-F748-8620-2B8FF77DD78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249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9D76E-7F5C-F748-8620-2B8FF77DD78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296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9D76E-7F5C-F748-8620-2B8FF77DD78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073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9D76E-7F5C-F748-8620-2B8FF77DD78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78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9D76E-7F5C-F748-8620-2B8FF77DD78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412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9D76E-7F5C-F748-8620-2B8FF77DD78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4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9D76E-7F5C-F748-8620-2B8FF77DD7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497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9D76E-7F5C-F748-8620-2B8FF77DD7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108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9D76E-7F5C-F748-8620-2B8FF77DD7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726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9D76E-7F5C-F748-8620-2B8FF77DD78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035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9D76E-7F5C-F748-8620-2B8FF77DD78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2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9D76E-7F5C-F748-8620-2B8FF77DD78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02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9D76E-7F5C-F748-8620-2B8FF77DD78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703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9D76E-7F5C-F748-8620-2B8FF77DD7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22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A7233-03F8-BA47-B0BE-9B1509D78B3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7253" y="627074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4816" y="6379796"/>
            <a:ext cx="3603188" cy="43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264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7B0C-B1A1-1945-A452-E1655A521B16}" type="datetimeFigureOut">
              <a:rPr lang="en-US" smtClean="0"/>
              <a:t>4/27/16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A7233-03F8-BA47-B0BE-9B1509D7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04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7B0C-B1A1-1945-A452-E1655A521B16}" type="datetimeFigureOut">
              <a:rPr lang="en-US" smtClean="0"/>
              <a:t>4/27/16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A7233-03F8-BA47-B0BE-9B1509D7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7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8303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A7233-03F8-BA47-B0BE-9B1509D78B3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29307" y="1533866"/>
            <a:ext cx="122213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-17253" y="627074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4816" y="6379796"/>
            <a:ext cx="3603188" cy="43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52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7B0C-B1A1-1945-A452-E1655A521B16}" type="datetimeFigureOut">
              <a:rPr lang="en-US" smtClean="0"/>
              <a:t>4/27/16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A7233-03F8-BA47-B0BE-9B1509D7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3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7B0C-B1A1-1945-A452-E1655A521B16}" type="datetimeFigureOut">
              <a:rPr lang="en-US" smtClean="0"/>
              <a:t>4/27/16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A7233-03F8-BA47-B0BE-9B1509D7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62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7B0C-B1A1-1945-A452-E1655A521B16}" type="datetimeFigureOut">
              <a:rPr lang="en-US" smtClean="0"/>
              <a:t>4/27/16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A7233-03F8-BA47-B0BE-9B1509D7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466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7B0C-B1A1-1945-A452-E1655A521B16}" type="datetimeFigureOut">
              <a:rPr lang="en-US" smtClean="0"/>
              <a:t>4/27/16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A7233-03F8-BA47-B0BE-9B1509D7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751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7B0C-B1A1-1945-A452-E1655A521B16}" type="datetimeFigureOut">
              <a:rPr lang="en-US" smtClean="0"/>
              <a:t>4/27/16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A7233-03F8-BA47-B0BE-9B1509D7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946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7B0C-B1A1-1945-A452-E1655A521B16}" type="datetimeFigureOut">
              <a:rPr lang="en-US" smtClean="0"/>
              <a:t>4/27/16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A7233-03F8-BA47-B0BE-9B1509D7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2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7B0C-B1A1-1945-A452-E1655A521B16}" type="datetimeFigureOut">
              <a:rPr lang="en-US" smtClean="0"/>
              <a:t>4/27/16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A7233-03F8-BA47-B0BE-9B1509D7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25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E7B0C-B1A1-1945-A452-E1655A521B16}" type="datetimeFigureOut">
              <a:rPr lang="en-US" smtClean="0"/>
              <a:t>4/27/16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A7233-03F8-BA47-B0BE-9B1509D7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13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Relationship Id="rId3" Type="http://schemas.openxmlformats.org/officeDocument/2006/relationships/image" Target="../media/image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5275" y="1214438"/>
            <a:ext cx="11601450" cy="2387600"/>
          </a:xfrm>
        </p:spPr>
        <p:txBody>
          <a:bodyPr>
            <a:normAutofit/>
          </a:bodyPr>
          <a:lstStyle/>
          <a:p>
            <a:r>
              <a:rPr lang="en-US" dirty="0" smtClean="0"/>
              <a:t>Airplane Boarding Strategies</a:t>
            </a:r>
            <a:br>
              <a:rPr lang="en-US" dirty="0" smtClean="0"/>
            </a:br>
            <a:r>
              <a:rPr lang="en-US" sz="3200" dirty="0"/>
              <a:t>t</a:t>
            </a:r>
            <a:r>
              <a:rPr lang="en-US" sz="3200" dirty="0" smtClean="0"/>
              <a:t>he optimization of boarding strategy through simulation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Ayana Dawkins, Forrest Huang, Kimberly Milam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300" y="4047832"/>
            <a:ext cx="7651750" cy="213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4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smtClean="0"/>
              <a:t>Literature Review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i="1" dirty="0"/>
              <a:t> A Linear Programming Approach to Aircraft Boarding Strategy </a:t>
            </a:r>
            <a:r>
              <a:rPr lang="en-US" sz="3100" dirty="0"/>
              <a:t>by </a:t>
            </a:r>
            <a:r>
              <a:rPr lang="en-US" sz="3100" dirty="0" err="1"/>
              <a:t>Massoud</a:t>
            </a:r>
            <a:r>
              <a:rPr lang="en-US" sz="3100" dirty="0"/>
              <a:t> </a:t>
            </a:r>
            <a:r>
              <a:rPr lang="en-US" sz="3100" dirty="0" err="1"/>
              <a:t>Bazargan</a:t>
            </a:r>
            <a:r>
              <a:rPr lang="en-US" sz="3100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1689652"/>
            <a:ext cx="8961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Constraints for Aisle Interference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87465" y="2285981"/>
            <a:ext cx="4321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Interference within the </a:t>
            </a:r>
            <a:r>
              <a:rPr lang="en-US" sz="1400" b="1" dirty="0"/>
              <a:t>same group</a:t>
            </a:r>
            <a:r>
              <a:rPr lang="en-US" sz="1400" dirty="0"/>
              <a:t> but </a:t>
            </a:r>
            <a:r>
              <a:rPr lang="en-US" sz="1400" b="1" dirty="0"/>
              <a:t>different</a:t>
            </a:r>
            <a:r>
              <a:rPr lang="en-US" sz="1400" dirty="0"/>
              <a:t> </a:t>
            </a:r>
            <a:r>
              <a:rPr lang="en-US" sz="1400" dirty="0" smtClean="0"/>
              <a:t>rows</a:t>
            </a:r>
            <a:endParaRPr lang="en-US" sz="1400" b="0" dirty="0" smtClean="0">
              <a:effectLst/>
            </a:endParaRPr>
          </a:p>
        </p:txBody>
      </p:sp>
      <p:sp>
        <p:nvSpPr>
          <p:cNvPr id="12" name="Right Bracket 11"/>
          <p:cNvSpPr/>
          <p:nvPr/>
        </p:nvSpPr>
        <p:spPr>
          <a:xfrm>
            <a:off x="6216015" y="2221484"/>
            <a:ext cx="45719" cy="436773"/>
          </a:xfrm>
          <a:prstGeom prst="righ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creen Shot 2016-04-27 at 11.03.21 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40" y="2150872"/>
            <a:ext cx="414337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reen Shot 2016-04-27 at 11.57.05 A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885" y="3789172"/>
            <a:ext cx="239077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Bracket 12"/>
          <p:cNvSpPr/>
          <p:nvPr/>
        </p:nvSpPr>
        <p:spPr>
          <a:xfrm>
            <a:off x="6216015" y="2756603"/>
            <a:ext cx="45719" cy="436773"/>
          </a:xfrm>
          <a:prstGeom prst="righ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ket 13"/>
          <p:cNvSpPr/>
          <p:nvPr/>
        </p:nvSpPr>
        <p:spPr>
          <a:xfrm>
            <a:off x="6216015" y="3291722"/>
            <a:ext cx="45719" cy="436773"/>
          </a:xfrm>
          <a:prstGeom prst="righ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387465" y="2816133"/>
            <a:ext cx="38559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Interference within the </a:t>
            </a:r>
            <a:r>
              <a:rPr lang="en-US" sz="1400" b="1" dirty="0"/>
              <a:t>same group</a:t>
            </a:r>
            <a:r>
              <a:rPr lang="en-US" sz="1400" dirty="0"/>
              <a:t> and </a:t>
            </a:r>
            <a:r>
              <a:rPr lang="en-US" sz="1400" b="1" dirty="0"/>
              <a:t>same</a:t>
            </a:r>
            <a:r>
              <a:rPr lang="en-US" sz="1400" dirty="0"/>
              <a:t> </a:t>
            </a:r>
            <a:r>
              <a:rPr lang="en-US" sz="1400" dirty="0" smtClean="0"/>
              <a:t>row</a:t>
            </a:r>
            <a:endParaRPr lang="en-US" sz="1400" b="0" dirty="0" smtClean="0">
              <a:effectLst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87465" y="3356219"/>
            <a:ext cx="2316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Interference </a:t>
            </a:r>
            <a:r>
              <a:rPr lang="en-US" sz="1400" b="1" dirty="0"/>
              <a:t>between</a:t>
            </a:r>
            <a:r>
              <a:rPr lang="en-US" sz="1400" dirty="0"/>
              <a:t> </a:t>
            </a:r>
            <a:r>
              <a:rPr lang="en-US" sz="1400" dirty="0" smtClean="0"/>
              <a:t>groups</a:t>
            </a:r>
            <a:endParaRPr lang="en-US" sz="1400" b="0" dirty="0" smtClean="0">
              <a:effectLst/>
            </a:endParaRPr>
          </a:p>
        </p:txBody>
      </p:sp>
      <p:sp>
        <p:nvSpPr>
          <p:cNvPr id="18" name="Right Bracket 17"/>
          <p:cNvSpPr/>
          <p:nvPr/>
        </p:nvSpPr>
        <p:spPr>
          <a:xfrm>
            <a:off x="6211907" y="3869403"/>
            <a:ext cx="45719" cy="436773"/>
          </a:xfrm>
          <a:prstGeom prst="righ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Bracket 18"/>
          <p:cNvSpPr/>
          <p:nvPr/>
        </p:nvSpPr>
        <p:spPr>
          <a:xfrm>
            <a:off x="6209305" y="4447085"/>
            <a:ext cx="45719" cy="436773"/>
          </a:xfrm>
          <a:prstGeom prst="righ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ket 19"/>
          <p:cNvSpPr/>
          <p:nvPr/>
        </p:nvSpPr>
        <p:spPr>
          <a:xfrm>
            <a:off x="6209304" y="4990254"/>
            <a:ext cx="45719" cy="436773"/>
          </a:xfrm>
          <a:prstGeom prst="righ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387465" y="3933900"/>
            <a:ext cx="4543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Total interference within the </a:t>
            </a:r>
            <a:r>
              <a:rPr lang="en-US" sz="1400" b="1" dirty="0"/>
              <a:t>same group</a:t>
            </a:r>
            <a:r>
              <a:rPr lang="en-US" sz="1400" dirty="0"/>
              <a:t> but </a:t>
            </a:r>
            <a:r>
              <a:rPr lang="en-US" sz="1400" b="1" dirty="0"/>
              <a:t>different</a:t>
            </a:r>
            <a:r>
              <a:rPr lang="en-US" sz="1400" dirty="0"/>
              <a:t> </a:t>
            </a:r>
            <a:r>
              <a:rPr lang="en-US" sz="1400" dirty="0" smtClean="0"/>
              <a:t>rows</a:t>
            </a:r>
            <a:endParaRPr lang="en-US" sz="1400" b="0" dirty="0" smtClean="0">
              <a:effectLst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87465" y="4511581"/>
            <a:ext cx="42468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Total interference within the </a:t>
            </a:r>
            <a:r>
              <a:rPr lang="en-US" sz="1400" b="1" dirty="0"/>
              <a:t>same group</a:t>
            </a:r>
            <a:r>
              <a:rPr lang="en-US" sz="1400" dirty="0"/>
              <a:t> and </a:t>
            </a:r>
            <a:r>
              <a:rPr lang="en-US" sz="1400" b="1" dirty="0"/>
              <a:t>same</a:t>
            </a:r>
            <a:r>
              <a:rPr lang="en-US" sz="1400" dirty="0"/>
              <a:t> </a:t>
            </a:r>
            <a:r>
              <a:rPr lang="en-US" sz="1400" dirty="0" smtClean="0"/>
              <a:t>row</a:t>
            </a:r>
            <a:endParaRPr lang="en-US" sz="1400" b="0" dirty="0" smtClean="0">
              <a:effectLst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87465" y="5054751"/>
            <a:ext cx="2707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Total interference </a:t>
            </a:r>
            <a:r>
              <a:rPr lang="en-US" sz="1400" b="1" dirty="0"/>
              <a:t>between</a:t>
            </a:r>
            <a:r>
              <a:rPr lang="en-US" sz="1400" dirty="0"/>
              <a:t> </a:t>
            </a:r>
            <a:r>
              <a:rPr lang="en-US" sz="1400" dirty="0" smtClean="0"/>
              <a:t>groups</a:t>
            </a:r>
            <a:endParaRPr lang="en-US" sz="1400" b="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5526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smtClean="0"/>
              <a:t>Literature Review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i="1" dirty="0"/>
              <a:t> A Linear Programming Approach to Aircraft Boarding Strategy </a:t>
            </a:r>
            <a:r>
              <a:rPr lang="en-US" sz="3100" dirty="0"/>
              <a:t>by </a:t>
            </a:r>
            <a:r>
              <a:rPr lang="en-US" sz="3100" dirty="0" err="1"/>
              <a:t>Massoud</a:t>
            </a:r>
            <a:r>
              <a:rPr lang="en-US" sz="3100" dirty="0"/>
              <a:t> </a:t>
            </a:r>
            <a:r>
              <a:rPr lang="en-US" sz="3100" dirty="0" err="1"/>
              <a:t>Bazargan</a:t>
            </a:r>
            <a:r>
              <a:rPr lang="en-US" sz="3100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1689652"/>
            <a:ext cx="8961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Constraints for Capacity and Binary Constraints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87465" y="2285981"/>
            <a:ext cx="4321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Each seat is assigned to only one group, </a:t>
            </a:r>
            <a:r>
              <a:rPr lang="en-US" sz="1400" dirty="0" smtClean="0"/>
              <a:t>k</a:t>
            </a:r>
            <a:endParaRPr lang="en-US" sz="1400" b="0" dirty="0" smtClean="0">
              <a:effectLst/>
            </a:endParaRPr>
          </a:p>
        </p:txBody>
      </p:sp>
      <p:sp>
        <p:nvSpPr>
          <p:cNvPr id="12" name="Right Bracket 11"/>
          <p:cNvSpPr/>
          <p:nvPr/>
        </p:nvSpPr>
        <p:spPr>
          <a:xfrm>
            <a:off x="6216015" y="2221484"/>
            <a:ext cx="45719" cy="436773"/>
          </a:xfrm>
          <a:prstGeom prst="righ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ket 12"/>
          <p:cNvSpPr/>
          <p:nvPr/>
        </p:nvSpPr>
        <p:spPr>
          <a:xfrm>
            <a:off x="6216015" y="2756603"/>
            <a:ext cx="45719" cy="436773"/>
          </a:xfrm>
          <a:prstGeom prst="righ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ket 13"/>
          <p:cNvSpPr/>
          <p:nvPr/>
        </p:nvSpPr>
        <p:spPr>
          <a:xfrm>
            <a:off x="6216015" y="3291722"/>
            <a:ext cx="45719" cy="436773"/>
          </a:xfrm>
          <a:prstGeom prst="righ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387465" y="2816133"/>
            <a:ext cx="3096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Minimum # of passengers in each </a:t>
            </a:r>
            <a:r>
              <a:rPr lang="en-US" sz="1400" dirty="0" smtClean="0"/>
              <a:t>group</a:t>
            </a:r>
            <a:endParaRPr lang="en-US" sz="1400" b="0" dirty="0" smtClean="0">
              <a:effectLst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87465" y="3356219"/>
            <a:ext cx="3123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Maximum # of passengers in each </a:t>
            </a:r>
            <a:r>
              <a:rPr lang="en-US" sz="1400" dirty="0" smtClean="0"/>
              <a:t>group</a:t>
            </a:r>
            <a:endParaRPr lang="en-US" sz="1400" b="0" dirty="0" smtClean="0">
              <a:effectLst/>
            </a:endParaRPr>
          </a:p>
        </p:txBody>
      </p:sp>
      <p:sp>
        <p:nvSpPr>
          <p:cNvPr id="18" name="Right Bracket 17"/>
          <p:cNvSpPr/>
          <p:nvPr/>
        </p:nvSpPr>
        <p:spPr>
          <a:xfrm>
            <a:off x="6211907" y="3869403"/>
            <a:ext cx="45719" cy="436773"/>
          </a:xfrm>
          <a:prstGeom prst="righ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387465" y="3933900"/>
            <a:ext cx="1986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Binary decision </a:t>
            </a:r>
            <a:r>
              <a:rPr lang="en-US" sz="1400" dirty="0" smtClean="0"/>
              <a:t>variables</a:t>
            </a:r>
            <a:endParaRPr lang="en-US" sz="1400" b="0" dirty="0" smtClean="0">
              <a:effectLst/>
            </a:endParaRPr>
          </a:p>
        </p:txBody>
      </p:sp>
      <p:pic>
        <p:nvPicPr>
          <p:cNvPr id="5124" name="Picture 4" descr="creen Shot 2016-04-24 at 3.57.26 P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629" y="2151317"/>
            <a:ext cx="2352675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33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smtClean="0"/>
              <a:t>Literature Review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i="1" dirty="0"/>
              <a:t> A Linear Programming Approach to Aircraft Boarding Strategy </a:t>
            </a:r>
            <a:r>
              <a:rPr lang="en-US" sz="3100" dirty="0"/>
              <a:t>by </a:t>
            </a:r>
            <a:r>
              <a:rPr lang="en-US" sz="3100" dirty="0" err="1"/>
              <a:t>Massoud</a:t>
            </a:r>
            <a:r>
              <a:rPr lang="en-US" sz="3100" dirty="0"/>
              <a:t> </a:t>
            </a:r>
            <a:r>
              <a:rPr lang="en-US" sz="3100" dirty="0" err="1"/>
              <a:t>Bazargan</a:t>
            </a:r>
            <a:r>
              <a:rPr lang="en-US" sz="3100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1689652"/>
            <a:ext cx="8961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Constraints for Capacity and Binary Constraints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45275" y="2151317"/>
            <a:ext cx="85014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optimal boarding strategy varies between Reverse Pyramid and Back-to-Front boarding as alpha, 𝝰 (fraction of passengers in the aisle waiting to be seated as the next group begins to board, 0 ≤ 𝝰 ≤ )  increases</a:t>
            </a:r>
            <a:endParaRPr lang="en-US" b="0" dirty="0" smtClean="0">
              <a:effectLst/>
            </a:endParaRP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38200" y="3628645"/>
            <a:ext cx="1051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…however, the assumptions may be unrealistic</a:t>
            </a:r>
          </a:p>
          <a:p>
            <a:pPr marL="800100" lvl="1" indent="-342900" fontAlgn="base">
              <a:buFont typeface="Arial" charset="0"/>
              <a:buChar char="•"/>
            </a:pPr>
            <a:r>
              <a:rPr lang="en-US" sz="2400" dirty="0"/>
              <a:t>F</a:t>
            </a:r>
            <a:r>
              <a:rPr lang="en-US" sz="2400" dirty="0" smtClean="0"/>
              <a:t>ocuses </a:t>
            </a:r>
            <a:r>
              <a:rPr lang="en-US" sz="2400" dirty="0"/>
              <a:t>solely on </a:t>
            </a:r>
            <a:r>
              <a:rPr lang="en-US" sz="2400" dirty="0" smtClean="0"/>
              <a:t>interferences</a:t>
            </a:r>
            <a:endParaRPr lang="en-US" sz="2400" dirty="0"/>
          </a:p>
          <a:p>
            <a:pPr marL="800100" lvl="1" indent="-342900" fontAlgn="base">
              <a:buFont typeface="Arial" charset="0"/>
              <a:buChar char="•"/>
            </a:pPr>
            <a:r>
              <a:rPr lang="en-US" sz="2400" dirty="0" smtClean="0"/>
              <a:t>Does </a:t>
            </a:r>
            <a:r>
              <a:rPr lang="en-US" sz="2400" dirty="0"/>
              <a:t>not take into account the temporal component of passengers’ </a:t>
            </a:r>
            <a:r>
              <a:rPr lang="en-US" sz="2400" dirty="0" smtClean="0"/>
              <a:t>behavior</a:t>
            </a:r>
            <a:endParaRPr lang="en-US" sz="2400" dirty="0"/>
          </a:p>
          <a:p>
            <a:pPr fontAlgn="base"/>
            <a:r>
              <a:rPr lang="en-US" sz="2400" dirty="0" smtClean="0"/>
              <a:t>∴ May not be a </a:t>
            </a:r>
            <a:r>
              <a:rPr lang="en-US" sz="2400" dirty="0"/>
              <a:t>realistic </a:t>
            </a:r>
            <a:r>
              <a:rPr lang="en-US" sz="2400" dirty="0" smtClean="0"/>
              <a:t>representation of airplane boarding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7130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smtClean="0"/>
              <a:t>Literature Review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i="1" dirty="0"/>
              <a:t> A Linear Programming Approach to Aircraft Boarding Strategy </a:t>
            </a:r>
            <a:r>
              <a:rPr lang="en-US" sz="3100" dirty="0"/>
              <a:t>by </a:t>
            </a:r>
            <a:r>
              <a:rPr lang="en-US" sz="3100" dirty="0" err="1"/>
              <a:t>Massoud</a:t>
            </a:r>
            <a:r>
              <a:rPr lang="en-US" sz="3100" dirty="0"/>
              <a:t> </a:t>
            </a:r>
            <a:r>
              <a:rPr lang="en-US" sz="3100" dirty="0" err="1"/>
              <a:t>Bazargan</a:t>
            </a:r>
            <a:r>
              <a:rPr lang="en-US" sz="3100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1689652"/>
            <a:ext cx="8961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Constraints for Capacity and Binary Constraints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45275" y="2151317"/>
            <a:ext cx="85014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optimal boarding strategy varies between Reverse Pyramid and Back-to-Front boarding as alpha, 𝝰 (fraction of passengers in the aisle waiting to be seated as the next group begins to board, 0 ≤ 𝝰 ≤ )  increases</a:t>
            </a:r>
            <a:endParaRPr lang="en-US" b="0" dirty="0" smtClean="0">
              <a:effectLst/>
            </a:endParaRP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38200" y="3628645"/>
            <a:ext cx="1051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…however, the assumptions may be unrealistic</a:t>
            </a:r>
          </a:p>
          <a:p>
            <a:pPr marL="800100" lvl="1" indent="-342900" fontAlgn="base">
              <a:buFont typeface="Arial" charset="0"/>
              <a:buChar char="•"/>
            </a:pPr>
            <a:r>
              <a:rPr lang="en-US" sz="2400" dirty="0"/>
              <a:t>F</a:t>
            </a:r>
            <a:r>
              <a:rPr lang="en-US" sz="2400" dirty="0" smtClean="0"/>
              <a:t>ocuses </a:t>
            </a:r>
            <a:r>
              <a:rPr lang="en-US" sz="2400" dirty="0"/>
              <a:t>solely on </a:t>
            </a:r>
            <a:r>
              <a:rPr lang="en-US" sz="2400" dirty="0" smtClean="0"/>
              <a:t>interferences</a:t>
            </a:r>
            <a:endParaRPr lang="en-US" sz="2400" dirty="0"/>
          </a:p>
          <a:p>
            <a:pPr marL="800100" lvl="1" indent="-342900" fontAlgn="base">
              <a:buFont typeface="Arial" charset="0"/>
              <a:buChar char="•"/>
            </a:pPr>
            <a:r>
              <a:rPr lang="en-US" sz="2400" dirty="0" smtClean="0"/>
              <a:t>Does </a:t>
            </a:r>
            <a:r>
              <a:rPr lang="en-US" sz="2400" dirty="0"/>
              <a:t>not take into account the temporal component of passengers’ </a:t>
            </a:r>
            <a:r>
              <a:rPr lang="en-US" sz="2400" dirty="0" smtClean="0"/>
              <a:t>behavior</a:t>
            </a:r>
            <a:endParaRPr lang="en-US" sz="2400" dirty="0"/>
          </a:p>
          <a:p>
            <a:pPr fontAlgn="base"/>
            <a:r>
              <a:rPr lang="en-US" sz="2400" dirty="0" smtClean="0"/>
              <a:t>∴ May not be a </a:t>
            </a:r>
            <a:r>
              <a:rPr lang="en-US" sz="2400" dirty="0"/>
              <a:t>realistic </a:t>
            </a:r>
            <a:r>
              <a:rPr lang="en-US" sz="2400" dirty="0" smtClean="0"/>
              <a:t>representation of airplane boarding 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5198305"/>
            <a:ext cx="110242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Therefore, we decided to model airplane boarding times with a simulation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78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Simulation Structure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" y="1734846"/>
            <a:ext cx="10414000" cy="2044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928" y="3779546"/>
            <a:ext cx="1270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Passengers generated.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25514" y="1734846"/>
            <a:ext cx="3449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Display to use for error testing to ensure that all passengers are seated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027852" y="3779546"/>
            <a:ext cx="8136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Passengers move through the system—like they actually move through a plane when boarding.</a:t>
            </a:r>
          </a:p>
          <a:p>
            <a:r>
              <a:rPr lang="en-US" sz="1600" dirty="0" smtClean="0"/>
              <a:t>Passengers exit the system when they reach their assigned row.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07671" y="5239471"/>
            <a:ext cx="6161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the order in which customers board (with respect to their </a:t>
            </a:r>
          </a:p>
          <a:p>
            <a:r>
              <a:rPr lang="en-US" dirty="0" smtClean="0"/>
              <a:t>           assigned seat) is dependent on the Boarding Strategy.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03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Simulation Structure</a:t>
            </a:r>
            <a:br>
              <a:rPr lang="en-US" sz="4000" dirty="0" smtClean="0"/>
            </a:br>
            <a:r>
              <a:rPr lang="en-US" sz="4000" dirty="0" smtClean="0"/>
              <a:t>Generate Passengers Subsystem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416" y="1601694"/>
            <a:ext cx="5123950" cy="10060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214" y="2862176"/>
            <a:ext cx="5533572" cy="3028215"/>
          </a:xfrm>
          <a:prstGeom prst="rect">
            <a:avLst/>
          </a:prstGeom>
        </p:spPr>
      </p:pic>
      <p:sp>
        <p:nvSpPr>
          <p:cNvPr id="6" name="Donut 5"/>
          <p:cNvSpPr>
            <a:spLocks noChangeAspect="1"/>
          </p:cNvSpPr>
          <p:nvPr/>
        </p:nvSpPr>
        <p:spPr>
          <a:xfrm>
            <a:off x="813486" y="2018905"/>
            <a:ext cx="624849" cy="624849"/>
          </a:xfrm>
          <a:prstGeom prst="donu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9371" y="3622844"/>
            <a:ext cx="33590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Passengers are generated in the order specified by the boarding strategy.</a:t>
            </a:r>
          </a:p>
          <a:p>
            <a:r>
              <a:rPr lang="en-US" sz="1600" dirty="0" smtClean="0"/>
              <a:t>Seats and Rows are assigned to each passenger.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329214" y="4048014"/>
            <a:ext cx="98152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86416" y="5125232"/>
            <a:ext cx="2342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Attaches time variable to each entity.</a:t>
            </a:r>
            <a:endParaRPr lang="en-US" sz="160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329213" y="5260225"/>
            <a:ext cx="98152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258582" y="2104462"/>
            <a:ext cx="3053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Passengers who do not have a seat assigned are forced to leave.</a:t>
            </a:r>
            <a:endParaRPr lang="en-US" sz="16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6912364" y="2615153"/>
            <a:ext cx="2786" cy="2753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7457266" y="4451438"/>
            <a:ext cx="613308" cy="3988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070574" y="4810540"/>
            <a:ext cx="3769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FIFO queue represents the </a:t>
            </a:r>
            <a:r>
              <a:rPr lang="en-US" sz="1600" dirty="0" err="1" smtClean="0"/>
              <a:t>jetbridge</a:t>
            </a:r>
            <a:r>
              <a:rPr lang="en-US" sz="1600" dirty="0" smtClean="0"/>
              <a:t>. Passengers line up outside the plane and wait for the line to move forward.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9156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Simulation Structure</a:t>
            </a:r>
            <a:br>
              <a:rPr lang="en-US" sz="4000" dirty="0" smtClean="0"/>
            </a:br>
            <a:r>
              <a:rPr lang="en-US" sz="4000" dirty="0" err="1" smtClean="0"/>
              <a:t>whichSeat</a:t>
            </a:r>
            <a:r>
              <a:rPr lang="en-US" sz="4000" dirty="0" smtClean="0"/>
              <a:t>() Function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3399427"/>
            <a:ext cx="5029200" cy="2324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445" y="1703932"/>
            <a:ext cx="3876805" cy="2121559"/>
          </a:xfrm>
          <a:prstGeom prst="rect">
            <a:avLst/>
          </a:prstGeom>
        </p:spPr>
      </p:pic>
      <p:sp>
        <p:nvSpPr>
          <p:cNvPr id="6" name="Donut 5"/>
          <p:cNvSpPr>
            <a:spLocks noChangeAspect="1"/>
          </p:cNvSpPr>
          <p:nvPr/>
        </p:nvSpPr>
        <p:spPr>
          <a:xfrm>
            <a:off x="2117863" y="3006167"/>
            <a:ext cx="1611690" cy="819324"/>
          </a:xfrm>
          <a:prstGeom prst="donu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9802" y="4226287"/>
            <a:ext cx="47341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Reads Excel file which includes each passenger’s [boarding order, seat, aisle]</a:t>
            </a:r>
          </a:p>
          <a:p>
            <a:endParaRPr lang="en-US" sz="1600" dirty="0" smtClean="0"/>
          </a:p>
          <a:p>
            <a:r>
              <a:rPr lang="en-US" sz="1600" dirty="0" smtClean="0"/>
              <a:t>Attributes are generated via a </a:t>
            </a:r>
            <a:r>
              <a:rPr lang="en-US" sz="1600" dirty="0" err="1" smtClean="0"/>
              <a:t>Matlab</a:t>
            </a:r>
            <a:r>
              <a:rPr lang="en-US" sz="1600" dirty="0" smtClean="0"/>
              <a:t> script—either deterministically or randomly according to boarding strategy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334000" y="2713780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For </a:t>
            </a:r>
            <a:r>
              <a:rPr lang="en-US" sz="1600" smtClean="0"/>
              <a:t>each entity, the Generate </a:t>
            </a:r>
            <a:r>
              <a:rPr lang="en-US" sz="1600" dirty="0" smtClean="0"/>
              <a:t>Passengers Subsystem calls </a:t>
            </a:r>
            <a:r>
              <a:rPr lang="en-US" sz="1600" dirty="0" err="1" smtClean="0"/>
              <a:t>whichSeat</a:t>
            </a:r>
            <a:r>
              <a:rPr lang="en-US" sz="1600" dirty="0" smtClean="0"/>
              <a:t>() to find each passengers assigned seat and row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253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Simulation Structure</a:t>
            </a:r>
            <a:br>
              <a:rPr lang="en-US" sz="4000" dirty="0" smtClean="0"/>
            </a:br>
            <a:r>
              <a:rPr lang="en-US" sz="4000" dirty="0" smtClean="0"/>
              <a:t>Row Subsystem</a:t>
            </a:r>
            <a:endParaRPr lang="en-US" sz="4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416" y="1601694"/>
            <a:ext cx="5123950" cy="1006044"/>
          </a:xfrm>
          <a:prstGeom prst="rect">
            <a:avLst/>
          </a:prstGeom>
        </p:spPr>
      </p:pic>
      <p:sp>
        <p:nvSpPr>
          <p:cNvPr id="10" name="Donut 9"/>
          <p:cNvSpPr>
            <a:spLocks noChangeAspect="1"/>
          </p:cNvSpPr>
          <p:nvPr/>
        </p:nvSpPr>
        <p:spPr>
          <a:xfrm>
            <a:off x="1333500" y="1982889"/>
            <a:ext cx="624849" cy="624849"/>
          </a:xfrm>
          <a:prstGeom prst="donu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55174" y="2120447"/>
            <a:ext cx="6018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Note: all rows (1 – 8) have the same structure for the row subsystem.</a:t>
            </a:r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8391" y="3276599"/>
            <a:ext cx="6583293" cy="29752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34450" y="4167493"/>
            <a:ext cx="3105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 passenger exits the aisle (queue) if they are at their assigned row.</a:t>
            </a:r>
            <a:endParaRPr lang="en-US" sz="16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8248650" y="4429103"/>
            <a:ext cx="6858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38200" y="3782772"/>
            <a:ext cx="41338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Service times are determined for each entity at each row as a function of their assigned seat and the fullness of that row.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/>
              <a:t>Longer service times for passengers entering row.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/>
              <a:t>Longer service times for passengers entering row when there is an interference. 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724400" y="4429103"/>
            <a:ext cx="877757" cy="6589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055175" y="2917820"/>
            <a:ext cx="6018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“time unit” of simulation ≣ time to walk in aisle past one row </a:t>
            </a:r>
            <a:endParaRPr lang="en-US" dirty="0"/>
          </a:p>
        </p:txBody>
      </p:sp>
      <p:sp>
        <p:nvSpPr>
          <p:cNvPr id="29" name="Left Bracket 28"/>
          <p:cNvSpPr/>
          <p:nvPr/>
        </p:nvSpPr>
        <p:spPr>
          <a:xfrm rot="16200000" flipH="1">
            <a:off x="6702422" y="2301945"/>
            <a:ext cx="55705" cy="1350196"/>
          </a:xfrm>
          <a:prstGeom prst="lef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925631" y="2655493"/>
            <a:ext cx="16092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Abbreviation: “TU”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2381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Plane Layout</a:t>
            </a:r>
            <a:endParaRPr lang="en-US" dirty="0"/>
          </a:p>
        </p:txBody>
      </p:sp>
      <p:grpSp>
        <p:nvGrpSpPr>
          <p:cNvPr id="130" name="Group 129"/>
          <p:cNvGrpSpPr/>
          <p:nvPr/>
        </p:nvGrpSpPr>
        <p:grpSpPr>
          <a:xfrm>
            <a:off x="519266" y="1991509"/>
            <a:ext cx="6096972" cy="3999901"/>
            <a:chOff x="534256" y="2111431"/>
            <a:chExt cx="6096972" cy="3999901"/>
          </a:xfrm>
        </p:grpSpPr>
        <p:grpSp>
          <p:nvGrpSpPr>
            <p:cNvPr id="112" name="Group 111"/>
            <p:cNvGrpSpPr/>
            <p:nvPr/>
          </p:nvGrpSpPr>
          <p:grpSpPr>
            <a:xfrm>
              <a:off x="2166560" y="2111431"/>
              <a:ext cx="4391554" cy="3413091"/>
              <a:chOff x="3115465" y="2059672"/>
              <a:chExt cx="4391554" cy="3413091"/>
            </a:xfrm>
          </p:grpSpPr>
          <p:sp>
            <p:nvSpPr>
              <p:cNvPr id="4" name="Rectangle 3"/>
              <p:cNvSpPr>
                <a:spLocks noChangeAspect="1"/>
              </p:cNvSpPr>
              <p:nvPr/>
            </p:nvSpPr>
            <p:spPr>
              <a:xfrm>
                <a:off x="3115465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/>
              <p:cNvSpPr>
                <a:spLocks noChangeAspect="1"/>
              </p:cNvSpPr>
              <p:nvPr/>
            </p:nvSpPr>
            <p:spPr>
              <a:xfrm>
                <a:off x="3115465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>
                <a:spLocks noChangeAspect="1"/>
              </p:cNvSpPr>
              <p:nvPr/>
            </p:nvSpPr>
            <p:spPr>
              <a:xfrm>
                <a:off x="3115465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>
                <a:spLocks noChangeAspect="1"/>
              </p:cNvSpPr>
              <p:nvPr/>
            </p:nvSpPr>
            <p:spPr>
              <a:xfrm>
                <a:off x="3683499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>
                <a:spLocks noChangeAspect="1"/>
              </p:cNvSpPr>
              <p:nvPr/>
            </p:nvSpPr>
            <p:spPr>
              <a:xfrm>
                <a:off x="3683499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>
                <a:spLocks noChangeAspect="1"/>
              </p:cNvSpPr>
              <p:nvPr/>
            </p:nvSpPr>
            <p:spPr>
              <a:xfrm>
                <a:off x="3683499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>
                <a:spLocks noChangeAspect="1"/>
              </p:cNvSpPr>
              <p:nvPr/>
            </p:nvSpPr>
            <p:spPr>
              <a:xfrm>
                <a:off x="3115465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>
                <a:spLocks noChangeAspect="1"/>
              </p:cNvSpPr>
              <p:nvPr/>
            </p:nvSpPr>
            <p:spPr>
              <a:xfrm>
                <a:off x="3115465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>
                <a:spLocks noChangeAspect="1"/>
              </p:cNvSpPr>
              <p:nvPr/>
            </p:nvSpPr>
            <p:spPr>
              <a:xfrm>
                <a:off x="3115465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>
                <a:spLocks noChangeAspect="1"/>
              </p:cNvSpPr>
              <p:nvPr/>
            </p:nvSpPr>
            <p:spPr>
              <a:xfrm>
                <a:off x="3683499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>
                <a:spLocks noChangeAspect="1"/>
              </p:cNvSpPr>
              <p:nvPr/>
            </p:nvSpPr>
            <p:spPr>
              <a:xfrm>
                <a:off x="3683499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/>
              <p:cNvSpPr>
                <a:spLocks noChangeAspect="1"/>
              </p:cNvSpPr>
              <p:nvPr/>
            </p:nvSpPr>
            <p:spPr>
              <a:xfrm>
                <a:off x="3683499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>
                <a:spLocks noChangeAspect="1"/>
              </p:cNvSpPr>
              <p:nvPr/>
            </p:nvSpPr>
            <p:spPr>
              <a:xfrm>
                <a:off x="4259421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>
                <a:spLocks noChangeAspect="1"/>
              </p:cNvSpPr>
              <p:nvPr/>
            </p:nvSpPr>
            <p:spPr>
              <a:xfrm>
                <a:off x="4259421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>
                <a:spLocks noChangeAspect="1"/>
              </p:cNvSpPr>
              <p:nvPr/>
            </p:nvSpPr>
            <p:spPr>
              <a:xfrm>
                <a:off x="4259421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>
                <a:spLocks noChangeAspect="1"/>
              </p:cNvSpPr>
              <p:nvPr/>
            </p:nvSpPr>
            <p:spPr>
              <a:xfrm>
                <a:off x="4827455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>
                <a:spLocks noChangeAspect="1"/>
              </p:cNvSpPr>
              <p:nvPr/>
            </p:nvSpPr>
            <p:spPr>
              <a:xfrm>
                <a:off x="4827455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/>
              <p:cNvSpPr>
                <a:spLocks noChangeAspect="1"/>
              </p:cNvSpPr>
              <p:nvPr/>
            </p:nvSpPr>
            <p:spPr>
              <a:xfrm>
                <a:off x="4827455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/>
              <p:cNvSpPr>
                <a:spLocks noChangeAspect="1"/>
              </p:cNvSpPr>
              <p:nvPr/>
            </p:nvSpPr>
            <p:spPr>
              <a:xfrm>
                <a:off x="4259421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>
                <a:spLocks noChangeAspect="1"/>
              </p:cNvSpPr>
              <p:nvPr/>
            </p:nvSpPr>
            <p:spPr>
              <a:xfrm>
                <a:off x="4259421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/>
              <p:cNvSpPr>
                <a:spLocks noChangeAspect="1"/>
              </p:cNvSpPr>
              <p:nvPr/>
            </p:nvSpPr>
            <p:spPr>
              <a:xfrm>
                <a:off x="4259421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/>
              <p:cNvSpPr>
                <a:spLocks noChangeAspect="1"/>
              </p:cNvSpPr>
              <p:nvPr/>
            </p:nvSpPr>
            <p:spPr>
              <a:xfrm>
                <a:off x="4827455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/>
              <p:cNvSpPr>
                <a:spLocks noChangeAspect="1"/>
              </p:cNvSpPr>
              <p:nvPr/>
            </p:nvSpPr>
            <p:spPr>
              <a:xfrm>
                <a:off x="4827455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/>
              <p:cNvSpPr>
                <a:spLocks noChangeAspect="1"/>
              </p:cNvSpPr>
              <p:nvPr/>
            </p:nvSpPr>
            <p:spPr>
              <a:xfrm>
                <a:off x="4827455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/>
              <p:cNvSpPr>
                <a:spLocks noChangeAspect="1"/>
              </p:cNvSpPr>
              <p:nvPr/>
            </p:nvSpPr>
            <p:spPr>
              <a:xfrm>
                <a:off x="5383549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/>
              <p:cNvSpPr>
                <a:spLocks noChangeAspect="1"/>
              </p:cNvSpPr>
              <p:nvPr/>
            </p:nvSpPr>
            <p:spPr>
              <a:xfrm>
                <a:off x="5383549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/>
              <p:cNvSpPr>
                <a:spLocks noChangeAspect="1"/>
              </p:cNvSpPr>
              <p:nvPr/>
            </p:nvSpPr>
            <p:spPr>
              <a:xfrm>
                <a:off x="5383549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/>
              <p:cNvSpPr>
                <a:spLocks noChangeAspect="1"/>
              </p:cNvSpPr>
              <p:nvPr/>
            </p:nvSpPr>
            <p:spPr>
              <a:xfrm>
                <a:off x="5951583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/>
              <p:cNvSpPr>
                <a:spLocks noChangeAspect="1"/>
              </p:cNvSpPr>
              <p:nvPr/>
            </p:nvSpPr>
            <p:spPr>
              <a:xfrm>
                <a:off x="5951583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/>
              <p:cNvSpPr>
                <a:spLocks noChangeAspect="1"/>
              </p:cNvSpPr>
              <p:nvPr/>
            </p:nvSpPr>
            <p:spPr>
              <a:xfrm>
                <a:off x="5951583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/>
              <p:cNvSpPr>
                <a:spLocks noChangeAspect="1"/>
              </p:cNvSpPr>
              <p:nvPr/>
            </p:nvSpPr>
            <p:spPr>
              <a:xfrm>
                <a:off x="5383549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/>
              <p:cNvSpPr>
                <a:spLocks noChangeAspect="1"/>
              </p:cNvSpPr>
              <p:nvPr/>
            </p:nvSpPr>
            <p:spPr>
              <a:xfrm>
                <a:off x="5383549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/>
              <p:cNvSpPr>
                <a:spLocks noChangeAspect="1"/>
              </p:cNvSpPr>
              <p:nvPr/>
            </p:nvSpPr>
            <p:spPr>
              <a:xfrm>
                <a:off x="5383549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/>
              <p:cNvSpPr>
                <a:spLocks noChangeAspect="1"/>
              </p:cNvSpPr>
              <p:nvPr/>
            </p:nvSpPr>
            <p:spPr>
              <a:xfrm>
                <a:off x="5951583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/>
              <p:cNvSpPr>
                <a:spLocks noChangeAspect="1"/>
              </p:cNvSpPr>
              <p:nvPr/>
            </p:nvSpPr>
            <p:spPr>
              <a:xfrm>
                <a:off x="5951583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/>
              <p:cNvSpPr>
                <a:spLocks noChangeAspect="1"/>
              </p:cNvSpPr>
              <p:nvPr/>
            </p:nvSpPr>
            <p:spPr>
              <a:xfrm>
                <a:off x="5951583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/>
              <p:cNvSpPr>
                <a:spLocks noChangeAspect="1"/>
              </p:cNvSpPr>
              <p:nvPr/>
            </p:nvSpPr>
            <p:spPr>
              <a:xfrm>
                <a:off x="6527505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/>
              <p:cNvSpPr>
                <a:spLocks noChangeAspect="1"/>
              </p:cNvSpPr>
              <p:nvPr/>
            </p:nvSpPr>
            <p:spPr>
              <a:xfrm>
                <a:off x="6527505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/>
              <p:cNvSpPr>
                <a:spLocks noChangeAspect="1"/>
              </p:cNvSpPr>
              <p:nvPr/>
            </p:nvSpPr>
            <p:spPr>
              <a:xfrm>
                <a:off x="6527505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/>
              <p:cNvSpPr>
                <a:spLocks noChangeAspect="1"/>
              </p:cNvSpPr>
              <p:nvPr/>
            </p:nvSpPr>
            <p:spPr>
              <a:xfrm>
                <a:off x="7095539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/>
              <p:cNvSpPr>
                <a:spLocks noChangeAspect="1"/>
              </p:cNvSpPr>
              <p:nvPr/>
            </p:nvSpPr>
            <p:spPr>
              <a:xfrm>
                <a:off x="7095539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>
                <a:spLocks noChangeAspect="1"/>
              </p:cNvSpPr>
              <p:nvPr/>
            </p:nvSpPr>
            <p:spPr>
              <a:xfrm>
                <a:off x="7095539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>
                <a:spLocks noChangeAspect="1"/>
              </p:cNvSpPr>
              <p:nvPr/>
            </p:nvSpPr>
            <p:spPr>
              <a:xfrm>
                <a:off x="6527505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/>
              <p:cNvSpPr>
                <a:spLocks noChangeAspect="1"/>
              </p:cNvSpPr>
              <p:nvPr/>
            </p:nvSpPr>
            <p:spPr>
              <a:xfrm>
                <a:off x="6527505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/>
              <p:cNvSpPr>
                <a:spLocks noChangeAspect="1"/>
              </p:cNvSpPr>
              <p:nvPr/>
            </p:nvSpPr>
            <p:spPr>
              <a:xfrm>
                <a:off x="6527505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/>
              <p:cNvSpPr>
                <a:spLocks noChangeAspect="1"/>
              </p:cNvSpPr>
              <p:nvPr/>
            </p:nvSpPr>
            <p:spPr>
              <a:xfrm>
                <a:off x="7095539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/>
              <p:cNvSpPr>
                <a:spLocks noChangeAspect="1"/>
              </p:cNvSpPr>
              <p:nvPr/>
            </p:nvSpPr>
            <p:spPr>
              <a:xfrm>
                <a:off x="7095539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/>
              <p:cNvSpPr>
                <a:spLocks noChangeAspect="1"/>
              </p:cNvSpPr>
              <p:nvPr/>
            </p:nvSpPr>
            <p:spPr>
              <a:xfrm>
                <a:off x="7095539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/>
            <p:cNvGrpSpPr/>
            <p:nvPr/>
          </p:nvGrpSpPr>
          <p:grpSpPr>
            <a:xfrm>
              <a:off x="534256" y="2132505"/>
              <a:ext cx="6096972" cy="3978827"/>
              <a:chOff x="534256" y="2132505"/>
              <a:chExt cx="6096972" cy="3978827"/>
            </a:xfrm>
          </p:grpSpPr>
          <p:sp>
            <p:nvSpPr>
              <p:cNvPr id="114" name="Rectangle 113"/>
              <p:cNvSpPr/>
              <p:nvPr/>
            </p:nvSpPr>
            <p:spPr>
              <a:xfrm>
                <a:off x="2166560" y="3626452"/>
                <a:ext cx="4391554" cy="3830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3931017" y="3587143"/>
                <a:ext cx="8626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smtClean="0"/>
                  <a:t>Aisle</a:t>
                </a:r>
                <a:endParaRPr lang="en-US" sz="2400"/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534256" y="5132535"/>
                <a:ext cx="14876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Window Seat</a:t>
                </a:r>
                <a:endParaRPr lang="en-US" dirty="0"/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534256" y="2132505"/>
                <a:ext cx="14876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Window Seat</a:t>
                </a:r>
                <a:endParaRPr lang="en-US" dirty="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673759" y="4585477"/>
                <a:ext cx="1348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mtClean="0"/>
                  <a:t>Middle Seat</a:t>
                </a:r>
                <a:endParaRPr lang="en-US" dirty="0"/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673759" y="2687407"/>
                <a:ext cx="1348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mtClean="0"/>
                  <a:t>Middle Seat</a:t>
                </a:r>
                <a:endParaRPr lang="en-US" dirty="0"/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673758" y="4025614"/>
                <a:ext cx="1348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Aisle Seat</a:t>
                </a:r>
                <a:endParaRPr lang="en-US" dirty="0"/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673757" y="3214972"/>
                <a:ext cx="1348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Aisle Seat</a:t>
                </a:r>
                <a:endParaRPr lang="en-US" dirty="0"/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2084339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1</a:t>
                </a:r>
                <a:endParaRPr lang="en-US" sz="1600" dirty="0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2660261" y="5526557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2</a:t>
                </a:r>
                <a:endParaRPr lang="en-US" sz="1600" dirty="0"/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3236183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3</a:t>
                </a:r>
                <a:endParaRPr lang="en-US" sz="1600" dirty="0"/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3796329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4</a:t>
                </a:r>
                <a:endParaRPr lang="en-US" sz="1600" dirty="0"/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4352420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5</a:t>
                </a:r>
                <a:endParaRPr lang="en-US" sz="1600" dirty="0"/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4928953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6</a:t>
                </a:r>
                <a:endParaRPr lang="en-US" sz="1600" dirty="0"/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5505486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7</a:t>
                </a:r>
                <a:endParaRPr lang="en-US" sz="1600" dirty="0"/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6063194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8</a:t>
                </a:r>
                <a:endParaRPr lang="en-US" sz="1600" dirty="0"/>
              </a:p>
            </p:txBody>
          </p:sp>
        </p:grpSp>
      </p:grpSp>
      <p:sp>
        <p:nvSpPr>
          <p:cNvPr id="132" name="Rectangle 131"/>
          <p:cNvSpPr>
            <a:spLocks noChangeAspect="1"/>
          </p:cNvSpPr>
          <p:nvPr/>
        </p:nvSpPr>
        <p:spPr>
          <a:xfrm>
            <a:off x="7695400" y="1991509"/>
            <a:ext cx="411480" cy="41148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#</a:t>
            </a:r>
            <a:endParaRPr lang="en-US" sz="1400" dirty="0"/>
          </a:p>
        </p:txBody>
      </p:sp>
      <p:sp>
        <p:nvSpPr>
          <p:cNvPr id="133" name="TextBox 132"/>
          <p:cNvSpPr txBox="1"/>
          <p:nvPr/>
        </p:nvSpPr>
        <p:spPr>
          <a:xfrm>
            <a:off x="8106880" y="1991292"/>
            <a:ext cx="2537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: Seat on plane where # </a:t>
            </a:r>
          </a:p>
          <a:p>
            <a:r>
              <a:rPr lang="en-US" dirty="0"/>
              <a:t> </a:t>
            </a:r>
            <a:r>
              <a:rPr lang="en-US" dirty="0" smtClean="0"/>
              <a:t> is the boarding order</a:t>
            </a:r>
            <a:endParaRPr lang="en-US" dirty="0"/>
          </a:p>
        </p:txBody>
      </p:sp>
      <p:sp>
        <p:nvSpPr>
          <p:cNvPr id="134" name="TextBox 133"/>
          <p:cNvSpPr txBox="1"/>
          <p:nvPr/>
        </p:nvSpPr>
        <p:spPr>
          <a:xfrm>
            <a:off x="6917635" y="2731398"/>
            <a:ext cx="494968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will determine the optimal boarding strategy by comparing metrics of boarding simulations. </a:t>
            </a:r>
          </a:p>
          <a:p>
            <a:pPr lvl="1"/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Some boarding strategies are stochastic, requiring the use of a Monte Carlo Simulation.</a:t>
            </a:r>
          </a:p>
          <a:p>
            <a:endParaRPr lang="en-US" dirty="0"/>
          </a:p>
          <a:p>
            <a:r>
              <a:rPr lang="en-US" sz="2000" dirty="0" smtClean="0"/>
              <a:t>Analyzed Boarding Strategies: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Random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Back-to-Front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Back-to-Front, Outside-In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Front-to-Back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Front-to-Back, Outside-In</a:t>
            </a:r>
          </a:p>
        </p:txBody>
      </p:sp>
    </p:spTree>
    <p:extLst>
      <p:ext uri="{BB962C8B-B14F-4D97-AF65-F5344CB8AC3E}">
        <p14:creationId xmlns:p14="http://schemas.microsoft.com/office/powerpoint/2010/main" val="176848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Boarding Strategy:</a:t>
            </a:r>
            <a:br>
              <a:rPr lang="en-US" sz="4000" dirty="0" smtClean="0"/>
            </a:br>
            <a:r>
              <a:rPr lang="en-US" sz="4000" dirty="0" smtClean="0"/>
              <a:t>Random (Entirely Stochastic)</a:t>
            </a:r>
            <a:endParaRPr lang="en-US" sz="4000" dirty="0"/>
          </a:p>
        </p:txBody>
      </p:sp>
      <p:grpSp>
        <p:nvGrpSpPr>
          <p:cNvPr id="130" name="Group 129"/>
          <p:cNvGrpSpPr/>
          <p:nvPr/>
        </p:nvGrpSpPr>
        <p:grpSpPr>
          <a:xfrm>
            <a:off x="519266" y="1991509"/>
            <a:ext cx="6096972" cy="3999901"/>
            <a:chOff x="534256" y="2111431"/>
            <a:chExt cx="6096972" cy="3999901"/>
          </a:xfrm>
        </p:grpSpPr>
        <p:grpSp>
          <p:nvGrpSpPr>
            <p:cNvPr id="112" name="Group 111"/>
            <p:cNvGrpSpPr/>
            <p:nvPr/>
          </p:nvGrpSpPr>
          <p:grpSpPr>
            <a:xfrm>
              <a:off x="2166560" y="2111431"/>
              <a:ext cx="4391554" cy="3413091"/>
              <a:chOff x="3115465" y="2059672"/>
              <a:chExt cx="4391554" cy="3413091"/>
            </a:xfrm>
          </p:grpSpPr>
          <p:sp>
            <p:nvSpPr>
              <p:cNvPr id="4" name="Rectangle 3"/>
              <p:cNvSpPr>
                <a:spLocks noChangeAspect="1"/>
              </p:cNvSpPr>
              <p:nvPr/>
            </p:nvSpPr>
            <p:spPr>
              <a:xfrm>
                <a:off x="3115465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10</a:t>
                </a:r>
                <a:endParaRPr lang="en-US" sz="1600" dirty="0"/>
              </a:p>
            </p:txBody>
          </p:sp>
          <p:sp>
            <p:nvSpPr>
              <p:cNvPr id="5" name="Rectangle 4"/>
              <p:cNvSpPr>
                <a:spLocks noChangeAspect="1"/>
              </p:cNvSpPr>
              <p:nvPr/>
            </p:nvSpPr>
            <p:spPr>
              <a:xfrm>
                <a:off x="3115465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40</a:t>
                </a:r>
                <a:endParaRPr lang="en-US" sz="1600" dirty="0"/>
              </a:p>
            </p:txBody>
          </p:sp>
          <p:sp>
            <p:nvSpPr>
              <p:cNvPr id="6" name="Rectangle 5"/>
              <p:cNvSpPr>
                <a:spLocks noChangeAspect="1"/>
              </p:cNvSpPr>
              <p:nvPr/>
            </p:nvSpPr>
            <p:spPr>
              <a:xfrm>
                <a:off x="3115465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7</a:t>
                </a:r>
                <a:endParaRPr lang="en-US" sz="1600" dirty="0"/>
              </a:p>
            </p:txBody>
          </p:sp>
          <p:sp>
            <p:nvSpPr>
              <p:cNvPr id="10" name="Rectangle 9"/>
              <p:cNvSpPr>
                <a:spLocks noChangeAspect="1"/>
              </p:cNvSpPr>
              <p:nvPr/>
            </p:nvSpPr>
            <p:spPr>
              <a:xfrm>
                <a:off x="3683499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42</a:t>
                </a:r>
                <a:endParaRPr lang="en-US" sz="1600" dirty="0"/>
              </a:p>
            </p:txBody>
          </p:sp>
          <p:sp>
            <p:nvSpPr>
              <p:cNvPr id="11" name="Rectangle 10"/>
              <p:cNvSpPr>
                <a:spLocks noChangeAspect="1"/>
              </p:cNvSpPr>
              <p:nvPr/>
            </p:nvSpPr>
            <p:spPr>
              <a:xfrm>
                <a:off x="3683499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22</a:t>
                </a:r>
                <a:endParaRPr lang="en-US" sz="1600" dirty="0"/>
              </a:p>
            </p:txBody>
          </p:sp>
          <p:sp>
            <p:nvSpPr>
              <p:cNvPr id="12" name="Rectangle 11"/>
              <p:cNvSpPr>
                <a:spLocks noChangeAspect="1"/>
              </p:cNvSpPr>
              <p:nvPr/>
            </p:nvSpPr>
            <p:spPr>
              <a:xfrm>
                <a:off x="3683499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16</a:t>
                </a:r>
                <a:endParaRPr lang="en-US" sz="1600" dirty="0"/>
              </a:p>
            </p:txBody>
          </p:sp>
          <p:sp>
            <p:nvSpPr>
              <p:cNvPr id="52" name="Rectangle 51"/>
              <p:cNvSpPr>
                <a:spLocks noChangeAspect="1"/>
              </p:cNvSpPr>
              <p:nvPr/>
            </p:nvSpPr>
            <p:spPr>
              <a:xfrm>
                <a:off x="3115465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24</a:t>
                </a:r>
                <a:endParaRPr lang="en-US" sz="1600" dirty="0"/>
              </a:p>
            </p:txBody>
          </p:sp>
          <p:sp>
            <p:nvSpPr>
              <p:cNvPr id="53" name="Rectangle 52"/>
              <p:cNvSpPr>
                <a:spLocks noChangeAspect="1"/>
              </p:cNvSpPr>
              <p:nvPr/>
            </p:nvSpPr>
            <p:spPr>
              <a:xfrm>
                <a:off x="3115465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37</a:t>
                </a:r>
                <a:endParaRPr lang="en-US" sz="1600" dirty="0"/>
              </a:p>
            </p:txBody>
          </p:sp>
          <p:sp>
            <p:nvSpPr>
              <p:cNvPr id="54" name="Rectangle 53"/>
              <p:cNvSpPr>
                <a:spLocks noChangeAspect="1"/>
              </p:cNvSpPr>
              <p:nvPr/>
            </p:nvSpPr>
            <p:spPr>
              <a:xfrm>
                <a:off x="3115465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</a:t>
                </a:r>
                <a:endParaRPr lang="en-US" sz="1600" dirty="0"/>
              </a:p>
            </p:txBody>
          </p:sp>
          <p:sp>
            <p:nvSpPr>
              <p:cNvPr id="55" name="Rectangle 54"/>
              <p:cNvSpPr>
                <a:spLocks noChangeAspect="1"/>
              </p:cNvSpPr>
              <p:nvPr/>
            </p:nvSpPr>
            <p:spPr>
              <a:xfrm>
                <a:off x="3683499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34</a:t>
                </a:r>
                <a:endParaRPr lang="en-US" sz="1600" dirty="0"/>
              </a:p>
            </p:txBody>
          </p:sp>
          <p:sp>
            <p:nvSpPr>
              <p:cNvPr id="56" name="Rectangle 55"/>
              <p:cNvSpPr>
                <a:spLocks noChangeAspect="1"/>
              </p:cNvSpPr>
              <p:nvPr/>
            </p:nvSpPr>
            <p:spPr>
              <a:xfrm>
                <a:off x="3683499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17</a:t>
                </a:r>
                <a:endParaRPr lang="en-US" sz="1600" dirty="0"/>
              </a:p>
            </p:txBody>
          </p:sp>
          <p:sp>
            <p:nvSpPr>
              <p:cNvPr id="57" name="Rectangle 56"/>
              <p:cNvSpPr>
                <a:spLocks noChangeAspect="1"/>
              </p:cNvSpPr>
              <p:nvPr/>
            </p:nvSpPr>
            <p:spPr>
              <a:xfrm>
                <a:off x="3683499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30</a:t>
                </a:r>
                <a:endParaRPr lang="en-US" sz="1600" dirty="0"/>
              </a:p>
            </p:txBody>
          </p:sp>
          <p:sp>
            <p:nvSpPr>
              <p:cNvPr id="76" name="Rectangle 75"/>
              <p:cNvSpPr>
                <a:spLocks noChangeAspect="1"/>
              </p:cNvSpPr>
              <p:nvPr/>
            </p:nvSpPr>
            <p:spPr>
              <a:xfrm>
                <a:off x="4259421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21</a:t>
                </a:r>
                <a:endParaRPr lang="en-US" sz="1600" dirty="0"/>
              </a:p>
            </p:txBody>
          </p:sp>
          <p:sp>
            <p:nvSpPr>
              <p:cNvPr id="77" name="Rectangle 76"/>
              <p:cNvSpPr>
                <a:spLocks noChangeAspect="1"/>
              </p:cNvSpPr>
              <p:nvPr/>
            </p:nvSpPr>
            <p:spPr>
              <a:xfrm>
                <a:off x="4259421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</a:t>
                </a:r>
                <a:endParaRPr lang="en-US" sz="1600" dirty="0"/>
              </a:p>
            </p:txBody>
          </p:sp>
          <p:sp>
            <p:nvSpPr>
              <p:cNvPr id="78" name="Rectangle 77"/>
              <p:cNvSpPr>
                <a:spLocks noChangeAspect="1"/>
              </p:cNvSpPr>
              <p:nvPr/>
            </p:nvSpPr>
            <p:spPr>
              <a:xfrm>
                <a:off x="4259421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19</a:t>
                </a:r>
                <a:endParaRPr lang="en-US" sz="1600" dirty="0"/>
              </a:p>
            </p:txBody>
          </p:sp>
          <p:sp>
            <p:nvSpPr>
              <p:cNvPr id="79" name="Rectangle 78"/>
              <p:cNvSpPr>
                <a:spLocks noChangeAspect="1"/>
              </p:cNvSpPr>
              <p:nvPr/>
            </p:nvSpPr>
            <p:spPr>
              <a:xfrm>
                <a:off x="4827455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13</a:t>
                </a:r>
                <a:endParaRPr lang="en-US" sz="1600" dirty="0"/>
              </a:p>
            </p:txBody>
          </p:sp>
          <p:sp>
            <p:nvSpPr>
              <p:cNvPr id="80" name="Rectangle 79"/>
              <p:cNvSpPr>
                <a:spLocks noChangeAspect="1"/>
              </p:cNvSpPr>
              <p:nvPr/>
            </p:nvSpPr>
            <p:spPr>
              <a:xfrm>
                <a:off x="4827455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44</a:t>
                </a:r>
                <a:endParaRPr lang="en-US" sz="1600" dirty="0"/>
              </a:p>
            </p:txBody>
          </p:sp>
          <p:sp>
            <p:nvSpPr>
              <p:cNvPr id="81" name="Rectangle 80"/>
              <p:cNvSpPr>
                <a:spLocks noChangeAspect="1"/>
              </p:cNvSpPr>
              <p:nvPr/>
            </p:nvSpPr>
            <p:spPr>
              <a:xfrm>
                <a:off x="4827455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29</a:t>
                </a:r>
                <a:endParaRPr lang="en-US" sz="1600" dirty="0"/>
              </a:p>
            </p:txBody>
          </p:sp>
          <p:sp>
            <p:nvSpPr>
              <p:cNvPr id="82" name="Rectangle 81"/>
              <p:cNvSpPr>
                <a:spLocks noChangeAspect="1"/>
              </p:cNvSpPr>
              <p:nvPr/>
            </p:nvSpPr>
            <p:spPr>
              <a:xfrm>
                <a:off x="4259421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11</a:t>
                </a:r>
                <a:endParaRPr lang="en-US" sz="1600" dirty="0"/>
              </a:p>
            </p:txBody>
          </p:sp>
          <p:sp>
            <p:nvSpPr>
              <p:cNvPr id="83" name="Rectangle 82"/>
              <p:cNvSpPr>
                <a:spLocks noChangeAspect="1"/>
              </p:cNvSpPr>
              <p:nvPr/>
            </p:nvSpPr>
            <p:spPr>
              <a:xfrm>
                <a:off x="4259421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38</a:t>
                </a:r>
                <a:endParaRPr lang="en-US" sz="1600" dirty="0"/>
              </a:p>
            </p:txBody>
          </p:sp>
          <p:sp>
            <p:nvSpPr>
              <p:cNvPr id="84" name="Rectangle 83"/>
              <p:cNvSpPr>
                <a:spLocks noChangeAspect="1"/>
              </p:cNvSpPr>
              <p:nvPr/>
            </p:nvSpPr>
            <p:spPr>
              <a:xfrm>
                <a:off x="4259421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8</a:t>
                </a:r>
                <a:endParaRPr lang="en-US" sz="1600" dirty="0"/>
              </a:p>
            </p:txBody>
          </p:sp>
          <p:sp>
            <p:nvSpPr>
              <p:cNvPr id="85" name="Rectangle 84"/>
              <p:cNvSpPr>
                <a:spLocks noChangeAspect="1"/>
              </p:cNvSpPr>
              <p:nvPr/>
            </p:nvSpPr>
            <p:spPr>
              <a:xfrm>
                <a:off x="4827455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27</a:t>
                </a:r>
                <a:endParaRPr lang="en-US" sz="1600" dirty="0"/>
              </a:p>
            </p:txBody>
          </p:sp>
          <p:sp>
            <p:nvSpPr>
              <p:cNvPr id="86" name="Rectangle 85"/>
              <p:cNvSpPr>
                <a:spLocks noChangeAspect="1"/>
              </p:cNvSpPr>
              <p:nvPr/>
            </p:nvSpPr>
            <p:spPr>
              <a:xfrm>
                <a:off x="4827455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35</a:t>
                </a:r>
                <a:endParaRPr lang="en-US" sz="1600" dirty="0"/>
              </a:p>
            </p:txBody>
          </p:sp>
          <p:sp>
            <p:nvSpPr>
              <p:cNvPr id="87" name="Rectangle 86"/>
              <p:cNvSpPr>
                <a:spLocks noChangeAspect="1"/>
              </p:cNvSpPr>
              <p:nvPr/>
            </p:nvSpPr>
            <p:spPr>
              <a:xfrm>
                <a:off x="4827455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47</a:t>
                </a:r>
                <a:endParaRPr lang="en-US" sz="1600" dirty="0"/>
              </a:p>
            </p:txBody>
          </p:sp>
          <p:sp>
            <p:nvSpPr>
              <p:cNvPr id="88" name="Rectangle 87"/>
              <p:cNvSpPr>
                <a:spLocks noChangeAspect="1"/>
              </p:cNvSpPr>
              <p:nvPr/>
            </p:nvSpPr>
            <p:spPr>
              <a:xfrm>
                <a:off x="5383549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6</a:t>
                </a:r>
                <a:endParaRPr lang="en-US" sz="1600" dirty="0"/>
              </a:p>
            </p:txBody>
          </p:sp>
          <p:sp>
            <p:nvSpPr>
              <p:cNvPr id="89" name="Rectangle 88"/>
              <p:cNvSpPr>
                <a:spLocks noChangeAspect="1"/>
              </p:cNvSpPr>
              <p:nvPr/>
            </p:nvSpPr>
            <p:spPr>
              <a:xfrm>
                <a:off x="5383549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31</a:t>
                </a:r>
                <a:endParaRPr lang="en-US" sz="1600" dirty="0"/>
              </a:p>
            </p:txBody>
          </p:sp>
          <p:sp>
            <p:nvSpPr>
              <p:cNvPr id="90" name="Rectangle 89"/>
              <p:cNvSpPr>
                <a:spLocks noChangeAspect="1"/>
              </p:cNvSpPr>
              <p:nvPr/>
            </p:nvSpPr>
            <p:spPr>
              <a:xfrm>
                <a:off x="5383549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33</a:t>
                </a:r>
                <a:endParaRPr lang="en-US" sz="1600" dirty="0"/>
              </a:p>
            </p:txBody>
          </p:sp>
          <p:sp>
            <p:nvSpPr>
              <p:cNvPr id="91" name="Rectangle 90"/>
              <p:cNvSpPr>
                <a:spLocks noChangeAspect="1"/>
              </p:cNvSpPr>
              <p:nvPr/>
            </p:nvSpPr>
            <p:spPr>
              <a:xfrm>
                <a:off x="5951583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41</a:t>
                </a:r>
                <a:endParaRPr lang="en-US" sz="1600" dirty="0"/>
              </a:p>
            </p:txBody>
          </p:sp>
          <p:sp>
            <p:nvSpPr>
              <p:cNvPr id="92" name="Rectangle 91"/>
              <p:cNvSpPr>
                <a:spLocks noChangeAspect="1"/>
              </p:cNvSpPr>
              <p:nvPr/>
            </p:nvSpPr>
            <p:spPr>
              <a:xfrm>
                <a:off x="5951583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20</a:t>
                </a:r>
                <a:endParaRPr lang="en-US" sz="1600" dirty="0"/>
              </a:p>
            </p:txBody>
          </p:sp>
          <p:sp>
            <p:nvSpPr>
              <p:cNvPr id="93" name="Rectangle 92"/>
              <p:cNvSpPr>
                <a:spLocks noChangeAspect="1"/>
              </p:cNvSpPr>
              <p:nvPr/>
            </p:nvSpPr>
            <p:spPr>
              <a:xfrm>
                <a:off x="5951583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15</a:t>
                </a:r>
                <a:endParaRPr lang="en-US" sz="1600" dirty="0"/>
              </a:p>
            </p:txBody>
          </p:sp>
          <p:sp>
            <p:nvSpPr>
              <p:cNvPr id="94" name="Rectangle 93"/>
              <p:cNvSpPr>
                <a:spLocks noChangeAspect="1"/>
              </p:cNvSpPr>
              <p:nvPr/>
            </p:nvSpPr>
            <p:spPr>
              <a:xfrm>
                <a:off x="5383549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14</a:t>
                </a:r>
                <a:endParaRPr lang="en-US" sz="1600" dirty="0"/>
              </a:p>
            </p:txBody>
          </p:sp>
          <p:sp>
            <p:nvSpPr>
              <p:cNvPr id="95" name="Rectangle 94"/>
              <p:cNvSpPr>
                <a:spLocks noChangeAspect="1"/>
              </p:cNvSpPr>
              <p:nvPr/>
            </p:nvSpPr>
            <p:spPr>
              <a:xfrm>
                <a:off x="5383549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</a:t>
                </a:r>
                <a:endParaRPr lang="en-US" sz="1600" dirty="0"/>
              </a:p>
            </p:txBody>
          </p:sp>
          <p:sp>
            <p:nvSpPr>
              <p:cNvPr id="96" name="Rectangle 95"/>
              <p:cNvSpPr>
                <a:spLocks noChangeAspect="1"/>
              </p:cNvSpPr>
              <p:nvPr/>
            </p:nvSpPr>
            <p:spPr>
              <a:xfrm>
                <a:off x="5383549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36</a:t>
                </a:r>
                <a:endParaRPr lang="en-US" sz="1600" dirty="0"/>
              </a:p>
            </p:txBody>
          </p:sp>
          <p:sp>
            <p:nvSpPr>
              <p:cNvPr id="97" name="Rectangle 96"/>
              <p:cNvSpPr>
                <a:spLocks noChangeAspect="1"/>
              </p:cNvSpPr>
              <p:nvPr/>
            </p:nvSpPr>
            <p:spPr>
              <a:xfrm>
                <a:off x="5951583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45</a:t>
                </a:r>
                <a:endParaRPr lang="en-US" sz="1600" dirty="0"/>
              </a:p>
            </p:txBody>
          </p:sp>
          <p:sp>
            <p:nvSpPr>
              <p:cNvPr id="98" name="Rectangle 97"/>
              <p:cNvSpPr>
                <a:spLocks noChangeAspect="1"/>
              </p:cNvSpPr>
              <p:nvPr/>
            </p:nvSpPr>
            <p:spPr>
              <a:xfrm>
                <a:off x="5951583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48</a:t>
                </a:r>
                <a:endParaRPr lang="en-US" sz="1600" dirty="0"/>
              </a:p>
            </p:txBody>
          </p:sp>
          <p:sp>
            <p:nvSpPr>
              <p:cNvPr id="99" name="Rectangle 98"/>
              <p:cNvSpPr>
                <a:spLocks noChangeAspect="1"/>
              </p:cNvSpPr>
              <p:nvPr/>
            </p:nvSpPr>
            <p:spPr>
              <a:xfrm>
                <a:off x="5951583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26</a:t>
                </a:r>
                <a:endParaRPr lang="en-US" sz="1600" dirty="0"/>
              </a:p>
            </p:txBody>
          </p:sp>
          <p:sp>
            <p:nvSpPr>
              <p:cNvPr id="100" name="Rectangle 99"/>
              <p:cNvSpPr>
                <a:spLocks noChangeAspect="1"/>
              </p:cNvSpPr>
              <p:nvPr/>
            </p:nvSpPr>
            <p:spPr>
              <a:xfrm>
                <a:off x="6527505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</a:t>
                </a:r>
                <a:endParaRPr lang="en-US" sz="1600" dirty="0"/>
              </a:p>
            </p:txBody>
          </p:sp>
          <p:sp>
            <p:nvSpPr>
              <p:cNvPr id="101" name="Rectangle 100"/>
              <p:cNvSpPr>
                <a:spLocks noChangeAspect="1"/>
              </p:cNvSpPr>
              <p:nvPr/>
            </p:nvSpPr>
            <p:spPr>
              <a:xfrm>
                <a:off x="6527505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43</a:t>
                </a:r>
                <a:endParaRPr lang="en-US" sz="1600" dirty="0"/>
              </a:p>
            </p:txBody>
          </p:sp>
          <p:sp>
            <p:nvSpPr>
              <p:cNvPr id="102" name="Rectangle 101"/>
              <p:cNvSpPr>
                <a:spLocks noChangeAspect="1"/>
              </p:cNvSpPr>
              <p:nvPr/>
            </p:nvSpPr>
            <p:spPr>
              <a:xfrm>
                <a:off x="6527505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32</a:t>
                </a:r>
                <a:endParaRPr lang="en-US" sz="1600" dirty="0"/>
              </a:p>
            </p:txBody>
          </p:sp>
          <p:sp>
            <p:nvSpPr>
              <p:cNvPr id="103" name="Rectangle 102"/>
              <p:cNvSpPr>
                <a:spLocks noChangeAspect="1"/>
              </p:cNvSpPr>
              <p:nvPr/>
            </p:nvSpPr>
            <p:spPr>
              <a:xfrm>
                <a:off x="7095539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25</a:t>
                </a:r>
                <a:endParaRPr lang="en-US" sz="1600" dirty="0"/>
              </a:p>
            </p:txBody>
          </p:sp>
          <p:sp>
            <p:nvSpPr>
              <p:cNvPr id="104" name="Rectangle 103"/>
              <p:cNvSpPr>
                <a:spLocks noChangeAspect="1"/>
              </p:cNvSpPr>
              <p:nvPr/>
            </p:nvSpPr>
            <p:spPr>
              <a:xfrm>
                <a:off x="7095539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18</a:t>
                </a:r>
                <a:endParaRPr lang="en-US" sz="1600" dirty="0"/>
              </a:p>
            </p:txBody>
          </p:sp>
          <p:sp>
            <p:nvSpPr>
              <p:cNvPr id="105" name="Rectangle 104"/>
              <p:cNvSpPr>
                <a:spLocks noChangeAspect="1"/>
              </p:cNvSpPr>
              <p:nvPr/>
            </p:nvSpPr>
            <p:spPr>
              <a:xfrm>
                <a:off x="7095539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9</a:t>
                </a:r>
                <a:endParaRPr lang="en-US" sz="1600" dirty="0"/>
              </a:p>
            </p:txBody>
          </p:sp>
          <p:sp>
            <p:nvSpPr>
              <p:cNvPr id="106" name="Rectangle 105"/>
              <p:cNvSpPr>
                <a:spLocks noChangeAspect="1"/>
              </p:cNvSpPr>
              <p:nvPr/>
            </p:nvSpPr>
            <p:spPr>
              <a:xfrm>
                <a:off x="6527505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5</a:t>
                </a:r>
                <a:endParaRPr lang="en-US" sz="1600" dirty="0"/>
              </a:p>
            </p:txBody>
          </p:sp>
          <p:sp>
            <p:nvSpPr>
              <p:cNvPr id="107" name="Rectangle 106"/>
              <p:cNvSpPr>
                <a:spLocks noChangeAspect="1"/>
              </p:cNvSpPr>
              <p:nvPr/>
            </p:nvSpPr>
            <p:spPr>
              <a:xfrm>
                <a:off x="6527505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23</a:t>
                </a:r>
                <a:endParaRPr lang="en-US" sz="1600" dirty="0"/>
              </a:p>
            </p:txBody>
          </p:sp>
          <p:sp>
            <p:nvSpPr>
              <p:cNvPr id="108" name="Rectangle 107"/>
              <p:cNvSpPr>
                <a:spLocks noChangeAspect="1"/>
              </p:cNvSpPr>
              <p:nvPr/>
            </p:nvSpPr>
            <p:spPr>
              <a:xfrm>
                <a:off x="6527505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12</a:t>
                </a:r>
                <a:endParaRPr lang="en-US" sz="1600" dirty="0"/>
              </a:p>
            </p:txBody>
          </p:sp>
          <p:sp>
            <p:nvSpPr>
              <p:cNvPr id="109" name="Rectangle 108"/>
              <p:cNvSpPr>
                <a:spLocks noChangeAspect="1"/>
              </p:cNvSpPr>
              <p:nvPr/>
            </p:nvSpPr>
            <p:spPr>
              <a:xfrm>
                <a:off x="7095539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39</a:t>
                </a:r>
                <a:endParaRPr lang="en-US" sz="1600" dirty="0"/>
              </a:p>
            </p:txBody>
          </p:sp>
          <p:sp>
            <p:nvSpPr>
              <p:cNvPr id="110" name="Rectangle 109"/>
              <p:cNvSpPr>
                <a:spLocks noChangeAspect="1"/>
              </p:cNvSpPr>
              <p:nvPr/>
            </p:nvSpPr>
            <p:spPr>
              <a:xfrm>
                <a:off x="7095539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28</a:t>
                </a:r>
                <a:endParaRPr lang="en-US" sz="1600" dirty="0"/>
              </a:p>
            </p:txBody>
          </p:sp>
          <p:sp>
            <p:nvSpPr>
              <p:cNvPr id="111" name="Rectangle 110"/>
              <p:cNvSpPr>
                <a:spLocks noChangeAspect="1"/>
              </p:cNvSpPr>
              <p:nvPr/>
            </p:nvSpPr>
            <p:spPr>
              <a:xfrm>
                <a:off x="7095539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46</a:t>
                </a:r>
                <a:endParaRPr lang="en-US" sz="1600" dirty="0"/>
              </a:p>
            </p:txBody>
          </p:sp>
        </p:grpSp>
        <p:grpSp>
          <p:nvGrpSpPr>
            <p:cNvPr id="129" name="Group 128"/>
            <p:cNvGrpSpPr/>
            <p:nvPr/>
          </p:nvGrpSpPr>
          <p:grpSpPr>
            <a:xfrm>
              <a:off x="534256" y="2132505"/>
              <a:ext cx="6096972" cy="3978827"/>
              <a:chOff x="534256" y="2132505"/>
              <a:chExt cx="6096972" cy="3978827"/>
            </a:xfrm>
          </p:grpSpPr>
          <p:sp>
            <p:nvSpPr>
              <p:cNvPr id="114" name="Rectangle 113"/>
              <p:cNvSpPr/>
              <p:nvPr/>
            </p:nvSpPr>
            <p:spPr>
              <a:xfrm>
                <a:off x="2166560" y="3626452"/>
                <a:ext cx="4391554" cy="3830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3931017" y="3587143"/>
                <a:ext cx="8626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smtClean="0"/>
                  <a:t>Aisle</a:t>
                </a:r>
                <a:endParaRPr lang="en-US" sz="2400"/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534256" y="5132535"/>
                <a:ext cx="14876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Window Seat</a:t>
                </a:r>
                <a:endParaRPr lang="en-US" dirty="0"/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534256" y="2132505"/>
                <a:ext cx="14876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Window Seat</a:t>
                </a:r>
                <a:endParaRPr lang="en-US" dirty="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673759" y="4585477"/>
                <a:ext cx="1348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mtClean="0"/>
                  <a:t>Middle Seat</a:t>
                </a:r>
                <a:endParaRPr lang="en-US" dirty="0"/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673759" y="2687407"/>
                <a:ext cx="1348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mtClean="0"/>
                  <a:t>Middle Seat</a:t>
                </a:r>
                <a:endParaRPr lang="en-US" dirty="0"/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673758" y="4025614"/>
                <a:ext cx="1348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Aisle Seat</a:t>
                </a:r>
                <a:endParaRPr lang="en-US" dirty="0"/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673757" y="3214972"/>
                <a:ext cx="1348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Aisle Seat</a:t>
                </a:r>
                <a:endParaRPr lang="en-US" dirty="0"/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2084339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1</a:t>
                </a:r>
                <a:endParaRPr lang="en-US" sz="1600" dirty="0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2660261" y="5526557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2</a:t>
                </a:r>
                <a:endParaRPr lang="en-US" sz="1600" dirty="0"/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3236183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3</a:t>
                </a:r>
                <a:endParaRPr lang="en-US" sz="1600" dirty="0"/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3796329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4</a:t>
                </a:r>
                <a:endParaRPr lang="en-US" sz="1600" dirty="0"/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4352420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5</a:t>
                </a:r>
                <a:endParaRPr lang="en-US" sz="1600" dirty="0"/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4928953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6</a:t>
                </a:r>
                <a:endParaRPr lang="en-US" sz="1600" dirty="0"/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5505486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7</a:t>
                </a:r>
                <a:endParaRPr lang="en-US" sz="1600" dirty="0"/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6063194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8</a:t>
                </a:r>
                <a:endParaRPr lang="en-US" sz="1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28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br>
              <a:rPr lang="en-US" dirty="0" smtClean="0"/>
            </a:br>
            <a:r>
              <a:rPr lang="en-US" dirty="0" smtClean="0"/>
              <a:t>Project Overview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199" y="1608008"/>
            <a:ext cx="1109842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Goal of Project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Determine the best boarding strategy to minimize total and individual boarding times 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92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Boarding Strategy:</a:t>
            </a:r>
            <a:br>
              <a:rPr lang="en-US" sz="4000" dirty="0" smtClean="0"/>
            </a:br>
            <a:r>
              <a:rPr lang="en-US" sz="4000" dirty="0" smtClean="0"/>
              <a:t>Random (Entirely Stochastic)</a:t>
            </a:r>
            <a:endParaRPr lang="en-US" sz="4000" dirty="0"/>
          </a:p>
        </p:txBody>
      </p:sp>
      <p:grpSp>
        <p:nvGrpSpPr>
          <p:cNvPr id="130" name="Group 129"/>
          <p:cNvGrpSpPr/>
          <p:nvPr/>
        </p:nvGrpSpPr>
        <p:grpSpPr>
          <a:xfrm>
            <a:off x="519266" y="1991509"/>
            <a:ext cx="6096972" cy="3999901"/>
            <a:chOff x="534256" y="2111431"/>
            <a:chExt cx="6096972" cy="3999901"/>
          </a:xfrm>
        </p:grpSpPr>
        <p:grpSp>
          <p:nvGrpSpPr>
            <p:cNvPr id="112" name="Group 111"/>
            <p:cNvGrpSpPr/>
            <p:nvPr/>
          </p:nvGrpSpPr>
          <p:grpSpPr>
            <a:xfrm>
              <a:off x="2166560" y="2111431"/>
              <a:ext cx="4391554" cy="3413091"/>
              <a:chOff x="3115465" y="2059672"/>
              <a:chExt cx="4391554" cy="3413091"/>
            </a:xfrm>
          </p:grpSpPr>
          <p:sp>
            <p:nvSpPr>
              <p:cNvPr id="4" name="Rectangle 3"/>
              <p:cNvSpPr>
                <a:spLocks noChangeAspect="1"/>
              </p:cNvSpPr>
              <p:nvPr/>
            </p:nvSpPr>
            <p:spPr>
              <a:xfrm>
                <a:off x="3115465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10</a:t>
                </a:r>
                <a:endParaRPr lang="en-US" sz="1600" dirty="0"/>
              </a:p>
            </p:txBody>
          </p:sp>
          <p:sp>
            <p:nvSpPr>
              <p:cNvPr id="5" name="Rectangle 4"/>
              <p:cNvSpPr>
                <a:spLocks noChangeAspect="1"/>
              </p:cNvSpPr>
              <p:nvPr/>
            </p:nvSpPr>
            <p:spPr>
              <a:xfrm>
                <a:off x="3115465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40</a:t>
                </a:r>
                <a:endParaRPr lang="en-US" sz="1600" dirty="0"/>
              </a:p>
            </p:txBody>
          </p:sp>
          <p:sp>
            <p:nvSpPr>
              <p:cNvPr id="6" name="Rectangle 5"/>
              <p:cNvSpPr>
                <a:spLocks noChangeAspect="1"/>
              </p:cNvSpPr>
              <p:nvPr/>
            </p:nvSpPr>
            <p:spPr>
              <a:xfrm>
                <a:off x="3115465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7</a:t>
                </a:r>
                <a:endParaRPr lang="en-US" sz="1600" dirty="0"/>
              </a:p>
            </p:txBody>
          </p:sp>
          <p:sp>
            <p:nvSpPr>
              <p:cNvPr id="10" name="Rectangle 9"/>
              <p:cNvSpPr>
                <a:spLocks noChangeAspect="1"/>
              </p:cNvSpPr>
              <p:nvPr/>
            </p:nvSpPr>
            <p:spPr>
              <a:xfrm>
                <a:off x="3683499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42</a:t>
                </a:r>
                <a:endParaRPr lang="en-US" sz="1600" dirty="0"/>
              </a:p>
            </p:txBody>
          </p:sp>
          <p:sp>
            <p:nvSpPr>
              <p:cNvPr id="11" name="Rectangle 10"/>
              <p:cNvSpPr>
                <a:spLocks noChangeAspect="1"/>
              </p:cNvSpPr>
              <p:nvPr/>
            </p:nvSpPr>
            <p:spPr>
              <a:xfrm>
                <a:off x="3683499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22</a:t>
                </a:r>
                <a:endParaRPr lang="en-US" sz="1600" dirty="0"/>
              </a:p>
            </p:txBody>
          </p:sp>
          <p:sp>
            <p:nvSpPr>
              <p:cNvPr id="12" name="Rectangle 11"/>
              <p:cNvSpPr>
                <a:spLocks noChangeAspect="1"/>
              </p:cNvSpPr>
              <p:nvPr/>
            </p:nvSpPr>
            <p:spPr>
              <a:xfrm>
                <a:off x="3683499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16</a:t>
                </a:r>
                <a:endParaRPr lang="en-US" sz="1600" dirty="0"/>
              </a:p>
            </p:txBody>
          </p:sp>
          <p:sp>
            <p:nvSpPr>
              <p:cNvPr id="52" name="Rectangle 51"/>
              <p:cNvSpPr>
                <a:spLocks noChangeAspect="1"/>
              </p:cNvSpPr>
              <p:nvPr/>
            </p:nvSpPr>
            <p:spPr>
              <a:xfrm>
                <a:off x="3115465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24</a:t>
                </a:r>
                <a:endParaRPr lang="en-US" sz="1600" dirty="0"/>
              </a:p>
            </p:txBody>
          </p:sp>
          <p:sp>
            <p:nvSpPr>
              <p:cNvPr id="53" name="Rectangle 52"/>
              <p:cNvSpPr>
                <a:spLocks noChangeAspect="1"/>
              </p:cNvSpPr>
              <p:nvPr/>
            </p:nvSpPr>
            <p:spPr>
              <a:xfrm>
                <a:off x="3115465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37</a:t>
                </a:r>
                <a:endParaRPr lang="en-US" sz="1600" dirty="0"/>
              </a:p>
            </p:txBody>
          </p:sp>
          <p:sp>
            <p:nvSpPr>
              <p:cNvPr id="54" name="Rectangle 53"/>
              <p:cNvSpPr>
                <a:spLocks noChangeAspect="1"/>
              </p:cNvSpPr>
              <p:nvPr/>
            </p:nvSpPr>
            <p:spPr>
              <a:xfrm>
                <a:off x="3115465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</a:t>
                </a:r>
                <a:endParaRPr lang="en-US" sz="1600" dirty="0"/>
              </a:p>
            </p:txBody>
          </p:sp>
          <p:sp>
            <p:nvSpPr>
              <p:cNvPr id="55" name="Rectangle 54"/>
              <p:cNvSpPr>
                <a:spLocks noChangeAspect="1"/>
              </p:cNvSpPr>
              <p:nvPr/>
            </p:nvSpPr>
            <p:spPr>
              <a:xfrm>
                <a:off x="3683499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34</a:t>
                </a:r>
                <a:endParaRPr lang="en-US" sz="1600" dirty="0"/>
              </a:p>
            </p:txBody>
          </p:sp>
          <p:sp>
            <p:nvSpPr>
              <p:cNvPr id="56" name="Rectangle 55"/>
              <p:cNvSpPr>
                <a:spLocks noChangeAspect="1"/>
              </p:cNvSpPr>
              <p:nvPr/>
            </p:nvSpPr>
            <p:spPr>
              <a:xfrm>
                <a:off x="3683499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17</a:t>
                </a:r>
                <a:endParaRPr lang="en-US" sz="1600" dirty="0"/>
              </a:p>
            </p:txBody>
          </p:sp>
          <p:sp>
            <p:nvSpPr>
              <p:cNvPr id="57" name="Rectangle 56"/>
              <p:cNvSpPr>
                <a:spLocks noChangeAspect="1"/>
              </p:cNvSpPr>
              <p:nvPr/>
            </p:nvSpPr>
            <p:spPr>
              <a:xfrm>
                <a:off x="3683499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30</a:t>
                </a:r>
                <a:endParaRPr lang="en-US" sz="1600" dirty="0"/>
              </a:p>
            </p:txBody>
          </p:sp>
          <p:sp>
            <p:nvSpPr>
              <p:cNvPr id="76" name="Rectangle 75"/>
              <p:cNvSpPr>
                <a:spLocks noChangeAspect="1"/>
              </p:cNvSpPr>
              <p:nvPr/>
            </p:nvSpPr>
            <p:spPr>
              <a:xfrm>
                <a:off x="4259421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21</a:t>
                </a:r>
                <a:endParaRPr lang="en-US" sz="1600" dirty="0"/>
              </a:p>
            </p:txBody>
          </p:sp>
          <p:sp>
            <p:nvSpPr>
              <p:cNvPr id="77" name="Rectangle 76"/>
              <p:cNvSpPr>
                <a:spLocks noChangeAspect="1"/>
              </p:cNvSpPr>
              <p:nvPr/>
            </p:nvSpPr>
            <p:spPr>
              <a:xfrm>
                <a:off x="4259421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</a:t>
                </a:r>
                <a:endParaRPr lang="en-US" sz="1600" dirty="0"/>
              </a:p>
            </p:txBody>
          </p:sp>
          <p:sp>
            <p:nvSpPr>
              <p:cNvPr id="78" name="Rectangle 77"/>
              <p:cNvSpPr>
                <a:spLocks noChangeAspect="1"/>
              </p:cNvSpPr>
              <p:nvPr/>
            </p:nvSpPr>
            <p:spPr>
              <a:xfrm>
                <a:off x="4259421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19</a:t>
                </a:r>
                <a:endParaRPr lang="en-US" sz="1600" dirty="0"/>
              </a:p>
            </p:txBody>
          </p:sp>
          <p:sp>
            <p:nvSpPr>
              <p:cNvPr id="79" name="Rectangle 78"/>
              <p:cNvSpPr>
                <a:spLocks noChangeAspect="1"/>
              </p:cNvSpPr>
              <p:nvPr/>
            </p:nvSpPr>
            <p:spPr>
              <a:xfrm>
                <a:off x="4827455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13</a:t>
                </a:r>
                <a:endParaRPr lang="en-US" sz="1600" dirty="0"/>
              </a:p>
            </p:txBody>
          </p:sp>
          <p:sp>
            <p:nvSpPr>
              <p:cNvPr id="80" name="Rectangle 79"/>
              <p:cNvSpPr>
                <a:spLocks noChangeAspect="1"/>
              </p:cNvSpPr>
              <p:nvPr/>
            </p:nvSpPr>
            <p:spPr>
              <a:xfrm>
                <a:off x="4827455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44</a:t>
                </a:r>
                <a:endParaRPr lang="en-US" sz="1600" dirty="0"/>
              </a:p>
            </p:txBody>
          </p:sp>
          <p:sp>
            <p:nvSpPr>
              <p:cNvPr id="81" name="Rectangle 80"/>
              <p:cNvSpPr>
                <a:spLocks noChangeAspect="1"/>
              </p:cNvSpPr>
              <p:nvPr/>
            </p:nvSpPr>
            <p:spPr>
              <a:xfrm>
                <a:off x="4827455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29</a:t>
                </a:r>
                <a:endParaRPr lang="en-US" sz="1600" dirty="0"/>
              </a:p>
            </p:txBody>
          </p:sp>
          <p:sp>
            <p:nvSpPr>
              <p:cNvPr id="82" name="Rectangle 81"/>
              <p:cNvSpPr>
                <a:spLocks noChangeAspect="1"/>
              </p:cNvSpPr>
              <p:nvPr/>
            </p:nvSpPr>
            <p:spPr>
              <a:xfrm>
                <a:off x="4259421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11</a:t>
                </a:r>
                <a:endParaRPr lang="en-US" sz="1600" dirty="0"/>
              </a:p>
            </p:txBody>
          </p:sp>
          <p:sp>
            <p:nvSpPr>
              <p:cNvPr id="83" name="Rectangle 82"/>
              <p:cNvSpPr>
                <a:spLocks noChangeAspect="1"/>
              </p:cNvSpPr>
              <p:nvPr/>
            </p:nvSpPr>
            <p:spPr>
              <a:xfrm>
                <a:off x="4259421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38</a:t>
                </a:r>
                <a:endParaRPr lang="en-US" sz="1600" dirty="0"/>
              </a:p>
            </p:txBody>
          </p:sp>
          <p:sp>
            <p:nvSpPr>
              <p:cNvPr id="84" name="Rectangle 83"/>
              <p:cNvSpPr>
                <a:spLocks noChangeAspect="1"/>
              </p:cNvSpPr>
              <p:nvPr/>
            </p:nvSpPr>
            <p:spPr>
              <a:xfrm>
                <a:off x="4259421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8</a:t>
                </a:r>
                <a:endParaRPr lang="en-US" sz="1600" dirty="0"/>
              </a:p>
            </p:txBody>
          </p:sp>
          <p:sp>
            <p:nvSpPr>
              <p:cNvPr id="85" name="Rectangle 84"/>
              <p:cNvSpPr>
                <a:spLocks noChangeAspect="1"/>
              </p:cNvSpPr>
              <p:nvPr/>
            </p:nvSpPr>
            <p:spPr>
              <a:xfrm>
                <a:off x="4827455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27</a:t>
                </a:r>
                <a:endParaRPr lang="en-US" sz="1600" dirty="0"/>
              </a:p>
            </p:txBody>
          </p:sp>
          <p:sp>
            <p:nvSpPr>
              <p:cNvPr id="86" name="Rectangle 85"/>
              <p:cNvSpPr>
                <a:spLocks noChangeAspect="1"/>
              </p:cNvSpPr>
              <p:nvPr/>
            </p:nvSpPr>
            <p:spPr>
              <a:xfrm>
                <a:off x="4827455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35</a:t>
                </a:r>
                <a:endParaRPr lang="en-US" sz="1600" dirty="0"/>
              </a:p>
            </p:txBody>
          </p:sp>
          <p:sp>
            <p:nvSpPr>
              <p:cNvPr id="87" name="Rectangle 86"/>
              <p:cNvSpPr>
                <a:spLocks noChangeAspect="1"/>
              </p:cNvSpPr>
              <p:nvPr/>
            </p:nvSpPr>
            <p:spPr>
              <a:xfrm>
                <a:off x="4827455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47</a:t>
                </a:r>
                <a:endParaRPr lang="en-US" sz="1600" dirty="0"/>
              </a:p>
            </p:txBody>
          </p:sp>
          <p:sp>
            <p:nvSpPr>
              <p:cNvPr id="88" name="Rectangle 87"/>
              <p:cNvSpPr>
                <a:spLocks noChangeAspect="1"/>
              </p:cNvSpPr>
              <p:nvPr/>
            </p:nvSpPr>
            <p:spPr>
              <a:xfrm>
                <a:off x="5383549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6</a:t>
                </a:r>
                <a:endParaRPr lang="en-US" sz="1600" dirty="0"/>
              </a:p>
            </p:txBody>
          </p:sp>
          <p:sp>
            <p:nvSpPr>
              <p:cNvPr id="89" name="Rectangle 88"/>
              <p:cNvSpPr>
                <a:spLocks noChangeAspect="1"/>
              </p:cNvSpPr>
              <p:nvPr/>
            </p:nvSpPr>
            <p:spPr>
              <a:xfrm>
                <a:off x="5383549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31</a:t>
                </a:r>
                <a:endParaRPr lang="en-US" sz="1600" dirty="0"/>
              </a:p>
            </p:txBody>
          </p:sp>
          <p:sp>
            <p:nvSpPr>
              <p:cNvPr id="90" name="Rectangle 89"/>
              <p:cNvSpPr>
                <a:spLocks noChangeAspect="1"/>
              </p:cNvSpPr>
              <p:nvPr/>
            </p:nvSpPr>
            <p:spPr>
              <a:xfrm>
                <a:off x="5383549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33</a:t>
                </a:r>
                <a:endParaRPr lang="en-US" sz="1600" dirty="0"/>
              </a:p>
            </p:txBody>
          </p:sp>
          <p:sp>
            <p:nvSpPr>
              <p:cNvPr id="91" name="Rectangle 90"/>
              <p:cNvSpPr>
                <a:spLocks noChangeAspect="1"/>
              </p:cNvSpPr>
              <p:nvPr/>
            </p:nvSpPr>
            <p:spPr>
              <a:xfrm>
                <a:off x="5951583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41</a:t>
                </a:r>
                <a:endParaRPr lang="en-US" sz="1600" dirty="0"/>
              </a:p>
            </p:txBody>
          </p:sp>
          <p:sp>
            <p:nvSpPr>
              <p:cNvPr id="92" name="Rectangle 91"/>
              <p:cNvSpPr>
                <a:spLocks noChangeAspect="1"/>
              </p:cNvSpPr>
              <p:nvPr/>
            </p:nvSpPr>
            <p:spPr>
              <a:xfrm>
                <a:off x="5951583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20</a:t>
                </a:r>
                <a:endParaRPr lang="en-US" sz="1600" dirty="0"/>
              </a:p>
            </p:txBody>
          </p:sp>
          <p:sp>
            <p:nvSpPr>
              <p:cNvPr id="93" name="Rectangle 92"/>
              <p:cNvSpPr>
                <a:spLocks noChangeAspect="1"/>
              </p:cNvSpPr>
              <p:nvPr/>
            </p:nvSpPr>
            <p:spPr>
              <a:xfrm>
                <a:off x="5951583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15</a:t>
                </a:r>
                <a:endParaRPr lang="en-US" sz="1600" dirty="0"/>
              </a:p>
            </p:txBody>
          </p:sp>
          <p:sp>
            <p:nvSpPr>
              <p:cNvPr id="94" name="Rectangle 93"/>
              <p:cNvSpPr>
                <a:spLocks noChangeAspect="1"/>
              </p:cNvSpPr>
              <p:nvPr/>
            </p:nvSpPr>
            <p:spPr>
              <a:xfrm>
                <a:off x="5383549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14</a:t>
                </a:r>
                <a:endParaRPr lang="en-US" sz="1600" dirty="0"/>
              </a:p>
            </p:txBody>
          </p:sp>
          <p:sp>
            <p:nvSpPr>
              <p:cNvPr id="95" name="Rectangle 94"/>
              <p:cNvSpPr>
                <a:spLocks noChangeAspect="1"/>
              </p:cNvSpPr>
              <p:nvPr/>
            </p:nvSpPr>
            <p:spPr>
              <a:xfrm>
                <a:off x="5383549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</a:t>
                </a:r>
                <a:endParaRPr lang="en-US" sz="1600" dirty="0"/>
              </a:p>
            </p:txBody>
          </p:sp>
          <p:sp>
            <p:nvSpPr>
              <p:cNvPr id="96" name="Rectangle 95"/>
              <p:cNvSpPr>
                <a:spLocks noChangeAspect="1"/>
              </p:cNvSpPr>
              <p:nvPr/>
            </p:nvSpPr>
            <p:spPr>
              <a:xfrm>
                <a:off x="5383549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36</a:t>
                </a:r>
                <a:endParaRPr lang="en-US" sz="1600" dirty="0"/>
              </a:p>
            </p:txBody>
          </p:sp>
          <p:sp>
            <p:nvSpPr>
              <p:cNvPr id="97" name="Rectangle 96"/>
              <p:cNvSpPr>
                <a:spLocks noChangeAspect="1"/>
              </p:cNvSpPr>
              <p:nvPr/>
            </p:nvSpPr>
            <p:spPr>
              <a:xfrm>
                <a:off x="5951583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45</a:t>
                </a:r>
                <a:endParaRPr lang="en-US" sz="1600" dirty="0"/>
              </a:p>
            </p:txBody>
          </p:sp>
          <p:sp>
            <p:nvSpPr>
              <p:cNvPr id="98" name="Rectangle 97"/>
              <p:cNvSpPr>
                <a:spLocks noChangeAspect="1"/>
              </p:cNvSpPr>
              <p:nvPr/>
            </p:nvSpPr>
            <p:spPr>
              <a:xfrm>
                <a:off x="5951583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48</a:t>
                </a:r>
                <a:endParaRPr lang="en-US" sz="1600" dirty="0"/>
              </a:p>
            </p:txBody>
          </p:sp>
          <p:sp>
            <p:nvSpPr>
              <p:cNvPr id="99" name="Rectangle 98"/>
              <p:cNvSpPr>
                <a:spLocks noChangeAspect="1"/>
              </p:cNvSpPr>
              <p:nvPr/>
            </p:nvSpPr>
            <p:spPr>
              <a:xfrm>
                <a:off x="5951583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26</a:t>
                </a:r>
                <a:endParaRPr lang="en-US" sz="1600" dirty="0"/>
              </a:p>
            </p:txBody>
          </p:sp>
          <p:sp>
            <p:nvSpPr>
              <p:cNvPr id="100" name="Rectangle 99"/>
              <p:cNvSpPr>
                <a:spLocks noChangeAspect="1"/>
              </p:cNvSpPr>
              <p:nvPr/>
            </p:nvSpPr>
            <p:spPr>
              <a:xfrm>
                <a:off x="6527505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</a:t>
                </a:r>
                <a:endParaRPr lang="en-US" sz="1600" dirty="0"/>
              </a:p>
            </p:txBody>
          </p:sp>
          <p:sp>
            <p:nvSpPr>
              <p:cNvPr id="101" name="Rectangle 100"/>
              <p:cNvSpPr>
                <a:spLocks noChangeAspect="1"/>
              </p:cNvSpPr>
              <p:nvPr/>
            </p:nvSpPr>
            <p:spPr>
              <a:xfrm>
                <a:off x="6527505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43</a:t>
                </a:r>
                <a:endParaRPr lang="en-US" sz="1600" dirty="0"/>
              </a:p>
            </p:txBody>
          </p:sp>
          <p:sp>
            <p:nvSpPr>
              <p:cNvPr id="102" name="Rectangle 101"/>
              <p:cNvSpPr>
                <a:spLocks noChangeAspect="1"/>
              </p:cNvSpPr>
              <p:nvPr/>
            </p:nvSpPr>
            <p:spPr>
              <a:xfrm>
                <a:off x="6527505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32</a:t>
                </a:r>
                <a:endParaRPr lang="en-US" sz="1600" dirty="0"/>
              </a:p>
            </p:txBody>
          </p:sp>
          <p:sp>
            <p:nvSpPr>
              <p:cNvPr id="103" name="Rectangle 102"/>
              <p:cNvSpPr>
                <a:spLocks noChangeAspect="1"/>
              </p:cNvSpPr>
              <p:nvPr/>
            </p:nvSpPr>
            <p:spPr>
              <a:xfrm>
                <a:off x="7095539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25</a:t>
                </a:r>
                <a:endParaRPr lang="en-US" sz="1600" dirty="0"/>
              </a:p>
            </p:txBody>
          </p:sp>
          <p:sp>
            <p:nvSpPr>
              <p:cNvPr id="104" name="Rectangle 103"/>
              <p:cNvSpPr>
                <a:spLocks noChangeAspect="1"/>
              </p:cNvSpPr>
              <p:nvPr/>
            </p:nvSpPr>
            <p:spPr>
              <a:xfrm>
                <a:off x="7095539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18</a:t>
                </a:r>
                <a:endParaRPr lang="en-US" sz="1600" dirty="0"/>
              </a:p>
            </p:txBody>
          </p:sp>
          <p:sp>
            <p:nvSpPr>
              <p:cNvPr id="105" name="Rectangle 104"/>
              <p:cNvSpPr>
                <a:spLocks noChangeAspect="1"/>
              </p:cNvSpPr>
              <p:nvPr/>
            </p:nvSpPr>
            <p:spPr>
              <a:xfrm>
                <a:off x="7095539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9</a:t>
                </a:r>
                <a:endParaRPr lang="en-US" sz="1600" dirty="0"/>
              </a:p>
            </p:txBody>
          </p:sp>
          <p:sp>
            <p:nvSpPr>
              <p:cNvPr id="106" name="Rectangle 105"/>
              <p:cNvSpPr>
                <a:spLocks noChangeAspect="1"/>
              </p:cNvSpPr>
              <p:nvPr/>
            </p:nvSpPr>
            <p:spPr>
              <a:xfrm>
                <a:off x="6527505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5</a:t>
                </a:r>
                <a:endParaRPr lang="en-US" sz="1600" dirty="0"/>
              </a:p>
            </p:txBody>
          </p:sp>
          <p:sp>
            <p:nvSpPr>
              <p:cNvPr id="107" name="Rectangle 106"/>
              <p:cNvSpPr>
                <a:spLocks noChangeAspect="1"/>
              </p:cNvSpPr>
              <p:nvPr/>
            </p:nvSpPr>
            <p:spPr>
              <a:xfrm>
                <a:off x="6527505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23</a:t>
                </a:r>
                <a:endParaRPr lang="en-US" sz="1600" dirty="0"/>
              </a:p>
            </p:txBody>
          </p:sp>
          <p:sp>
            <p:nvSpPr>
              <p:cNvPr id="108" name="Rectangle 107"/>
              <p:cNvSpPr>
                <a:spLocks noChangeAspect="1"/>
              </p:cNvSpPr>
              <p:nvPr/>
            </p:nvSpPr>
            <p:spPr>
              <a:xfrm>
                <a:off x="6527505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12</a:t>
                </a:r>
                <a:endParaRPr lang="en-US" sz="1600" dirty="0"/>
              </a:p>
            </p:txBody>
          </p:sp>
          <p:sp>
            <p:nvSpPr>
              <p:cNvPr id="109" name="Rectangle 108"/>
              <p:cNvSpPr>
                <a:spLocks noChangeAspect="1"/>
              </p:cNvSpPr>
              <p:nvPr/>
            </p:nvSpPr>
            <p:spPr>
              <a:xfrm>
                <a:off x="7095539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39</a:t>
                </a:r>
                <a:endParaRPr lang="en-US" sz="1600" dirty="0"/>
              </a:p>
            </p:txBody>
          </p:sp>
          <p:sp>
            <p:nvSpPr>
              <p:cNvPr id="110" name="Rectangle 109"/>
              <p:cNvSpPr>
                <a:spLocks noChangeAspect="1"/>
              </p:cNvSpPr>
              <p:nvPr/>
            </p:nvSpPr>
            <p:spPr>
              <a:xfrm>
                <a:off x="7095539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28</a:t>
                </a:r>
                <a:endParaRPr lang="en-US" sz="1600" dirty="0"/>
              </a:p>
            </p:txBody>
          </p:sp>
          <p:sp>
            <p:nvSpPr>
              <p:cNvPr id="111" name="Rectangle 110"/>
              <p:cNvSpPr>
                <a:spLocks noChangeAspect="1"/>
              </p:cNvSpPr>
              <p:nvPr/>
            </p:nvSpPr>
            <p:spPr>
              <a:xfrm>
                <a:off x="7095539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46</a:t>
                </a:r>
                <a:endParaRPr lang="en-US" sz="1600" dirty="0"/>
              </a:p>
            </p:txBody>
          </p:sp>
        </p:grpSp>
        <p:grpSp>
          <p:nvGrpSpPr>
            <p:cNvPr id="129" name="Group 128"/>
            <p:cNvGrpSpPr/>
            <p:nvPr/>
          </p:nvGrpSpPr>
          <p:grpSpPr>
            <a:xfrm>
              <a:off x="534256" y="2132505"/>
              <a:ext cx="6096972" cy="3978827"/>
              <a:chOff x="534256" y="2132505"/>
              <a:chExt cx="6096972" cy="3978827"/>
            </a:xfrm>
          </p:grpSpPr>
          <p:sp>
            <p:nvSpPr>
              <p:cNvPr id="114" name="Rectangle 113"/>
              <p:cNvSpPr/>
              <p:nvPr/>
            </p:nvSpPr>
            <p:spPr>
              <a:xfrm>
                <a:off x="2166560" y="3626452"/>
                <a:ext cx="4391554" cy="3830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3931017" y="3587143"/>
                <a:ext cx="8626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smtClean="0"/>
                  <a:t>Aisle</a:t>
                </a:r>
                <a:endParaRPr lang="en-US" sz="2400"/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534256" y="5132535"/>
                <a:ext cx="14876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Window Seat</a:t>
                </a:r>
                <a:endParaRPr lang="en-US" dirty="0"/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534256" y="2132505"/>
                <a:ext cx="14876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Window Seat</a:t>
                </a:r>
                <a:endParaRPr lang="en-US" dirty="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673759" y="4585477"/>
                <a:ext cx="1348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mtClean="0"/>
                  <a:t>Middle Seat</a:t>
                </a:r>
                <a:endParaRPr lang="en-US" dirty="0"/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673759" y="2687407"/>
                <a:ext cx="1348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mtClean="0"/>
                  <a:t>Middle Seat</a:t>
                </a:r>
                <a:endParaRPr lang="en-US" dirty="0"/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673758" y="4025614"/>
                <a:ext cx="1348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Aisle Seat</a:t>
                </a:r>
                <a:endParaRPr lang="en-US" dirty="0"/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673757" y="3214972"/>
                <a:ext cx="1348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Aisle Seat</a:t>
                </a:r>
                <a:endParaRPr lang="en-US" dirty="0"/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2084339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1</a:t>
                </a:r>
                <a:endParaRPr lang="en-US" sz="1600" dirty="0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2660261" y="5526557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2</a:t>
                </a:r>
                <a:endParaRPr lang="en-US" sz="1600" dirty="0"/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3236183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3</a:t>
                </a:r>
                <a:endParaRPr lang="en-US" sz="1600" dirty="0"/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3796329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4</a:t>
                </a:r>
                <a:endParaRPr lang="en-US" sz="1600" dirty="0"/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4352420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5</a:t>
                </a:r>
                <a:endParaRPr lang="en-US" sz="1600" dirty="0"/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4928953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6</a:t>
                </a:r>
                <a:endParaRPr lang="en-US" sz="1600" dirty="0"/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5505486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7</a:t>
                </a:r>
                <a:endParaRPr lang="en-US" sz="1600" dirty="0"/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6063194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8</a:t>
                </a:r>
                <a:endParaRPr lang="en-US" sz="1600" dirty="0"/>
              </a:p>
            </p:txBody>
          </p:sp>
        </p:grpSp>
      </p:grpSp>
      <p:sp>
        <p:nvSpPr>
          <p:cNvPr id="73" name="TextBox 72"/>
          <p:cNvSpPr txBox="1"/>
          <p:nvPr/>
        </p:nvSpPr>
        <p:spPr>
          <a:xfrm>
            <a:off x="6930976" y="1855472"/>
            <a:ext cx="1988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Results</a:t>
            </a:r>
            <a:endParaRPr lang="en-US" b="1" dirty="0"/>
          </a:p>
        </p:txBody>
      </p:sp>
      <p:sp>
        <p:nvSpPr>
          <p:cNvPr id="74" name="TextBox 73"/>
          <p:cNvSpPr txBox="1"/>
          <p:nvPr/>
        </p:nvSpPr>
        <p:spPr>
          <a:xfrm>
            <a:off x="6930976" y="2125010"/>
            <a:ext cx="4389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Distribution of Wait Times by seat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030437" y="4301059"/>
            <a:ext cx="5084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Average Individual Boarding Time: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22.568</a:t>
            </a:r>
            <a:r>
              <a:rPr lang="en-US" dirty="0" smtClean="0"/>
              <a:t> TUs</a:t>
            </a:r>
          </a:p>
          <a:p>
            <a:r>
              <a:rPr lang="en-US" dirty="0" smtClean="0"/>
              <a:t>Variance of Average Boarding Time: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12.893 </a:t>
            </a:r>
            <a:r>
              <a:rPr lang="en-US" dirty="0" smtClean="0"/>
              <a:t>TUs</a:t>
            </a:r>
          </a:p>
          <a:p>
            <a:r>
              <a:rPr lang="en-US" dirty="0" smtClean="0"/>
              <a:t>Maximum Individual Wait Time: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30.119</a:t>
            </a:r>
            <a:r>
              <a:rPr lang="en-US" sz="2400" dirty="0" smtClean="0"/>
              <a:t> </a:t>
            </a:r>
            <a:r>
              <a:rPr lang="en-US" dirty="0" smtClean="0"/>
              <a:t>TUs</a:t>
            </a:r>
          </a:p>
          <a:p>
            <a:r>
              <a:rPr lang="en-US" dirty="0" smtClean="0"/>
              <a:t>Minimum Individual Wait Time: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15.833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smtClean="0"/>
              <a:t>TUs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2145" y="2521027"/>
            <a:ext cx="5133000" cy="175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Boarding Strategy:</a:t>
            </a:r>
            <a:br>
              <a:rPr lang="en-US" sz="4000" dirty="0" smtClean="0"/>
            </a:br>
            <a:r>
              <a:rPr lang="en-US" sz="4000" dirty="0" smtClean="0"/>
              <a:t>Back-to-Front, Outside-In (Deterministic)</a:t>
            </a:r>
            <a:endParaRPr lang="en-US" sz="4000" dirty="0"/>
          </a:p>
        </p:txBody>
      </p:sp>
      <p:grpSp>
        <p:nvGrpSpPr>
          <p:cNvPr id="130" name="Group 129"/>
          <p:cNvGrpSpPr/>
          <p:nvPr/>
        </p:nvGrpSpPr>
        <p:grpSpPr>
          <a:xfrm>
            <a:off x="519266" y="1991509"/>
            <a:ext cx="6096972" cy="3999901"/>
            <a:chOff x="534256" y="2111431"/>
            <a:chExt cx="6096972" cy="3999901"/>
          </a:xfrm>
        </p:grpSpPr>
        <p:grpSp>
          <p:nvGrpSpPr>
            <p:cNvPr id="112" name="Group 111"/>
            <p:cNvGrpSpPr/>
            <p:nvPr/>
          </p:nvGrpSpPr>
          <p:grpSpPr>
            <a:xfrm>
              <a:off x="2166560" y="2111431"/>
              <a:ext cx="4391554" cy="3413091"/>
              <a:chOff x="3115465" y="2059672"/>
              <a:chExt cx="4391554" cy="3413091"/>
            </a:xfrm>
          </p:grpSpPr>
          <p:sp>
            <p:nvSpPr>
              <p:cNvPr id="4" name="Rectangle 3"/>
              <p:cNvSpPr>
                <a:spLocks noChangeAspect="1"/>
              </p:cNvSpPr>
              <p:nvPr/>
            </p:nvSpPr>
            <p:spPr>
              <a:xfrm>
                <a:off x="3115465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44</a:t>
                </a:r>
                <a:endParaRPr lang="en-US" sz="1600" dirty="0"/>
              </a:p>
            </p:txBody>
          </p:sp>
          <p:sp>
            <p:nvSpPr>
              <p:cNvPr id="5" name="Rectangle 4"/>
              <p:cNvSpPr>
                <a:spLocks noChangeAspect="1"/>
              </p:cNvSpPr>
              <p:nvPr/>
            </p:nvSpPr>
            <p:spPr>
              <a:xfrm>
                <a:off x="3115465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46</a:t>
                </a:r>
                <a:endParaRPr lang="en-US" sz="1600" dirty="0"/>
              </a:p>
            </p:txBody>
          </p:sp>
          <p:sp>
            <p:nvSpPr>
              <p:cNvPr id="6" name="Rectangle 5"/>
              <p:cNvSpPr>
                <a:spLocks noChangeAspect="1"/>
              </p:cNvSpPr>
              <p:nvPr/>
            </p:nvSpPr>
            <p:spPr>
              <a:xfrm>
                <a:off x="3115465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48</a:t>
                </a:r>
                <a:endParaRPr lang="en-US" sz="1600" dirty="0"/>
              </a:p>
            </p:txBody>
          </p:sp>
          <p:sp>
            <p:nvSpPr>
              <p:cNvPr id="10" name="Rectangle 9"/>
              <p:cNvSpPr>
                <a:spLocks noChangeAspect="1"/>
              </p:cNvSpPr>
              <p:nvPr/>
            </p:nvSpPr>
            <p:spPr>
              <a:xfrm>
                <a:off x="3683499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38</a:t>
                </a:r>
                <a:endParaRPr lang="en-US" sz="1600" dirty="0"/>
              </a:p>
            </p:txBody>
          </p:sp>
          <p:sp>
            <p:nvSpPr>
              <p:cNvPr id="11" name="Rectangle 10"/>
              <p:cNvSpPr>
                <a:spLocks noChangeAspect="1"/>
              </p:cNvSpPr>
              <p:nvPr/>
            </p:nvSpPr>
            <p:spPr>
              <a:xfrm>
                <a:off x="3683499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40</a:t>
                </a:r>
                <a:endParaRPr lang="en-US" sz="1600" dirty="0"/>
              </a:p>
            </p:txBody>
          </p:sp>
          <p:sp>
            <p:nvSpPr>
              <p:cNvPr id="12" name="Rectangle 11"/>
              <p:cNvSpPr>
                <a:spLocks noChangeAspect="1"/>
              </p:cNvSpPr>
              <p:nvPr/>
            </p:nvSpPr>
            <p:spPr>
              <a:xfrm>
                <a:off x="3683499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42</a:t>
                </a:r>
                <a:endParaRPr lang="en-US" sz="1600" dirty="0"/>
              </a:p>
            </p:txBody>
          </p:sp>
          <p:sp>
            <p:nvSpPr>
              <p:cNvPr id="52" name="Rectangle 51"/>
              <p:cNvSpPr>
                <a:spLocks noChangeAspect="1"/>
              </p:cNvSpPr>
              <p:nvPr/>
            </p:nvSpPr>
            <p:spPr>
              <a:xfrm>
                <a:off x="3115465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47</a:t>
                </a:r>
                <a:endParaRPr lang="en-US" sz="1600" dirty="0"/>
              </a:p>
            </p:txBody>
          </p:sp>
          <p:sp>
            <p:nvSpPr>
              <p:cNvPr id="53" name="Rectangle 52"/>
              <p:cNvSpPr>
                <a:spLocks noChangeAspect="1"/>
              </p:cNvSpPr>
              <p:nvPr/>
            </p:nvSpPr>
            <p:spPr>
              <a:xfrm>
                <a:off x="3115465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45</a:t>
                </a:r>
                <a:endParaRPr lang="en-US" sz="1600" dirty="0"/>
              </a:p>
            </p:txBody>
          </p:sp>
          <p:sp>
            <p:nvSpPr>
              <p:cNvPr id="54" name="Rectangle 53"/>
              <p:cNvSpPr>
                <a:spLocks noChangeAspect="1"/>
              </p:cNvSpPr>
              <p:nvPr/>
            </p:nvSpPr>
            <p:spPr>
              <a:xfrm>
                <a:off x="3115465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43</a:t>
                </a:r>
                <a:endParaRPr lang="en-US" sz="1600" dirty="0"/>
              </a:p>
            </p:txBody>
          </p:sp>
          <p:sp>
            <p:nvSpPr>
              <p:cNvPr id="55" name="Rectangle 54"/>
              <p:cNvSpPr>
                <a:spLocks noChangeAspect="1"/>
              </p:cNvSpPr>
              <p:nvPr/>
            </p:nvSpPr>
            <p:spPr>
              <a:xfrm>
                <a:off x="3683499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41</a:t>
                </a:r>
                <a:endParaRPr lang="en-US" sz="1600" dirty="0"/>
              </a:p>
            </p:txBody>
          </p:sp>
          <p:sp>
            <p:nvSpPr>
              <p:cNvPr id="56" name="Rectangle 55"/>
              <p:cNvSpPr>
                <a:spLocks noChangeAspect="1"/>
              </p:cNvSpPr>
              <p:nvPr/>
            </p:nvSpPr>
            <p:spPr>
              <a:xfrm>
                <a:off x="3683499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39</a:t>
                </a:r>
                <a:endParaRPr lang="en-US" sz="1600" dirty="0"/>
              </a:p>
            </p:txBody>
          </p:sp>
          <p:sp>
            <p:nvSpPr>
              <p:cNvPr id="57" name="Rectangle 56"/>
              <p:cNvSpPr>
                <a:spLocks noChangeAspect="1"/>
              </p:cNvSpPr>
              <p:nvPr/>
            </p:nvSpPr>
            <p:spPr>
              <a:xfrm>
                <a:off x="3683499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37</a:t>
                </a:r>
                <a:endParaRPr lang="en-US" sz="1600" dirty="0"/>
              </a:p>
            </p:txBody>
          </p:sp>
          <p:sp>
            <p:nvSpPr>
              <p:cNvPr id="76" name="Rectangle 75"/>
              <p:cNvSpPr>
                <a:spLocks noChangeAspect="1"/>
              </p:cNvSpPr>
              <p:nvPr/>
            </p:nvSpPr>
            <p:spPr>
              <a:xfrm>
                <a:off x="4259421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32</a:t>
                </a:r>
                <a:endParaRPr lang="en-US" sz="1600" dirty="0"/>
              </a:p>
            </p:txBody>
          </p:sp>
          <p:sp>
            <p:nvSpPr>
              <p:cNvPr id="77" name="Rectangle 76"/>
              <p:cNvSpPr>
                <a:spLocks noChangeAspect="1"/>
              </p:cNvSpPr>
              <p:nvPr/>
            </p:nvSpPr>
            <p:spPr>
              <a:xfrm>
                <a:off x="4259421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34</a:t>
                </a:r>
                <a:endParaRPr lang="en-US" sz="1600" dirty="0"/>
              </a:p>
            </p:txBody>
          </p:sp>
          <p:sp>
            <p:nvSpPr>
              <p:cNvPr id="78" name="Rectangle 77"/>
              <p:cNvSpPr>
                <a:spLocks noChangeAspect="1"/>
              </p:cNvSpPr>
              <p:nvPr/>
            </p:nvSpPr>
            <p:spPr>
              <a:xfrm>
                <a:off x="4259421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36</a:t>
                </a:r>
                <a:endParaRPr lang="en-US" sz="1600" dirty="0"/>
              </a:p>
            </p:txBody>
          </p:sp>
          <p:sp>
            <p:nvSpPr>
              <p:cNvPr id="79" name="Rectangle 78"/>
              <p:cNvSpPr>
                <a:spLocks noChangeAspect="1"/>
              </p:cNvSpPr>
              <p:nvPr/>
            </p:nvSpPr>
            <p:spPr>
              <a:xfrm>
                <a:off x="4827455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26</a:t>
                </a:r>
                <a:endParaRPr lang="en-US" sz="1600" dirty="0"/>
              </a:p>
            </p:txBody>
          </p:sp>
          <p:sp>
            <p:nvSpPr>
              <p:cNvPr id="80" name="Rectangle 79"/>
              <p:cNvSpPr>
                <a:spLocks noChangeAspect="1"/>
              </p:cNvSpPr>
              <p:nvPr/>
            </p:nvSpPr>
            <p:spPr>
              <a:xfrm>
                <a:off x="4827455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28</a:t>
                </a:r>
                <a:endParaRPr lang="en-US" sz="1600" dirty="0"/>
              </a:p>
            </p:txBody>
          </p:sp>
          <p:sp>
            <p:nvSpPr>
              <p:cNvPr id="81" name="Rectangle 80"/>
              <p:cNvSpPr>
                <a:spLocks noChangeAspect="1"/>
              </p:cNvSpPr>
              <p:nvPr/>
            </p:nvSpPr>
            <p:spPr>
              <a:xfrm>
                <a:off x="4827455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30</a:t>
                </a:r>
                <a:endParaRPr lang="en-US" sz="1600" dirty="0"/>
              </a:p>
            </p:txBody>
          </p:sp>
          <p:sp>
            <p:nvSpPr>
              <p:cNvPr id="82" name="Rectangle 81"/>
              <p:cNvSpPr>
                <a:spLocks noChangeAspect="1"/>
              </p:cNvSpPr>
              <p:nvPr/>
            </p:nvSpPr>
            <p:spPr>
              <a:xfrm>
                <a:off x="4259421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35</a:t>
                </a:r>
                <a:endParaRPr lang="en-US" sz="1600" dirty="0"/>
              </a:p>
            </p:txBody>
          </p:sp>
          <p:sp>
            <p:nvSpPr>
              <p:cNvPr id="83" name="Rectangle 82"/>
              <p:cNvSpPr>
                <a:spLocks noChangeAspect="1"/>
              </p:cNvSpPr>
              <p:nvPr/>
            </p:nvSpPr>
            <p:spPr>
              <a:xfrm>
                <a:off x="4259421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33</a:t>
                </a:r>
                <a:endParaRPr lang="en-US" sz="1600" dirty="0"/>
              </a:p>
            </p:txBody>
          </p:sp>
          <p:sp>
            <p:nvSpPr>
              <p:cNvPr id="84" name="Rectangle 83"/>
              <p:cNvSpPr>
                <a:spLocks noChangeAspect="1"/>
              </p:cNvSpPr>
              <p:nvPr/>
            </p:nvSpPr>
            <p:spPr>
              <a:xfrm>
                <a:off x="4259421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31</a:t>
                </a:r>
                <a:endParaRPr lang="en-US" sz="1600" dirty="0"/>
              </a:p>
            </p:txBody>
          </p:sp>
          <p:sp>
            <p:nvSpPr>
              <p:cNvPr id="85" name="Rectangle 84"/>
              <p:cNvSpPr>
                <a:spLocks noChangeAspect="1"/>
              </p:cNvSpPr>
              <p:nvPr/>
            </p:nvSpPr>
            <p:spPr>
              <a:xfrm>
                <a:off x="4827455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29</a:t>
                </a:r>
                <a:endParaRPr lang="en-US" sz="1600" dirty="0"/>
              </a:p>
            </p:txBody>
          </p:sp>
          <p:sp>
            <p:nvSpPr>
              <p:cNvPr id="86" name="Rectangle 85"/>
              <p:cNvSpPr>
                <a:spLocks noChangeAspect="1"/>
              </p:cNvSpPr>
              <p:nvPr/>
            </p:nvSpPr>
            <p:spPr>
              <a:xfrm>
                <a:off x="4827455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27</a:t>
                </a:r>
                <a:endParaRPr lang="en-US" sz="1600" dirty="0"/>
              </a:p>
            </p:txBody>
          </p:sp>
          <p:sp>
            <p:nvSpPr>
              <p:cNvPr id="87" name="Rectangle 86"/>
              <p:cNvSpPr>
                <a:spLocks noChangeAspect="1"/>
              </p:cNvSpPr>
              <p:nvPr/>
            </p:nvSpPr>
            <p:spPr>
              <a:xfrm>
                <a:off x="4827455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25</a:t>
                </a:r>
                <a:endParaRPr lang="en-US" sz="1600" dirty="0"/>
              </a:p>
            </p:txBody>
          </p:sp>
          <p:sp>
            <p:nvSpPr>
              <p:cNvPr id="88" name="Rectangle 87"/>
              <p:cNvSpPr>
                <a:spLocks noChangeAspect="1"/>
              </p:cNvSpPr>
              <p:nvPr/>
            </p:nvSpPr>
            <p:spPr>
              <a:xfrm>
                <a:off x="5383549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20</a:t>
                </a:r>
                <a:endParaRPr lang="en-US" sz="1600" dirty="0"/>
              </a:p>
            </p:txBody>
          </p:sp>
          <p:sp>
            <p:nvSpPr>
              <p:cNvPr id="89" name="Rectangle 88"/>
              <p:cNvSpPr>
                <a:spLocks noChangeAspect="1"/>
              </p:cNvSpPr>
              <p:nvPr/>
            </p:nvSpPr>
            <p:spPr>
              <a:xfrm>
                <a:off x="5383549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22</a:t>
                </a:r>
                <a:endParaRPr lang="en-US" sz="1600" dirty="0"/>
              </a:p>
            </p:txBody>
          </p:sp>
          <p:sp>
            <p:nvSpPr>
              <p:cNvPr id="90" name="Rectangle 89"/>
              <p:cNvSpPr>
                <a:spLocks noChangeAspect="1"/>
              </p:cNvSpPr>
              <p:nvPr/>
            </p:nvSpPr>
            <p:spPr>
              <a:xfrm>
                <a:off x="5383549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24</a:t>
                </a:r>
                <a:endParaRPr lang="en-US" sz="1600" dirty="0"/>
              </a:p>
            </p:txBody>
          </p:sp>
          <p:sp>
            <p:nvSpPr>
              <p:cNvPr id="91" name="Rectangle 90"/>
              <p:cNvSpPr>
                <a:spLocks noChangeAspect="1"/>
              </p:cNvSpPr>
              <p:nvPr/>
            </p:nvSpPr>
            <p:spPr>
              <a:xfrm>
                <a:off x="5951583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14</a:t>
                </a:r>
                <a:endParaRPr lang="en-US" sz="1600" dirty="0"/>
              </a:p>
            </p:txBody>
          </p:sp>
          <p:sp>
            <p:nvSpPr>
              <p:cNvPr id="92" name="Rectangle 91"/>
              <p:cNvSpPr>
                <a:spLocks noChangeAspect="1"/>
              </p:cNvSpPr>
              <p:nvPr/>
            </p:nvSpPr>
            <p:spPr>
              <a:xfrm>
                <a:off x="5951583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16</a:t>
                </a:r>
                <a:endParaRPr lang="en-US" sz="1600" dirty="0"/>
              </a:p>
            </p:txBody>
          </p:sp>
          <p:sp>
            <p:nvSpPr>
              <p:cNvPr id="93" name="Rectangle 92"/>
              <p:cNvSpPr>
                <a:spLocks noChangeAspect="1"/>
              </p:cNvSpPr>
              <p:nvPr/>
            </p:nvSpPr>
            <p:spPr>
              <a:xfrm>
                <a:off x="5951583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18</a:t>
                </a:r>
                <a:endParaRPr lang="en-US" sz="1600" dirty="0"/>
              </a:p>
            </p:txBody>
          </p:sp>
          <p:sp>
            <p:nvSpPr>
              <p:cNvPr id="94" name="Rectangle 93"/>
              <p:cNvSpPr>
                <a:spLocks noChangeAspect="1"/>
              </p:cNvSpPr>
              <p:nvPr/>
            </p:nvSpPr>
            <p:spPr>
              <a:xfrm>
                <a:off x="5383549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23</a:t>
                </a:r>
                <a:endParaRPr lang="en-US" sz="1600" dirty="0"/>
              </a:p>
            </p:txBody>
          </p:sp>
          <p:sp>
            <p:nvSpPr>
              <p:cNvPr id="95" name="Rectangle 94"/>
              <p:cNvSpPr>
                <a:spLocks noChangeAspect="1"/>
              </p:cNvSpPr>
              <p:nvPr/>
            </p:nvSpPr>
            <p:spPr>
              <a:xfrm>
                <a:off x="5383549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21</a:t>
                </a:r>
                <a:endParaRPr lang="en-US" sz="1600" dirty="0"/>
              </a:p>
            </p:txBody>
          </p:sp>
          <p:sp>
            <p:nvSpPr>
              <p:cNvPr id="96" name="Rectangle 95"/>
              <p:cNvSpPr>
                <a:spLocks noChangeAspect="1"/>
              </p:cNvSpPr>
              <p:nvPr/>
            </p:nvSpPr>
            <p:spPr>
              <a:xfrm>
                <a:off x="5383549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19</a:t>
                </a:r>
                <a:endParaRPr lang="en-US" sz="1600" dirty="0"/>
              </a:p>
            </p:txBody>
          </p:sp>
          <p:sp>
            <p:nvSpPr>
              <p:cNvPr id="97" name="Rectangle 96"/>
              <p:cNvSpPr>
                <a:spLocks noChangeAspect="1"/>
              </p:cNvSpPr>
              <p:nvPr/>
            </p:nvSpPr>
            <p:spPr>
              <a:xfrm>
                <a:off x="5951583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17</a:t>
                </a:r>
                <a:endParaRPr lang="en-US" sz="1600" dirty="0"/>
              </a:p>
            </p:txBody>
          </p:sp>
          <p:sp>
            <p:nvSpPr>
              <p:cNvPr id="98" name="Rectangle 97"/>
              <p:cNvSpPr>
                <a:spLocks noChangeAspect="1"/>
              </p:cNvSpPr>
              <p:nvPr/>
            </p:nvSpPr>
            <p:spPr>
              <a:xfrm>
                <a:off x="5951583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15</a:t>
                </a:r>
                <a:endParaRPr lang="en-US" sz="1600" dirty="0"/>
              </a:p>
            </p:txBody>
          </p:sp>
          <p:sp>
            <p:nvSpPr>
              <p:cNvPr id="99" name="Rectangle 98"/>
              <p:cNvSpPr>
                <a:spLocks noChangeAspect="1"/>
              </p:cNvSpPr>
              <p:nvPr/>
            </p:nvSpPr>
            <p:spPr>
              <a:xfrm>
                <a:off x="5951583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13</a:t>
                </a:r>
                <a:endParaRPr lang="en-US" sz="1600" dirty="0"/>
              </a:p>
            </p:txBody>
          </p:sp>
          <p:sp>
            <p:nvSpPr>
              <p:cNvPr id="100" name="Rectangle 99"/>
              <p:cNvSpPr>
                <a:spLocks noChangeAspect="1"/>
              </p:cNvSpPr>
              <p:nvPr/>
            </p:nvSpPr>
            <p:spPr>
              <a:xfrm>
                <a:off x="6527505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8</a:t>
                </a:r>
                <a:endParaRPr lang="en-US" sz="1600" dirty="0"/>
              </a:p>
            </p:txBody>
          </p:sp>
          <p:sp>
            <p:nvSpPr>
              <p:cNvPr id="101" name="Rectangle 100"/>
              <p:cNvSpPr>
                <a:spLocks noChangeAspect="1"/>
              </p:cNvSpPr>
              <p:nvPr/>
            </p:nvSpPr>
            <p:spPr>
              <a:xfrm>
                <a:off x="6527505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10</a:t>
                </a:r>
                <a:endParaRPr lang="en-US" sz="1600" dirty="0"/>
              </a:p>
            </p:txBody>
          </p:sp>
          <p:sp>
            <p:nvSpPr>
              <p:cNvPr id="102" name="Rectangle 101"/>
              <p:cNvSpPr>
                <a:spLocks noChangeAspect="1"/>
              </p:cNvSpPr>
              <p:nvPr/>
            </p:nvSpPr>
            <p:spPr>
              <a:xfrm>
                <a:off x="6527505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12</a:t>
                </a:r>
                <a:endParaRPr lang="en-US" sz="1600" dirty="0"/>
              </a:p>
            </p:txBody>
          </p:sp>
          <p:sp>
            <p:nvSpPr>
              <p:cNvPr id="103" name="Rectangle 102"/>
              <p:cNvSpPr>
                <a:spLocks noChangeAspect="1"/>
              </p:cNvSpPr>
              <p:nvPr/>
            </p:nvSpPr>
            <p:spPr>
              <a:xfrm>
                <a:off x="7095539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</a:t>
                </a:r>
                <a:endParaRPr lang="en-US" sz="1600" dirty="0"/>
              </a:p>
            </p:txBody>
          </p:sp>
          <p:sp>
            <p:nvSpPr>
              <p:cNvPr id="104" name="Rectangle 103"/>
              <p:cNvSpPr>
                <a:spLocks noChangeAspect="1"/>
              </p:cNvSpPr>
              <p:nvPr/>
            </p:nvSpPr>
            <p:spPr>
              <a:xfrm>
                <a:off x="7095539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</a:t>
                </a:r>
                <a:endParaRPr lang="en-US" sz="1600" dirty="0"/>
              </a:p>
            </p:txBody>
          </p:sp>
          <p:sp>
            <p:nvSpPr>
              <p:cNvPr id="105" name="Rectangle 104"/>
              <p:cNvSpPr>
                <a:spLocks noChangeAspect="1"/>
              </p:cNvSpPr>
              <p:nvPr/>
            </p:nvSpPr>
            <p:spPr>
              <a:xfrm>
                <a:off x="7095539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6</a:t>
                </a:r>
                <a:endParaRPr lang="en-US" sz="1600" dirty="0"/>
              </a:p>
            </p:txBody>
          </p:sp>
          <p:sp>
            <p:nvSpPr>
              <p:cNvPr id="106" name="Rectangle 105"/>
              <p:cNvSpPr>
                <a:spLocks noChangeAspect="1"/>
              </p:cNvSpPr>
              <p:nvPr/>
            </p:nvSpPr>
            <p:spPr>
              <a:xfrm>
                <a:off x="6527505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10</a:t>
                </a:r>
                <a:endParaRPr lang="en-US" sz="1600" dirty="0"/>
              </a:p>
            </p:txBody>
          </p:sp>
          <p:sp>
            <p:nvSpPr>
              <p:cNvPr id="107" name="Rectangle 106"/>
              <p:cNvSpPr>
                <a:spLocks noChangeAspect="1"/>
              </p:cNvSpPr>
              <p:nvPr/>
            </p:nvSpPr>
            <p:spPr>
              <a:xfrm>
                <a:off x="6527505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9</a:t>
                </a:r>
              </a:p>
            </p:txBody>
          </p:sp>
          <p:sp>
            <p:nvSpPr>
              <p:cNvPr id="108" name="Rectangle 107"/>
              <p:cNvSpPr>
                <a:spLocks noChangeAspect="1"/>
              </p:cNvSpPr>
              <p:nvPr/>
            </p:nvSpPr>
            <p:spPr>
              <a:xfrm>
                <a:off x="6527505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7</a:t>
                </a:r>
                <a:endParaRPr lang="en-US" sz="1600" dirty="0"/>
              </a:p>
            </p:txBody>
          </p:sp>
          <p:sp>
            <p:nvSpPr>
              <p:cNvPr id="109" name="Rectangle 108"/>
              <p:cNvSpPr>
                <a:spLocks noChangeAspect="1"/>
              </p:cNvSpPr>
              <p:nvPr/>
            </p:nvSpPr>
            <p:spPr>
              <a:xfrm>
                <a:off x="7095539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5</a:t>
                </a:r>
                <a:endParaRPr lang="en-US" sz="1600" dirty="0"/>
              </a:p>
            </p:txBody>
          </p:sp>
          <p:sp>
            <p:nvSpPr>
              <p:cNvPr id="110" name="Rectangle 109"/>
              <p:cNvSpPr>
                <a:spLocks noChangeAspect="1"/>
              </p:cNvSpPr>
              <p:nvPr/>
            </p:nvSpPr>
            <p:spPr>
              <a:xfrm>
                <a:off x="7095539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</a:t>
                </a:r>
                <a:endParaRPr lang="en-US" sz="1600" dirty="0"/>
              </a:p>
            </p:txBody>
          </p:sp>
          <p:sp>
            <p:nvSpPr>
              <p:cNvPr id="111" name="Rectangle 110"/>
              <p:cNvSpPr>
                <a:spLocks noChangeAspect="1"/>
              </p:cNvSpPr>
              <p:nvPr/>
            </p:nvSpPr>
            <p:spPr>
              <a:xfrm>
                <a:off x="7095539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</a:t>
                </a:r>
                <a:endParaRPr lang="en-US" sz="1600" dirty="0"/>
              </a:p>
            </p:txBody>
          </p:sp>
        </p:grpSp>
        <p:grpSp>
          <p:nvGrpSpPr>
            <p:cNvPr id="129" name="Group 128"/>
            <p:cNvGrpSpPr/>
            <p:nvPr/>
          </p:nvGrpSpPr>
          <p:grpSpPr>
            <a:xfrm>
              <a:off x="534256" y="2132505"/>
              <a:ext cx="6096972" cy="3978827"/>
              <a:chOff x="534256" y="2132505"/>
              <a:chExt cx="6096972" cy="3978827"/>
            </a:xfrm>
          </p:grpSpPr>
          <p:sp>
            <p:nvSpPr>
              <p:cNvPr id="114" name="Rectangle 113"/>
              <p:cNvSpPr/>
              <p:nvPr/>
            </p:nvSpPr>
            <p:spPr>
              <a:xfrm>
                <a:off x="2166560" y="3626452"/>
                <a:ext cx="4391554" cy="3830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3931017" y="3587143"/>
                <a:ext cx="8626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smtClean="0"/>
                  <a:t>Aisle</a:t>
                </a:r>
                <a:endParaRPr lang="en-US" sz="2400"/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534256" y="5132535"/>
                <a:ext cx="14876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Window Seat</a:t>
                </a:r>
                <a:endParaRPr lang="en-US" dirty="0"/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534256" y="2132505"/>
                <a:ext cx="14876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Window Seat</a:t>
                </a:r>
                <a:endParaRPr lang="en-US" dirty="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673759" y="4585477"/>
                <a:ext cx="1348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mtClean="0"/>
                  <a:t>Middle Seat</a:t>
                </a:r>
                <a:endParaRPr lang="en-US" dirty="0"/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673759" y="2687407"/>
                <a:ext cx="1348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mtClean="0"/>
                  <a:t>Middle Seat</a:t>
                </a:r>
                <a:endParaRPr lang="en-US" dirty="0"/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673758" y="4025614"/>
                <a:ext cx="1348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Aisle Seat</a:t>
                </a:r>
                <a:endParaRPr lang="en-US" dirty="0"/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673757" y="3214972"/>
                <a:ext cx="1348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Aisle Seat</a:t>
                </a:r>
                <a:endParaRPr lang="en-US" dirty="0"/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2084339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1</a:t>
                </a:r>
                <a:endParaRPr lang="en-US" sz="1600" dirty="0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2660261" y="5526557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2</a:t>
                </a:r>
                <a:endParaRPr lang="en-US" sz="1600" dirty="0"/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3236183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3</a:t>
                </a:r>
                <a:endParaRPr lang="en-US" sz="1600" dirty="0"/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3796329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4</a:t>
                </a:r>
                <a:endParaRPr lang="en-US" sz="1600" dirty="0"/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4352420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5</a:t>
                </a:r>
                <a:endParaRPr lang="en-US" sz="1600" dirty="0"/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4928953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6</a:t>
                </a:r>
                <a:endParaRPr lang="en-US" sz="1600" dirty="0"/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5505486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7</a:t>
                </a:r>
                <a:endParaRPr lang="en-US" sz="1600" dirty="0"/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6063194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8</a:t>
                </a:r>
                <a:endParaRPr lang="en-US" sz="1600" dirty="0"/>
              </a:p>
            </p:txBody>
          </p:sp>
        </p:grpSp>
      </p:grpSp>
      <p:cxnSp>
        <p:nvCxnSpPr>
          <p:cNvPr id="70" name="Straight Arrow Connector 69"/>
          <p:cNvCxnSpPr/>
          <p:nvPr/>
        </p:nvCxnSpPr>
        <p:spPr>
          <a:xfrm flipH="1">
            <a:off x="2151570" y="1895093"/>
            <a:ext cx="4319477" cy="0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2611499" y="1573175"/>
            <a:ext cx="347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Increasing Boarding Order</a:t>
            </a:r>
            <a:endParaRPr lang="en-US" dirty="0"/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6635878" y="2076024"/>
            <a:ext cx="0" cy="1430506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6635878" y="3889579"/>
            <a:ext cx="0" cy="1430506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1" name="TextBox 130"/>
          <p:cNvSpPr txBox="1"/>
          <p:nvPr/>
        </p:nvSpPr>
        <p:spPr>
          <a:xfrm rot="5400000">
            <a:off x="5122595" y="2598263"/>
            <a:ext cx="3477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Increasing Boarding Order</a:t>
            </a:r>
            <a:endParaRPr lang="en-US" sz="1400" dirty="0"/>
          </a:p>
        </p:txBody>
      </p:sp>
      <p:sp>
        <p:nvSpPr>
          <p:cNvPr id="133" name="TextBox 132"/>
          <p:cNvSpPr txBox="1"/>
          <p:nvPr/>
        </p:nvSpPr>
        <p:spPr>
          <a:xfrm rot="5400000">
            <a:off x="5122595" y="4680021"/>
            <a:ext cx="3477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Increasing Boarding Order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6947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Boarding Strategy:</a:t>
            </a:r>
            <a:br>
              <a:rPr lang="en-US" sz="4000" dirty="0" smtClean="0"/>
            </a:br>
            <a:r>
              <a:rPr lang="en-US" sz="4000" dirty="0" smtClean="0"/>
              <a:t>Back-to-Front, Outside-In (Deterministic)</a:t>
            </a:r>
            <a:endParaRPr lang="en-US" sz="4000" dirty="0"/>
          </a:p>
        </p:txBody>
      </p:sp>
      <p:grpSp>
        <p:nvGrpSpPr>
          <p:cNvPr id="130" name="Group 129"/>
          <p:cNvGrpSpPr/>
          <p:nvPr/>
        </p:nvGrpSpPr>
        <p:grpSpPr>
          <a:xfrm>
            <a:off x="519266" y="1991509"/>
            <a:ext cx="6096972" cy="3999901"/>
            <a:chOff x="534256" y="2111431"/>
            <a:chExt cx="6096972" cy="3999901"/>
          </a:xfrm>
        </p:grpSpPr>
        <p:grpSp>
          <p:nvGrpSpPr>
            <p:cNvPr id="112" name="Group 111"/>
            <p:cNvGrpSpPr/>
            <p:nvPr/>
          </p:nvGrpSpPr>
          <p:grpSpPr>
            <a:xfrm>
              <a:off x="2166560" y="2111431"/>
              <a:ext cx="4391554" cy="3413091"/>
              <a:chOff x="3115465" y="2059672"/>
              <a:chExt cx="4391554" cy="3413091"/>
            </a:xfrm>
          </p:grpSpPr>
          <p:sp>
            <p:nvSpPr>
              <p:cNvPr id="4" name="Rectangle 3"/>
              <p:cNvSpPr>
                <a:spLocks noChangeAspect="1"/>
              </p:cNvSpPr>
              <p:nvPr/>
            </p:nvSpPr>
            <p:spPr>
              <a:xfrm>
                <a:off x="3115465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44</a:t>
                </a:r>
                <a:endParaRPr lang="en-US" sz="1600" dirty="0"/>
              </a:p>
            </p:txBody>
          </p:sp>
          <p:sp>
            <p:nvSpPr>
              <p:cNvPr id="5" name="Rectangle 4"/>
              <p:cNvSpPr>
                <a:spLocks noChangeAspect="1"/>
              </p:cNvSpPr>
              <p:nvPr/>
            </p:nvSpPr>
            <p:spPr>
              <a:xfrm>
                <a:off x="3115465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46</a:t>
                </a:r>
                <a:endParaRPr lang="en-US" sz="1600" dirty="0"/>
              </a:p>
            </p:txBody>
          </p:sp>
          <p:sp>
            <p:nvSpPr>
              <p:cNvPr id="6" name="Rectangle 5"/>
              <p:cNvSpPr>
                <a:spLocks noChangeAspect="1"/>
              </p:cNvSpPr>
              <p:nvPr/>
            </p:nvSpPr>
            <p:spPr>
              <a:xfrm>
                <a:off x="3115465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48</a:t>
                </a:r>
                <a:endParaRPr lang="en-US" sz="1600" dirty="0"/>
              </a:p>
            </p:txBody>
          </p:sp>
          <p:sp>
            <p:nvSpPr>
              <p:cNvPr id="10" name="Rectangle 9"/>
              <p:cNvSpPr>
                <a:spLocks noChangeAspect="1"/>
              </p:cNvSpPr>
              <p:nvPr/>
            </p:nvSpPr>
            <p:spPr>
              <a:xfrm>
                <a:off x="3683499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38</a:t>
                </a:r>
                <a:endParaRPr lang="en-US" sz="1600" dirty="0"/>
              </a:p>
            </p:txBody>
          </p:sp>
          <p:sp>
            <p:nvSpPr>
              <p:cNvPr id="11" name="Rectangle 10"/>
              <p:cNvSpPr>
                <a:spLocks noChangeAspect="1"/>
              </p:cNvSpPr>
              <p:nvPr/>
            </p:nvSpPr>
            <p:spPr>
              <a:xfrm>
                <a:off x="3683499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40</a:t>
                </a:r>
                <a:endParaRPr lang="en-US" sz="1600" dirty="0"/>
              </a:p>
            </p:txBody>
          </p:sp>
          <p:sp>
            <p:nvSpPr>
              <p:cNvPr id="12" name="Rectangle 11"/>
              <p:cNvSpPr>
                <a:spLocks noChangeAspect="1"/>
              </p:cNvSpPr>
              <p:nvPr/>
            </p:nvSpPr>
            <p:spPr>
              <a:xfrm>
                <a:off x="3683499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42</a:t>
                </a:r>
                <a:endParaRPr lang="en-US" sz="1600" dirty="0"/>
              </a:p>
            </p:txBody>
          </p:sp>
          <p:sp>
            <p:nvSpPr>
              <p:cNvPr id="52" name="Rectangle 51"/>
              <p:cNvSpPr>
                <a:spLocks noChangeAspect="1"/>
              </p:cNvSpPr>
              <p:nvPr/>
            </p:nvSpPr>
            <p:spPr>
              <a:xfrm>
                <a:off x="3115465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47</a:t>
                </a:r>
                <a:endParaRPr lang="en-US" sz="1600" dirty="0"/>
              </a:p>
            </p:txBody>
          </p:sp>
          <p:sp>
            <p:nvSpPr>
              <p:cNvPr id="53" name="Rectangle 52"/>
              <p:cNvSpPr>
                <a:spLocks noChangeAspect="1"/>
              </p:cNvSpPr>
              <p:nvPr/>
            </p:nvSpPr>
            <p:spPr>
              <a:xfrm>
                <a:off x="3115465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45</a:t>
                </a:r>
                <a:endParaRPr lang="en-US" sz="1600" dirty="0"/>
              </a:p>
            </p:txBody>
          </p:sp>
          <p:sp>
            <p:nvSpPr>
              <p:cNvPr id="54" name="Rectangle 53"/>
              <p:cNvSpPr>
                <a:spLocks noChangeAspect="1"/>
              </p:cNvSpPr>
              <p:nvPr/>
            </p:nvSpPr>
            <p:spPr>
              <a:xfrm>
                <a:off x="3115465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43</a:t>
                </a:r>
                <a:endParaRPr lang="en-US" sz="1600" dirty="0"/>
              </a:p>
            </p:txBody>
          </p:sp>
          <p:sp>
            <p:nvSpPr>
              <p:cNvPr id="55" name="Rectangle 54"/>
              <p:cNvSpPr>
                <a:spLocks noChangeAspect="1"/>
              </p:cNvSpPr>
              <p:nvPr/>
            </p:nvSpPr>
            <p:spPr>
              <a:xfrm>
                <a:off x="3683499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41</a:t>
                </a:r>
                <a:endParaRPr lang="en-US" sz="1600" dirty="0"/>
              </a:p>
            </p:txBody>
          </p:sp>
          <p:sp>
            <p:nvSpPr>
              <p:cNvPr id="56" name="Rectangle 55"/>
              <p:cNvSpPr>
                <a:spLocks noChangeAspect="1"/>
              </p:cNvSpPr>
              <p:nvPr/>
            </p:nvSpPr>
            <p:spPr>
              <a:xfrm>
                <a:off x="3683499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39</a:t>
                </a:r>
                <a:endParaRPr lang="en-US" sz="1600" dirty="0"/>
              </a:p>
            </p:txBody>
          </p:sp>
          <p:sp>
            <p:nvSpPr>
              <p:cNvPr id="57" name="Rectangle 56"/>
              <p:cNvSpPr>
                <a:spLocks noChangeAspect="1"/>
              </p:cNvSpPr>
              <p:nvPr/>
            </p:nvSpPr>
            <p:spPr>
              <a:xfrm>
                <a:off x="3683499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37</a:t>
                </a:r>
                <a:endParaRPr lang="en-US" sz="1600" dirty="0"/>
              </a:p>
            </p:txBody>
          </p:sp>
          <p:sp>
            <p:nvSpPr>
              <p:cNvPr id="76" name="Rectangle 75"/>
              <p:cNvSpPr>
                <a:spLocks noChangeAspect="1"/>
              </p:cNvSpPr>
              <p:nvPr/>
            </p:nvSpPr>
            <p:spPr>
              <a:xfrm>
                <a:off x="4259421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32</a:t>
                </a:r>
                <a:endParaRPr lang="en-US" sz="1600" dirty="0"/>
              </a:p>
            </p:txBody>
          </p:sp>
          <p:sp>
            <p:nvSpPr>
              <p:cNvPr id="77" name="Rectangle 76"/>
              <p:cNvSpPr>
                <a:spLocks noChangeAspect="1"/>
              </p:cNvSpPr>
              <p:nvPr/>
            </p:nvSpPr>
            <p:spPr>
              <a:xfrm>
                <a:off x="4259421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34</a:t>
                </a:r>
                <a:endParaRPr lang="en-US" sz="1600" dirty="0"/>
              </a:p>
            </p:txBody>
          </p:sp>
          <p:sp>
            <p:nvSpPr>
              <p:cNvPr id="78" name="Rectangle 77"/>
              <p:cNvSpPr>
                <a:spLocks noChangeAspect="1"/>
              </p:cNvSpPr>
              <p:nvPr/>
            </p:nvSpPr>
            <p:spPr>
              <a:xfrm>
                <a:off x="4259421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36</a:t>
                </a:r>
                <a:endParaRPr lang="en-US" sz="1600" dirty="0"/>
              </a:p>
            </p:txBody>
          </p:sp>
          <p:sp>
            <p:nvSpPr>
              <p:cNvPr id="79" name="Rectangle 78"/>
              <p:cNvSpPr>
                <a:spLocks noChangeAspect="1"/>
              </p:cNvSpPr>
              <p:nvPr/>
            </p:nvSpPr>
            <p:spPr>
              <a:xfrm>
                <a:off x="4827455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26</a:t>
                </a:r>
                <a:endParaRPr lang="en-US" sz="1600" dirty="0"/>
              </a:p>
            </p:txBody>
          </p:sp>
          <p:sp>
            <p:nvSpPr>
              <p:cNvPr id="80" name="Rectangle 79"/>
              <p:cNvSpPr>
                <a:spLocks noChangeAspect="1"/>
              </p:cNvSpPr>
              <p:nvPr/>
            </p:nvSpPr>
            <p:spPr>
              <a:xfrm>
                <a:off x="4827455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28</a:t>
                </a:r>
                <a:endParaRPr lang="en-US" sz="1600" dirty="0"/>
              </a:p>
            </p:txBody>
          </p:sp>
          <p:sp>
            <p:nvSpPr>
              <p:cNvPr id="81" name="Rectangle 80"/>
              <p:cNvSpPr>
                <a:spLocks noChangeAspect="1"/>
              </p:cNvSpPr>
              <p:nvPr/>
            </p:nvSpPr>
            <p:spPr>
              <a:xfrm>
                <a:off x="4827455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30</a:t>
                </a:r>
                <a:endParaRPr lang="en-US" sz="1600" dirty="0"/>
              </a:p>
            </p:txBody>
          </p:sp>
          <p:sp>
            <p:nvSpPr>
              <p:cNvPr id="82" name="Rectangle 81"/>
              <p:cNvSpPr>
                <a:spLocks noChangeAspect="1"/>
              </p:cNvSpPr>
              <p:nvPr/>
            </p:nvSpPr>
            <p:spPr>
              <a:xfrm>
                <a:off x="4259421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35</a:t>
                </a:r>
                <a:endParaRPr lang="en-US" sz="1600" dirty="0"/>
              </a:p>
            </p:txBody>
          </p:sp>
          <p:sp>
            <p:nvSpPr>
              <p:cNvPr id="83" name="Rectangle 82"/>
              <p:cNvSpPr>
                <a:spLocks noChangeAspect="1"/>
              </p:cNvSpPr>
              <p:nvPr/>
            </p:nvSpPr>
            <p:spPr>
              <a:xfrm>
                <a:off x="4259421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33</a:t>
                </a:r>
                <a:endParaRPr lang="en-US" sz="1600" dirty="0"/>
              </a:p>
            </p:txBody>
          </p:sp>
          <p:sp>
            <p:nvSpPr>
              <p:cNvPr id="84" name="Rectangle 83"/>
              <p:cNvSpPr>
                <a:spLocks noChangeAspect="1"/>
              </p:cNvSpPr>
              <p:nvPr/>
            </p:nvSpPr>
            <p:spPr>
              <a:xfrm>
                <a:off x="4259421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31</a:t>
                </a:r>
                <a:endParaRPr lang="en-US" sz="1600" dirty="0"/>
              </a:p>
            </p:txBody>
          </p:sp>
          <p:sp>
            <p:nvSpPr>
              <p:cNvPr id="85" name="Rectangle 84"/>
              <p:cNvSpPr>
                <a:spLocks noChangeAspect="1"/>
              </p:cNvSpPr>
              <p:nvPr/>
            </p:nvSpPr>
            <p:spPr>
              <a:xfrm>
                <a:off x="4827455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29</a:t>
                </a:r>
                <a:endParaRPr lang="en-US" sz="1600" dirty="0"/>
              </a:p>
            </p:txBody>
          </p:sp>
          <p:sp>
            <p:nvSpPr>
              <p:cNvPr id="86" name="Rectangle 85"/>
              <p:cNvSpPr>
                <a:spLocks noChangeAspect="1"/>
              </p:cNvSpPr>
              <p:nvPr/>
            </p:nvSpPr>
            <p:spPr>
              <a:xfrm>
                <a:off x="4827455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27</a:t>
                </a:r>
                <a:endParaRPr lang="en-US" sz="1600" dirty="0"/>
              </a:p>
            </p:txBody>
          </p:sp>
          <p:sp>
            <p:nvSpPr>
              <p:cNvPr id="87" name="Rectangle 86"/>
              <p:cNvSpPr>
                <a:spLocks noChangeAspect="1"/>
              </p:cNvSpPr>
              <p:nvPr/>
            </p:nvSpPr>
            <p:spPr>
              <a:xfrm>
                <a:off x="4827455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25</a:t>
                </a:r>
                <a:endParaRPr lang="en-US" sz="1600" dirty="0"/>
              </a:p>
            </p:txBody>
          </p:sp>
          <p:sp>
            <p:nvSpPr>
              <p:cNvPr id="88" name="Rectangle 87"/>
              <p:cNvSpPr>
                <a:spLocks noChangeAspect="1"/>
              </p:cNvSpPr>
              <p:nvPr/>
            </p:nvSpPr>
            <p:spPr>
              <a:xfrm>
                <a:off x="5383549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20</a:t>
                </a:r>
                <a:endParaRPr lang="en-US" sz="1600" dirty="0"/>
              </a:p>
            </p:txBody>
          </p:sp>
          <p:sp>
            <p:nvSpPr>
              <p:cNvPr id="89" name="Rectangle 88"/>
              <p:cNvSpPr>
                <a:spLocks noChangeAspect="1"/>
              </p:cNvSpPr>
              <p:nvPr/>
            </p:nvSpPr>
            <p:spPr>
              <a:xfrm>
                <a:off x="5383549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22</a:t>
                </a:r>
                <a:endParaRPr lang="en-US" sz="1600" dirty="0"/>
              </a:p>
            </p:txBody>
          </p:sp>
          <p:sp>
            <p:nvSpPr>
              <p:cNvPr id="90" name="Rectangle 89"/>
              <p:cNvSpPr>
                <a:spLocks noChangeAspect="1"/>
              </p:cNvSpPr>
              <p:nvPr/>
            </p:nvSpPr>
            <p:spPr>
              <a:xfrm>
                <a:off x="5383549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24</a:t>
                </a:r>
                <a:endParaRPr lang="en-US" sz="1600" dirty="0"/>
              </a:p>
            </p:txBody>
          </p:sp>
          <p:sp>
            <p:nvSpPr>
              <p:cNvPr id="91" name="Rectangle 90"/>
              <p:cNvSpPr>
                <a:spLocks noChangeAspect="1"/>
              </p:cNvSpPr>
              <p:nvPr/>
            </p:nvSpPr>
            <p:spPr>
              <a:xfrm>
                <a:off x="5951583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14</a:t>
                </a:r>
                <a:endParaRPr lang="en-US" sz="1600" dirty="0"/>
              </a:p>
            </p:txBody>
          </p:sp>
          <p:sp>
            <p:nvSpPr>
              <p:cNvPr id="92" name="Rectangle 91"/>
              <p:cNvSpPr>
                <a:spLocks noChangeAspect="1"/>
              </p:cNvSpPr>
              <p:nvPr/>
            </p:nvSpPr>
            <p:spPr>
              <a:xfrm>
                <a:off x="5951583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16</a:t>
                </a:r>
                <a:endParaRPr lang="en-US" sz="1600" dirty="0"/>
              </a:p>
            </p:txBody>
          </p:sp>
          <p:sp>
            <p:nvSpPr>
              <p:cNvPr id="93" name="Rectangle 92"/>
              <p:cNvSpPr>
                <a:spLocks noChangeAspect="1"/>
              </p:cNvSpPr>
              <p:nvPr/>
            </p:nvSpPr>
            <p:spPr>
              <a:xfrm>
                <a:off x="5951583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18</a:t>
                </a:r>
                <a:endParaRPr lang="en-US" sz="1600" dirty="0"/>
              </a:p>
            </p:txBody>
          </p:sp>
          <p:sp>
            <p:nvSpPr>
              <p:cNvPr id="94" name="Rectangle 93"/>
              <p:cNvSpPr>
                <a:spLocks noChangeAspect="1"/>
              </p:cNvSpPr>
              <p:nvPr/>
            </p:nvSpPr>
            <p:spPr>
              <a:xfrm>
                <a:off x="5383549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23</a:t>
                </a:r>
                <a:endParaRPr lang="en-US" sz="1600" dirty="0"/>
              </a:p>
            </p:txBody>
          </p:sp>
          <p:sp>
            <p:nvSpPr>
              <p:cNvPr id="95" name="Rectangle 94"/>
              <p:cNvSpPr>
                <a:spLocks noChangeAspect="1"/>
              </p:cNvSpPr>
              <p:nvPr/>
            </p:nvSpPr>
            <p:spPr>
              <a:xfrm>
                <a:off x="5383549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21</a:t>
                </a:r>
                <a:endParaRPr lang="en-US" sz="1600" dirty="0"/>
              </a:p>
            </p:txBody>
          </p:sp>
          <p:sp>
            <p:nvSpPr>
              <p:cNvPr id="96" name="Rectangle 95"/>
              <p:cNvSpPr>
                <a:spLocks noChangeAspect="1"/>
              </p:cNvSpPr>
              <p:nvPr/>
            </p:nvSpPr>
            <p:spPr>
              <a:xfrm>
                <a:off x="5383549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19</a:t>
                </a:r>
                <a:endParaRPr lang="en-US" sz="1600" dirty="0"/>
              </a:p>
            </p:txBody>
          </p:sp>
          <p:sp>
            <p:nvSpPr>
              <p:cNvPr id="97" name="Rectangle 96"/>
              <p:cNvSpPr>
                <a:spLocks noChangeAspect="1"/>
              </p:cNvSpPr>
              <p:nvPr/>
            </p:nvSpPr>
            <p:spPr>
              <a:xfrm>
                <a:off x="5951583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17</a:t>
                </a:r>
                <a:endParaRPr lang="en-US" sz="1600" dirty="0"/>
              </a:p>
            </p:txBody>
          </p:sp>
          <p:sp>
            <p:nvSpPr>
              <p:cNvPr id="98" name="Rectangle 97"/>
              <p:cNvSpPr>
                <a:spLocks noChangeAspect="1"/>
              </p:cNvSpPr>
              <p:nvPr/>
            </p:nvSpPr>
            <p:spPr>
              <a:xfrm>
                <a:off x="5951583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15</a:t>
                </a:r>
                <a:endParaRPr lang="en-US" sz="1600" dirty="0"/>
              </a:p>
            </p:txBody>
          </p:sp>
          <p:sp>
            <p:nvSpPr>
              <p:cNvPr id="99" name="Rectangle 98"/>
              <p:cNvSpPr>
                <a:spLocks noChangeAspect="1"/>
              </p:cNvSpPr>
              <p:nvPr/>
            </p:nvSpPr>
            <p:spPr>
              <a:xfrm>
                <a:off x="5951583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13</a:t>
                </a:r>
                <a:endParaRPr lang="en-US" sz="1600" dirty="0"/>
              </a:p>
            </p:txBody>
          </p:sp>
          <p:sp>
            <p:nvSpPr>
              <p:cNvPr id="100" name="Rectangle 99"/>
              <p:cNvSpPr>
                <a:spLocks noChangeAspect="1"/>
              </p:cNvSpPr>
              <p:nvPr/>
            </p:nvSpPr>
            <p:spPr>
              <a:xfrm>
                <a:off x="6527505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8</a:t>
                </a:r>
                <a:endParaRPr lang="en-US" sz="1600" dirty="0"/>
              </a:p>
            </p:txBody>
          </p:sp>
          <p:sp>
            <p:nvSpPr>
              <p:cNvPr id="101" name="Rectangle 100"/>
              <p:cNvSpPr>
                <a:spLocks noChangeAspect="1"/>
              </p:cNvSpPr>
              <p:nvPr/>
            </p:nvSpPr>
            <p:spPr>
              <a:xfrm>
                <a:off x="6527505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10</a:t>
                </a:r>
                <a:endParaRPr lang="en-US" sz="1600" dirty="0"/>
              </a:p>
            </p:txBody>
          </p:sp>
          <p:sp>
            <p:nvSpPr>
              <p:cNvPr id="102" name="Rectangle 101"/>
              <p:cNvSpPr>
                <a:spLocks noChangeAspect="1"/>
              </p:cNvSpPr>
              <p:nvPr/>
            </p:nvSpPr>
            <p:spPr>
              <a:xfrm>
                <a:off x="6527505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12</a:t>
                </a:r>
                <a:endParaRPr lang="en-US" sz="1600" dirty="0"/>
              </a:p>
            </p:txBody>
          </p:sp>
          <p:sp>
            <p:nvSpPr>
              <p:cNvPr id="103" name="Rectangle 102"/>
              <p:cNvSpPr>
                <a:spLocks noChangeAspect="1"/>
              </p:cNvSpPr>
              <p:nvPr/>
            </p:nvSpPr>
            <p:spPr>
              <a:xfrm>
                <a:off x="7095539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</a:t>
                </a:r>
                <a:endParaRPr lang="en-US" sz="1600" dirty="0"/>
              </a:p>
            </p:txBody>
          </p:sp>
          <p:sp>
            <p:nvSpPr>
              <p:cNvPr id="104" name="Rectangle 103"/>
              <p:cNvSpPr>
                <a:spLocks noChangeAspect="1"/>
              </p:cNvSpPr>
              <p:nvPr/>
            </p:nvSpPr>
            <p:spPr>
              <a:xfrm>
                <a:off x="7095539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</a:t>
                </a:r>
                <a:endParaRPr lang="en-US" sz="1600" dirty="0"/>
              </a:p>
            </p:txBody>
          </p:sp>
          <p:sp>
            <p:nvSpPr>
              <p:cNvPr id="105" name="Rectangle 104"/>
              <p:cNvSpPr>
                <a:spLocks noChangeAspect="1"/>
              </p:cNvSpPr>
              <p:nvPr/>
            </p:nvSpPr>
            <p:spPr>
              <a:xfrm>
                <a:off x="7095539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6</a:t>
                </a:r>
                <a:endParaRPr lang="en-US" sz="1600" dirty="0"/>
              </a:p>
            </p:txBody>
          </p:sp>
          <p:sp>
            <p:nvSpPr>
              <p:cNvPr id="106" name="Rectangle 105"/>
              <p:cNvSpPr>
                <a:spLocks noChangeAspect="1"/>
              </p:cNvSpPr>
              <p:nvPr/>
            </p:nvSpPr>
            <p:spPr>
              <a:xfrm>
                <a:off x="6527505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10</a:t>
                </a:r>
                <a:endParaRPr lang="en-US" sz="1600" dirty="0"/>
              </a:p>
            </p:txBody>
          </p:sp>
          <p:sp>
            <p:nvSpPr>
              <p:cNvPr id="107" name="Rectangle 106"/>
              <p:cNvSpPr>
                <a:spLocks noChangeAspect="1"/>
              </p:cNvSpPr>
              <p:nvPr/>
            </p:nvSpPr>
            <p:spPr>
              <a:xfrm>
                <a:off x="6527505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9</a:t>
                </a:r>
              </a:p>
            </p:txBody>
          </p:sp>
          <p:sp>
            <p:nvSpPr>
              <p:cNvPr id="108" name="Rectangle 107"/>
              <p:cNvSpPr>
                <a:spLocks noChangeAspect="1"/>
              </p:cNvSpPr>
              <p:nvPr/>
            </p:nvSpPr>
            <p:spPr>
              <a:xfrm>
                <a:off x="6527505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7</a:t>
                </a:r>
                <a:endParaRPr lang="en-US" sz="1600" dirty="0"/>
              </a:p>
            </p:txBody>
          </p:sp>
          <p:sp>
            <p:nvSpPr>
              <p:cNvPr id="109" name="Rectangle 108"/>
              <p:cNvSpPr>
                <a:spLocks noChangeAspect="1"/>
              </p:cNvSpPr>
              <p:nvPr/>
            </p:nvSpPr>
            <p:spPr>
              <a:xfrm>
                <a:off x="7095539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5</a:t>
                </a:r>
                <a:endParaRPr lang="en-US" sz="1600" dirty="0"/>
              </a:p>
            </p:txBody>
          </p:sp>
          <p:sp>
            <p:nvSpPr>
              <p:cNvPr id="110" name="Rectangle 109"/>
              <p:cNvSpPr>
                <a:spLocks noChangeAspect="1"/>
              </p:cNvSpPr>
              <p:nvPr/>
            </p:nvSpPr>
            <p:spPr>
              <a:xfrm>
                <a:off x="7095539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</a:t>
                </a:r>
                <a:endParaRPr lang="en-US" sz="1600" dirty="0"/>
              </a:p>
            </p:txBody>
          </p:sp>
          <p:sp>
            <p:nvSpPr>
              <p:cNvPr id="111" name="Rectangle 110"/>
              <p:cNvSpPr>
                <a:spLocks noChangeAspect="1"/>
              </p:cNvSpPr>
              <p:nvPr/>
            </p:nvSpPr>
            <p:spPr>
              <a:xfrm>
                <a:off x="7095539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</a:t>
                </a:r>
                <a:endParaRPr lang="en-US" sz="1600" dirty="0"/>
              </a:p>
            </p:txBody>
          </p:sp>
        </p:grpSp>
        <p:grpSp>
          <p:nvGrpSpPr>
            <p:cNvPr id="129" name="Group 128"/>
            <p:cNvGrpSpPr/>
            <p:nvPr/>
          </p:nvGrpSpPr>
          <p:grpSpPr>
            <a:xfrm>
              <a:off x="534256" y="2132505"/>
              <a:ext cx="6096972" cy="3978827"/>
              <a:chOff x="534256" y="2132505"/>
              <a:chExt cx="6096972" cy="3978827"/>
            </a:xfrm>
          </p:grpSpPr>
          <p:sp>
            <p:nvSpPr>
              <p:cNvPr id="114" name="Rectangle 113"/>
              <p:cNvSpPr/>
              <p:nvPr/>
            </p:nvSpPr>
            <p:spPr>
              <a:xfrm>
                <a:off x="2166560" y="3626452"/>
                <a:ext cx="4391554" cy="3830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3931017" y="3587143"/>
                <a:ext cx="8626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smtClean="0"/>
                  <a:t>Aisle</a:t>
                </a:r>
                <a:endParaRPr lang="en-US" sz="2400"/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534256" y="5132535"/>
                <a:ext cx="14876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Window Seat</a:t>
                </a:r>
                <a:endParaRPr lang="en-US" dirty="0"/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534256" y="2132505"/>
                <a:ext cx="14876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Window Seat</a:t>
                </a:r>
                <a:endParaRPr lang="en-US" dirty="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673759" y="4585477"/>
                <a:ext cx="1348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mtClean="0"/>
                  <a:t>Middle Seat</a:t>
                </a:r>
                <a:endParaRPr lang="en-US" dirty="0"/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673759" y="2687407"/>
                <a:ext cx="1348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mtClean="0"/>
                  <a:t>Middle Seat</a:t>
                </a:r>
                <a:endParaRPr lang="en-US" dirty="0"/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673758" y="4025614"/>
                <a:ext cx="1348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Aisle Seat</a:t>
                </a:r>
                <a:endParaRPr lang="en-US" dirty="0"/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673757" y="3214972"/>
                <a:ext cx="1348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Aisle Seat</a:t>
                </a:r>
                <a:endParaRPr lang="en-US" dirty="0"/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2084339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1</a:t>
                </a:r>
                <a:endParaRPr lang="en-US" sz="1600" dirty="0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2660261" y="5526557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2</a:t>
                </a:r>
                <a:endParaRPr lang="en-US" sz="1600" dirty="0"/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3236183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3</a:t>
                </a:r>
                <a:endParaRPr lang="en-US" sz="1600" dirty="0"/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3796329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4</a:t>
                </a:r>
                <a:endParaRPr lang="en-US" sz="1600" dirty="0"/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4352420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5</a:t>
                </a:r>
                <a:endParaRPr lang="en-US" sz="1600" dirty="0"/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4928953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6</a:t>
                </a:r>
                <a:endParaRPr lang="en-US" sz="1600" dirty="0"/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5505486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7</a:t>
                </a:r>
                <a:endParaRPr lang="en-US" sz="1600" dirty="0"/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6063194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8</a:t>
                </a:r>
                <a:endParaRPr lang="en-US" sz="1600" dirty="0"/>
              </a:p>
            </p:txBody>
          </p:sp>
        </p:grpSp>
      </p:grpSp>
      <p:cxnSp>
        <p:nvCxnSpPr>
          <p:cNvPr id="70" name="Straight Arrow Connector 69"/>
          <p:cNvCxnSpPr/>
          <p:nvPr/>
        </p:nvCxnSpPr>
        <p:spPr>
          <a:xfrm flipH="1">
            <a:off x="2151570" y="1895093"/>
            <a:ext cx="4319477" cy="0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2611499" y="1573175"/>
            <a:ext cx="347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Increasing Boarding Order</a:t>
            </a:r>
            <a:endParaRPr lang="en-US" dirty="0"/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6635878" y="2076024"/>
            <a:ext cx="0" cy="1430506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6635878" y="3889579"/>
            <a:ext cx="0" cy="1430506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1" name="TextBox 130"/>
          <p:cNvSpPr txBox="1"/>
          <p:nvPr/>
        </p:nvSpPr>
        <p:spPr>
          <a:xfrm rot="5400000">
            <a:off x="5122595" y="2598263"/>
            <a:ext cx="3477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Increasing Boarding Order</a:t>
            </a:r>
            <a:endParaRPr lang="en-US" sz="1400" dirty="0"/>
          </a:p>
        </p:txBody>
      </p:sp>
      <p:sp>
        <p:nvSpPr>
          <p:cNvPr id="133" name="TextBox 132"/>
          <p:cNvSpPr txBox="1"/>
          <p:nvPr/>
        </p:nvSpPr>
        <p:spPr>
          <a:xfrm rot="5400000">
            <a:off x="5122595" y="4680021"/>
            <a:ext cx="3477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Increasing Boarding Order</a:t>
            </a:r>
            <a:endParaRPr lang="en-US" sz="1400" dirty="0"/>
          </a:p>
        </p:txBody>
      </p:sp>
      <p:sp>
        <p:nvSpPr>
          <p:cNvPr id="132" name="TextBox 131"/>
          <p:cNvSpPr txBox="1"/>
          <p:nvPr/>
        </p:nvSpPr>
        <p:spPr>
          <a:xfrm>
            <a:off x="6930976" y="1855472"/>
            <a:ext cx="1988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Results</a:t>
            </a:r>
            <a:endParaRPr lang="en-US" b="1" dirty="0"/>
          </a:p>
        </p:txBody>
      </p:sp>
      <p:sp>
        <p:nvSpPr>
          <p:cNvPr id="134" name="TextBox 133"/>
          <p:cNvSpPr txBox="1"/>
          <p:nvPr/>
        </p:nvSpPr>
        <p:spPr>
          <a:xfrm>
            <a:off x="6930976" y="2125010"/>
            <a:ext cx="4389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Distribution of Wait Times by seat</a:t>
            </a:r>
            <a:endParaRPr lang="en-US" b="1" dirty="0"/>
          </a:p>
        </p:txBody>
      </p:sp>
      <p:sp>
        <p:nvSpPr>
          <p:cNvPr id="138" name="TextBox 137"/>
          <p:cNvSpPr txBox="1"/>
          <p:nvPr/>
        </p:nvSpPr>
        <p:spPr>
          <a:xfrm>
            <a:off x="7030437" y="4301059"/>
            <a:ext cx="5084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Average Individual Boarding Time: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15 </a:t>
            </a:r>
            <a:r>
              <a:rPr lang="en-US" dirty="0" smtClean="0"/>
              <a:t>TUs</a:t>
            </a:r>
          </a:p>
          <a:p>
            <a:r>
              <a:rPr lang="en-US" dirty="0" smtClean="0"/>
              <a:t>Variance of Average Boarding Time: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N/A </a:t>
            </a:r>
            <a:r>
              <a:rPr lang="en-US" sz="1200" dirty="0" smtClean="0"/>
              <a:t>(Deterministic)</a:t>
            </a:r>
          </a:p>
          <a:p>
            <a:r>
              <a:rPr lang="en-US" dirty="0" smtClean="0"/>
              <a:t>Maximum Individual Wait Time: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21.5 </a:t>
            </a:r>
            <a:r>
              <a:rPr lang="en-US" dirty="0" smtClean="0"/>
              <a:t>TUs</a:t>
            </a:r>
          </a:p>
          <a:p>
            <a:r>
              <a:rPr lang="en-US" dirty="0" smtClean="0"/>
              <a:t>Minimum Individual Wait Time: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8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.5 </a:t>
            </a:r>
            <a:r>
              <a:rPr lang="en-US" dirty="0" smtClean="0"/>
              <a:t>TUs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976" y="2488106"/>
            <a:ext cx="5051473" cy="181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Boarding Strategy:</a:t>
            </a:r>
            <a:br>
              <a:rPr lang="en-US" sz="4000" dirty="0" smtClean="0"/>
            </a:br>
            <a:r>
              <a:rPr lang="en-US" sz="4000" dirty="0" smtClean="0"/>
              <a:t>Back-to-Front (Semi-Random)</a:t>
            </a:r>
            <a:endParaRPr lang="en-US" sz="4000" dirty="0"/>
          </a:p>
        </p:txBody>
      </p:sp>
      <p:grpSp>
        <p:nvGrpSpPr>
          <p:cNvPr id="130" name="Group 129"/>
          <p:cNvGrpSpPr/>
          <p:nvPr/>
        </p:nvGrpSpPr>
        <p:grpSpPr>
          <a:xfrm>
            <a:off x="519266" y="1991509"/>
            <a:ext cx="6096972" cy="3999901"/>
            <a:chOff x="534256" y="2111431"/>
            <a:chExt cx="6096972" cy="3999901"/>
          </a:xfrm>
        </p:grpSpPr>
        <p:grpSp>
          <p:nvGrpSpPr>
            <p:cNvPr id="112" name="Group 111"/>
            <p:cNvGrpSpPr/>
            <p:nvPr/>
          </p:nvGrpSpPr>
          <p:grpSpPr>
            <a:xfrm>
              <a:off x="2166560" y="2111431"/>
              <a:ext cx="4391554" cy="3413091"/>
              <a:chOff x="3115465" y="2059672"/>
              <a:chExt cx="4391554" cy="3413091"/>
            </a:xfrm>
          </p:grpSpPr>
          <p:sp>
            <p:nvSpPr>
              <p:cNvPr id="4" name="Rectangle 3"/>
              <p:cNvSpPr>
                <a:spLocks noChangeAspect="1"/>
              </p:cNvSpPr>
              <p:nvPr/>
            </p:nvSpPr>
            <p:spPr>
              <a:xfrm>
                <a:off x="3115465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46</a:t>
                </a:r>
                <a:endParaRPr lang="en-US" sz="1600" dirty="0"/>
              </a:p>
            </p:txBody>
          </p:sp>
          <p:sp>
            <p:nvSpPr>
              <p:cNvPr id="5" name="Rectangle 4"/>
              <p:cNvSpPr>
                <a:spLocks noChangeAspect="1"/>
              </p:cNvSpPr>
              <p:nvPr/>
            </p:nvSpPr>
            <p:spPr>
              <a:xfrm>
                <a:off x="3115465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47</a:t>
                </a:r>
                <a:endParaRPr lang="en-US" sz="1600" dirty="0"/>
              </a:p>
            </p:txBody>
          </p:sp>
          <p:sp>
            <p:nvSpPr>
              <p:cNvPr id="6" name="Rectangle 5"/>
              <p:cNvSpPr>
                <a:spLocks noChangeAspect="1"/>
              </p:cNvSpPr>
              <p:nvPr/>
            </p:nvSpPr>
            <p:spPr>
              <a:xfrm>
                <a:off x="3115465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43</a:t>
                </a:r>
                <a:endParaRPr lang="en-US" sz="1600" dirty="0"/>
              </a:p>
            </p:txBody>
          </p:sp>
          <p:sp>
            <p:nvSpPr>
              <p:cNvPr id="10" name="Rectangle 9"/>
              <p:cNvSpPr>
                <a:spLocks noChangeAspect="1"/>
              </p:cNvSpPr>
              <p:nvPr/>
            </p:nvSpPr>
            <p:spPr>
              <a:xfrm>
                <a:off x="3683499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37</a:t>
                </a:r>
                <a:endParaRPr lang="en-US" sz="1600" dirty="0"/>
              </a:p>
            </p:txBody>
          </p:sp>
          <p:sp>
            <p:nvSpPr>
              <p:cNvPr id="11" name="Rectangle 10"/>
              <p:cNvSpPr>
                <a:spLocks noChangeAspect="1"/>
              </p:cNvSpPr>
              <p:nvPr/>
            </p:nvSpPr>
            <p:spPr>
              <a:xfrm>
                <a:off x="3683499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41</a:t>
                </a:r>
                <a:endParaRPr lang="en-US" sz="1600" dirty="0"/>
              </a:p>
            </p:txBody>
          </p:sp>
          <p:sp>
            <p:nvSpPr>
              <p:cNvPr id="12" name="Rectangle 11"/>
              <p:cNvSpPr>
                <a:spLocks noChangeAspect="1"/>
              </p:cNvSpPr>
              <p:nvPr/>
            </p:nvSpPr>
            <p:spPr>
              <a:xfrm>
                <a:off x="3683499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38</a:t>
                </a:r>
                <a:endParaRPr lang="en-US" sz="1600" dirty="0"/>
              </a:p>
            </p:txBody>
          </p:sp>
          <p:sp>
            <p:nvSpPr>
              <p:cNvPr id="52" name="Rectangle 51"/>
              <p:cNvSpPr>
                <a:spLocks noChangeAspect="1"/>
              </p:cNvSpPr>
              <p:nvPr/>
            </p:nvSpPr>
            <p:spPr>
              <a:xfrm>
                <a:off x="3115465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44</a:t>
                </a:r>
                <a:endParaRPr lang="en-US" sz="1600" dirty="0"/>
              </a:p>
            </p:txBody>
          </p:sp>
          <p:sp>
            <p:nvSpPr>
              <p:cNvPr id="53" name="Rectangle 52"/>
              <p:cNvSpPr>
                <a:spLocks noChangeAspect="1"/>
              </p:cNvSpPr>
              <p:nvPr/>
            </p:nvSpPr>
            <p:spPr>
              <a:xfrm>
                <a:off x="3115465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48</a:t>
                </a:r>
                <a:endParaRPr lang="en-US" sz="1600" dirty="0"/>
              </a:p>
            </p:txBody>
          </p:sp>
          <p:sp>
            <p:nvSpPr>
              <p:cNvPr id="54" name="Rectangle 53"/>
              <p:cNvSpPr>
                <a:spLocks noChangeAspect="1"/>
              </p:cNvSpPr>
              <p:nvPr/>
            </p:nvSpPr>
            <p:spPr>
              <a:xfrm>
                <a:off x="3115465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45</a:t>
                </a:r>
                <a:endParaRPr lang="en-US" sz="1600" dirty="0"/>
              </a:p>
            </p:txBody>
          </p:sp>
          <p:sp>
            <p:nvSpPr>
              <p:cNvPr id="55" name="Rectangle 54"/>
              <p:cNvSpPr>
                <a:spLocks noChangeAspect="1"/>
              </p:cNvSpPr>
              <p:nvPr/>
            </p:nvSpPr>
            <p:spPr>
              <a:xfrm>
                <a:off x="3683499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39</a:t>
                </a:r>
                <a:endParaRPr lang="en-US" sz="1600" dirty="0"/>
              </a:p>
            </p:txBody>
          </p:sp>
          <p:sp>
            <p:nvSpPr>
              <p:cNvPr id="56" name="Rectangle 55"/>
              <p:cNvSpPr>
                <a:spLocks noChangeAspect="1"/>
              </p:cNvSpPr>
              <p:nvPr/>
            </p:nvSpPr>
            <p:spPr>
              <a:xfrm>
                <a:off x="3683499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40</a:t>
                </a:r>
                <a:endParaRPr lang="en-US" sz="1600" dirty="0"/>
              </a:p>
            </p:txBody>
          </p:sp>
          <p:sp>
            <p:nvSpPr>
              <p:cNvPr id="57" name="Rectangle 56"/>
              <p:cNvSpPr>
                <a:spLocks noChangeAspect="1"/>
              </p:cNvSpPr>
              <p:nvPr/>
            </p:nvSpPr>
            <p:spPr>
              <a:xfrm>
                <a:off x="3683499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42</a:t>
                </a:r>
                <a:endParaRPr lang="en-US" sz="1600" dirty="0"/>
              </a:p>
            </p:txBody>
          </p:sp>
          <p:sp>
            <p:nvSpPr>
              <p:cNvPr id="76" name="Rectangle 75"/>
              <p:cNvSpPr>
                <a:spLocks noChangeAspect="1"/>
              </p:cNvSpPr>
              <p:nvPr/>
            </p:nvSpPr>
            <p:spPr>
              <a:xfrm>
                <a:off x="4259421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35</a:t>
                </a:r>
                <a:endParaRPr lang="en-US" sz="1600" dirty="0"/>
              </a:p>
            </p:txBody>
          </p:sp>
          <p:sp>
            <p:nvSpPr>
              <p:cNvPr id="77" name="Rectangle 76"/>
              <p:cNvSpPr>
                <a:spLocks noChangeAspect="1"/>
              </p:cNvSpPr>
              <p:nvPr/>
            </p:nvSpPr>
            <p:spPr>
              <a:xfrm>
                <a:off x="4259421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31</a:t>
                </a:r>
                <a:endParaRPr lang="en-US" sz="1600" dirty="0"/>
              </a:p>
            </p:txBody>
          </p:sp>
          <p:sp>
            <p:nvSpPr>
              <p:cNvPr id="78" name="Rectangle 77"/>
              <p:cNvSpPr>
                <a:spLocks noChangeAspect="1"/>
              </p:cNvSpPr>
              <p:nvPr/>
            </p:nvSpPr>
            <p:spPr>
              <a:xfrm>
                <a:off x="4259421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32</a:t>
                </a:r>
                <a:endParaRPr lang="en-US" sz="1600" dirty="0"/>
              </a:p>
            </p:txBody>
          </p:sp>
          <p:sp>
            <p:nvSpPr>
              <p:cNvPr id="79" name="Rectangle 78"/>
              <p:cNvSpPr>
                <a:spLocks noChangeAspect="1"/>
              </p:cNvSpPr>
              <p:nvPr/>
            </p:nvSpPr>
            <p:spPr>
              <a:xfrm>
                <a:off x="4827455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28</a:t>
                </a:r>
                <a:endParaRPr lang="en-US" sz="1600" dirty="0"/>
              </a:p>
            </p:txBody>
          </p:sp>
          <p:sp>
            <p:nvSpPr>
              <p:cNvPr id="80" name="Rectangle 79"/>
              <p:cNvSpPr>
                <a:spLocks noChangeAspect="1"/>
              </p:cNvSpPr>
              <p:nvPr/>
            </p:nvSpPr>
            <p:spPr>
              <a:xfrm>
                <a:off x="4827455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27</a:t>
                </a:r>
                <a:endParaRPr lang="en-US" sz="1600" dirty="0"/>
              </a:p>
            </p:txBody>
          </p:sp>
          <p:sp>
            <p:nvSpPr>
              <p:cNvPr id="81" name="Rectangle 80"/>
              <p:cNvSpPr>
                <a:spLocks noChangeAspect="1"/>
              </p:cNvSpPr>
              <p:nvPr/>
            </p:nvSpPr>
            <p:spPr>
              <a:xfrm>
                <a:off x="4827455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29</a:t>
                </a:r>
                <a:endParaRPr lang="en-US" sz="1600" dirty="0"/>
              </a:p>
            </p:txBody>
          </p:sp>
          <p:sp>
            <p:nvSpPr>
              <p:cNvPr id="82" name="Rectangle 81"/>
              <p:cNvSpPr>
                <a:spLocks noChangeAspect="1"/>
              </p:cNvSpPr>
              <p:nvPr/>
            </p:nvSpPr>
            <p:spPr>
              <a:xfrm>
                <a:off x="4259421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36</a:t>
                </a:r>
                <a:endParaRPr lang="en-US" sz="1600" dirty="0"/>
              </a:p>
            </p:txBody>
          </p:sp>
          <p:sp>
            <p:nvSpPr>
              <p:cNvPr id="83" name="Rectangle 82"/>
              <p:cNvSpPr>
                <a:spLocks noChangeAspect="1"/>
              </p:cNvSpPr>
              <p:nvPr/>
            </p:nvSpPr>
            <p:spPr>
              <a:xfrm>
                <a:off x="4259421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33</a:t>
                </a:r>
                <a:endParaRPr lang="en-US" sz="1600" dirty="0"/>
              </a:p>
            </p:txBody>
          </p:sp>
          <p:sp>
            <p:nvSpPr>
              <p:cNvPr id="84" name="Rectangle 83"/>
              <p:cNvSpPr>
                <a:spLocks noChangeAspect="1"/>
              </p:cNvSpPr>
              <p:nvPr/>
            </p:nvSpPr>
            <p:spPr>
              <a:xfrm>
                <a:off x="4259421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34</a:t>
                </a:r>
                <a:endParaRPr lang="en-US" sz="1600" dirty="0"/>
              </a:p>
            </p:txBody>
          </p:sp>
          <p:sp>
            <p:nvSpPr>
              <p:cNvPr id="85" name="Rectangle 84"/>
              <p:cNvSpPr>
                <a:spLocks noChangeAspect="1"/>
              </p:cNvSpPr>
              <p:nvPr/>
            </p:nvSpPr>
            <p:spPr>
              <a:xfrm>
                <a:off x="4827455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25</a:t>
                </a:r>
                <a:endParaRPr lang="en-US" sz="1600" dirty="0"/>
              </a:p>
            </p:txBody>
          </p:sp>
          <p:sp>
            <p:nvSpPr>
              <p:cNvPr id="86" name="Rectangle 85"/>
              <p:cNvSpPr>
                <a:spLocks noChangeAspect="1"/>
              </p:cNvSpPr>
              <p:nvPr/>
            </p:nvSpPr>
            <p:spPr>
              <a:xfrm>
                <a:off x="4827455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30</a:t>
                </a:r>
                <a:endParaRPr lang="en-US" sz="1600" dirty="0"/>
              </a:p>
            </p:txBody>
          </p:sp>
          <p:sp>
            <p:nvSpPr>
              <p:cNvPr id="87" name="Rectangle 86"/>
              <p:cNvSpPr>
                <a:spLocks noChangeAspect="1"/>
              </p:cNvSpPr>
              <p:nvPr/>
            </p:nvSpPr>
            <p:spPr>
              <a:xfrm>
                <a:off x="4827455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26</a:t>
                </a:r>
                <a:endParaRPr lang="en-US" sz="1600" dirty="0"/>
              </a:p>
            </p:txBody>
          </p:sp>
          <p:sp>
            <p:nvSpPr>
              <p:cNvPr id="88" name="Rectangle 87"/>
              <p:cNvSpPr>
                <a:spLocks noChangeAspect="1"/>
              </p:cNvSpPr>
              <p:nvPr/>
            </p:nvSpPr>
            <p:spPr>
              <a:xfrm>
                <a:off x="5383549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19</a:t>
                </a:r>
                <a:endParaRPr lang="en-US" sz="1600" dirty="0"/>
              </a:p>
            </p:txBody>
          </p:sp>
          <p:sp>
            <p:nvSpPr>
              <p:cNvPr id="89" name="Rectangle 88"/>
              <p:cNvSpPr>
                <a:spLocks noChangeAspect="1"/>
              </p:cNvSpPr>
              <p:nvPr/>
            </p:nvSpPr>
            <p:spPr>
              <a:xfrm>
                <a:off x="5383549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23</a:t>
                </a:r>
                <a:endParaRPr lang="en-US" sz="1600" dirty="0"/>
              </a:p>
            </p:txBody>
          </p:sp>
          <p:sp>
            <p:nvSpPr>
              <p:cNvPr id="90" name="Rectangle 89"/>
              <p:cNvSpPr>
                <a:spLocks noChangeAspect="1"/>
              </p:cNvSpPr>
              <p:nvPr/>
            </p:nvSpPr>
            <p:spPr>
              <a:xfrm>
                <a:off x="5383549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21</a:t>
                </a:r>
                <a:endParaRPr lang="en-US" sz="1600" dirty="0"/>
              </a:p>
            </p:txBody>
          </p:sp>
          <p:sp>
            <p:nvSpPr>
              <p:cNvPr id="91" name="Rectangle 90"/>
              <p:cNvSpPr>
                <a:spLocks noChangeAspect="1"/>
              </p:cNvSpPr>
              <p:nvPr/>
            </p:nvSpPr>
            <p:spPr>
              <a:xfrm>
                <a:off x="5951583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18</a:t>
                </a:r>
                <a:endParaRPr lang="en-US" sz="1600" dirty="0"/>
              </a:p>
            </p:txBody>
          </p:sp>
          <p:sp>
            <p:nvSpPr>
              <p:cNvPr id="92" name="Rectangle 91"/>
              <p:cNvSpPr>
                <a:spLocks noChangeAspect="1"/>
              </p:cNvSpPr>
              <p:nvPr/>
            </p:nvSpPr>
            <p:spPr>
              <a:xfrm>
                <a:off x="5951583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14</a:t>
                </a:r>
                <a:endParaRPr lang="en-US" sz="1600" dirty="0"/>
              </a:p>
            </p:txBody>
          </p:sp>
          <p:sp>
            <p:nvSpPr>
              <p:cNvPr id="93" name="Rectangle 92"/>
              <p:cNvSpPr>
                <a:spLocks noChangeAspect="1"/>
              </p:cNvSpPr>
              <p:nvPr/>
            </p:nvSpPr>
            <p:spPr>
              <a:xfrm>
                <a:off x="5951583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15</a:t>
                </a:r>
                <a:endParaRPr lang="en-US" sz="1600" dirty="0"/>
              </a:p>
            </p:txBody>
          </p:sp>
          <p:sp>
            <p:nvSpPr>
              <p:cNvPr id="94" name="Rectangle 93"/>
              <p:cNvSpPr>
                <a:spLocks noChangeAspect="1"/>
              </p:cNvSpPr>
              <p:nvPr/>
            </p:nvSpPr>
            <p:spPr>
              <a:xfrm>
                <a:off x="5383549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20</a:t>
                </a:r>
                <a:endParaRPr lang="en-US" sz="1600" dirty="0"/>
              </a:p>
            </p:txBody>
          </p:sp>
          <p:sp>
            <p:nvSpPr>
              <p:cNvPr id="95" name="Rectangle 94"/>
              <p:cNvSpPr>
                <a:spLocks noChangeAspect="1"/>
              </p:cNvSpPr>
              <p:nvPr/>
            </p:nvSpPr>
            <p:spPr>
              <a:xfrm>
                <a:off x="5383549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24</a:t>
                </a:r>
                <a:endParaRPr lang="en-US" sz="1600" dirty="0"/>
              </a:p>
            </p:txBody>
          </p:sp>
          <p:sp>
            <p:nvSpPr>
              <p:cNvPr id="96" name="Rectangle 95"/>
              <p:cNvSpPr>
                <a:spLocks noChangeAspect="1"/>
              </p:cNvSpPr>
              <p:nvPr/>
            </p:nvSpPr>
            <p:spPr>
              <a:xfrm>
                <a:off x="5383549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22</a:t>
                </a:r>
                <a:endParaRPr lang="en-US" sz="1600" dirty="0"/>
              </a:p>
            </p:txBody>
          </p:sp>
          <p:sp>
            <p:nvSpPr>
              <p:cNvPr id="97" name="Rectangle 96"/>
              <p:cNvSpPr>
                <a:spLocks noChangeAspect="1"/>
              </p:cNvSpPr>
              <p:nvPr/>
            </p:nvSpPr>
            <p:spPr>
              <a:xfrm>
                <a:off x="5951583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16</a:t>
                </a:r>
                <a:endParaRPr lang="en-US" sz="1600" dirty="0"/>
              </a:p>
            </p:txBody>
          </p:sp>
          <p:sp>
            <p:nvSpPr>
              <p:cNvPr id="98" name="Rectangle 97"/>
              <p:cNvSpPr>
                <a:spLocks noChangeAspect="1"/>
              </p:cNvSpPr>
              <p:nvPr/>
            </p:nvSpPr>
            <p:spPr>
              <a:xfrm>
                <a:off x="5951583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17</a:t>
                </a:r>
                <a:endParaRPr lang="en-US" sz="1600" dirty="0"/>
              </a:p>
            </p:txBody>
          </p:sp>
          <p:sp>
            <p:nvSpPr>
              <p:cNvPr id="99" name="Rectangle 98"/>
              <p:cNvSpPr>
                <a:spLocks noChangeAspect="1"/>
              </p:cNvSpPr>
              <p:nvPr/>
            </p:nvSpPr>
            <p:spPr>
              <a:xfrm>
                <a:off x="5951583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13</a:t>
                </a:r>
                <a:endParaRPr lang="en-US" sz="1600" dirty="0"/>
              </a:p>
            </p:txBody>
          </p:sp>
          <p:sp>
            <p:nvSpPr>
              <p:cNvPr id="100" name="Rectangle 99"/>
              <p:cNvSpPr>
                <a:spLocks noChangeAspect="1"/>
              </p:cNvSpPr>
              <p:nvPr/>
            </p:nvSpPr>
            <p:spPr>
              <a:xfrm>
                <a:off x="6527505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8</a:t>
                </a:r>
                <a:endParaRPr lang="en-US" sz="1600" dirty="0"/>
              </a:p>
            </p:txBody>
          </p:sp>
          <p:sp>
            <p:nvSpPr>
              <p:cNvPr id="101" name="Rectangle 100"/>
              <p:cNvSpPr>
                <a:spLocks noChangeAspect="1"/>
              </p:cNvSpPr>
              <p:nvPr/>
            </p:nvSpPr>
            <p:spPr>
              <a:xfrm>
                <a:off x="6527505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10</a:t>
                </a:r>
                <a:endParaRPr lang="en-US" sz="1600" dirty="0"/>
              </a:p>
            </p:txBody>
          </p:sp>
          <p:sp>
            <p:nvSpPr>
              <p:cNvPr id="102" name="Rectangle 101"/>
              <p:cNvSpPr>
                <a:spLocks noChangeAspect="1"/>
              </p:cNvSpPr>
              <p:nvPr/>
            </p:nvSpPr>
            <p:spPr>
              <a:xfrm>
                <a:off x="6527505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9</a:t>
                </a:r>
                <a:endParaRPr lang="en-US" sz="1600" dirty="0"/>
              </a:p>
            </p:txBody>
          </p:sp>
          <p:sp>
            <p:nvSpPr>
              <p:cNvPr id="103" name="Rectangle 102"/>
              <p:cNvSpPr>
                <a:spLocks noChangeAspect="1"/>
              </p:cNvSpPr>
              <p:nvPr/>
            </p:nvSpPr>
            <p:spPr>
              <a:xfrm>
                <a:off x="7095539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</a:t>
                </a:r>
                <a:endParaRPr lang="en-US" sz="1600" dirty="0"/>
              </a:p>
            </p:txBody>
          </p:sp>
          <p:sp>
            <p:nvSpPr>
              <p:cNvPr id="104" name="Rectangle 103"/>
              <p:cNvSpPr>
                <a:spLocks noChangeAspect="1"/>
              </p:cNvSpPr>
              <p:nvPr/>
            </p:nvSpPr>
            <p:spPr>
              <a:xfrm>
                <a:off x="7095539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</a:t>
                </a:r>
                <a:endParaRPr lang="en-US" sz="1600" dirty="0"/>
              </a:p>
            </p:txBody>
          </p:sp>
          <p:sp>
            <p:nvSpPr>
              <p:cNvPr id="105" name="Rectangle 104"/>
              <p:cNvSpPr>
                <a:spLocks noChangeAspect="1"/>
              </p:cNvSpPr>
              <p:nvPr/>
            </p:nvSpPr>
            <p:spPr>
              <a:xfrm>
                <a:off x="7095539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6</a:t>
                </a:r>
                <a:endParaRPr lang="en-US" sz="1600" dirty="0"/>
              </a:p>
            </p:txBody>
          </p:sp>
          <p:sp>
            <p:nvSpPr>
              <p:cNvPr id="106" name="Rectangle 105"/>
              <p:cNvSpPr>
                <a:spLocks noChangeAspect="1"/>
              </p:cNvSpPr>
              <p:nvPr/>
            </p:nvSpPr>
            <p:spPr>
              <a:xfrm>
                <a:off x="6527505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11</a:t>
                </a:r>
                <a:endParaRPr lang="en-US" sz="1600" dirty="0"/>
              </a:p>
            </p:txBody>
          </p:sp>
          <p:sp>
            <p:nvSpPr>
              <p:cNvPr id="107" name="Rectangle 106"/>
              <p:cNvSpPr>
                <a:spLocks noChangeAspect="1"/>
              </p:cNvSpPr>
              <p:nvPr/>
            </p:nvSpPr>
            <p:spPr>
              <a:xfrm>
                <a:off x="6527505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12</a:t>
                </a:r>
                <a:endParaRPr lang="en-US" sz="1600" dirty="0"/>
              </a:p>
            </p:txBody>
          </p:sp>
          <p:sp>
            <p:nvSpPr>
              <p:cNvPr id="108" name="Rectangle 107"/>
              <p:cNvSpPr>
                <a:spLocks noChangeAspect="1"/>
              </p:cNvSpPr>
              <p:nvPr/>
            </p:nvSpPr>
            <p:spPr>
              <a:xfrm>
                <a:off x="6527505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7</a:t>
                </a:r>
                <a:endParaRPr lang="en-US" sz="1600" dirty="0"/>
              </a:p>
            </p:txBody>
          </p:sp>
          <p:sp>
            <p:nvSpPr>
              <p:cNvPr id="109" name="Rectangle 108"/>
              <p:cNvSpPr>
                <a:spLocks noChangeAspect="1"/>
              </p:cNvSpPr>
              <p:nvPr/>
            </p:nvSpPr>
            <p:spPr>
              <a:xfrm>
                <a:off x="7095539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</a:t>
                </a:r>
                <a:endParaRPr lang="en-US" sz="1600" dirty="0"/>
              </a:p>
            </p:txBody>
          </p:sp>
          <p:sp>
            <p:nvSpPr>
              <p:cNvPr id="110" name="Rectangle 109"/>
              <p:cNvSpPr>
                <a:spLocks noChangeAspect="1"/>
              </p:cNvSpPr>
              <p:nvPr/>
            </p:nvSpPr>
            <p:spPr>
              <a:xfrm>
                <a:off x="7095539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</a:t>
                </a:r>
                <a:endParaRPr lang="en-US" sz="1600" dirty="0"/>
              </a:p>
            </p:txBody>
          </p:sp>
          <p:sp>
            <p:nvSpPr>
              <p:cNvPr id="111" name="Rectangle 110"/>
              <p:cNvSpPr>
                <a:spLocks noChangeAspect="1"/>
              </p:cNvSpPr>
              <p:nvPr/>
            </p:nvSpPr>
            <p:spPr>
              <a:xfrm>
                <a:off x="7095539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5</a:t>
                </a:r>
                <a:endParaRPr lang="en-US" sz="1600" dirty="0"/>
              </a:p>
            </p:txBody>
          </p:sp>
        </p:grpSp>
        <p:grpSp>
          <p:nvGrpSpPr>
            <p:cNvPr id="129" name="Group 128"/>
            <p:cNvGrpSpPr/>
            <p:nvPr/>
          </p:nvGrpSpPr>
          <p:grpSpPr>
            <a:xfrm>
              <a:off x="534256" y="2132505"/>
              <a:ext cx="6096972" cy="3978827"/>
              <a:chOff x="534256" y="2132505"/>
              <a:chExt cx="6096972" cy="3978827"/>
            </a:xfrm>
          </p:grpSpPr>
          <p:sp>
            <p:nvSpPr>
              <p:cNvPr id="114" name="Rectangle 113"/>
              <p:cNvSpPr/>
              <p:nvPr/>
            </p:nvSpPr>
            <p:spPr>
              <a:xfrm>
                <a:off x="2166560" y="3626452"/>
                <a:ext cx="4391554" cy="3830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3931017" y="3587143"/>
                <a:ext cx="8626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smtClean="0"/>
                  <a:t>Aisle</a:t>
                </a:r>
                <a:endParaRPr lang="en-US" sz="2400"/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534256" y="5132535"/>
                <a:ext cx="14876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Window Seat</a:t>
                </a:r>
                <a:endParaRPr lang="en-US" dirty="0"/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534256" y="2132505"/>
                <a:ext cx="14876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Window Seat</a:t>
                </a:r>
                <a:endParaRPr lang="en-US" dirty="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673759" y="4585477"/>
                <a:ext cx="1348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mtClean="0"/>
                  <a:t>Middle Seat</a:t>
                </a:r>
                <a:endParaRPr lang="en-US" dirty="0"/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673759" y="2687407"/>
                <a:ext cx="1348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mtClean="0"/>
                  <a:t>Middle Seat</a:t>
                </a:r>
                <a:endParaRPr lang="en-US" dirty="0"/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673758" y="4025614"/>
                <a:ext cx="1348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Aisle Seat</a:t>
                </a:r>
                <a:endParaRPr lang="en-US" dirty="0"/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673757" y="3214972"/>
                <a:ext cx="1348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Aisle Seat</a:t>
                </a:r>
                <a:endParaRPr lang="en-US" dirty="0"/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2084339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1</a:t>
                </a:r>
                <a:endParaRPr lang="en-US" sz="1600" dirty="0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2660261" y="5526557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2</a:t>
                </a:r>
                <a:endParaRPr lang="en-US" sz="1600" dirty="0"/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3236183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3</a:t>
                </a:r>
                <a:endParaRPr lang="en-US" sz="1600" dirty="0"/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3796329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4</a:t>
                </a:r>
                <a:endParaRPr lang="en-US" sz="1600" dirty="0"/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4352420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5</a:t>
                </a:r>
                <a:endParaRPr lang="en-US" sz="1600" dirty="0"/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4928953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6</a:t>
                </a:r>
                <a:endParaRPr lang="en-US" sz="1600" dirty="0"/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5505486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7</a:t>
                </a:r>
                <a:endParaRPr lang="en-US" sz="1600" dirty="0"/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6063194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8</a:t>
                </a:r>
                <a:endParaRPr lang="en-US" sz="1600" dirty="0"/>
              </a:p>
            </p:txBody>
          </p:sp>
        </p:grpSp>
      </p:grpSp>
      <p:cxnSp>
        <p:nvCxnSpPr>
          <p:cNvPr id="9" name="Straight Arrow Connector 8"/>
          <p:cNvCxnSpPr/>
          <p:nvPr/>
        </p:nvCxnSpPr>
        <p:spPr>
          <a:xfrm flipH="1">
            <a:off x="2151570" y="1895093"/>
            <a:ext cx="4319477" cy="0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611499" y="1573175"/>
            <a:ext cx="347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Increasing Boarding Order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20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Boarding Strategy:</a:t>
            </a:r>
            <a:br>
              <a:rPr lang="en-US" sz="4000" dirty="0" smtClean="0"/>
            </a:br>
            <a:r>
              <a:rPr lang="en-US" sz="4000" dirty="0" smtClean="0"/>
              <a:t>Back-to-Front (Semi-Random)</a:t>
            </a:r>
            <a:endParaRPr lang="en-US" sz="4000" dirty="0"/>
          </a:p>
        </p:txBody>
      </p:sp>
      <p:grpSp>
        <p:nvGrpSpPr>
          <p:cNvPr id="130" name="Group 129"/>
          <p:cNvGrpSpPr/>
          <p:nvPr/>
        </p:nvGrpSpPr>
        <p:grpSpPr>
          <a:xfrm>
            <a:off x="519266" y="1991509"/>
            <a:ext cx="6096972" cy="3999901"/>
            <a:chOff x="534256" y="2111431"/>
            <a:chExt cx="6096972" cy="3999901"/>
          </a:xfrm>
        </p:grpSpPr>
        <p:grpSp>
          <p:nvGrpSpPr>
            <p:cNvPr id="112" name="Group 111"/>
            <p:cNvGrpSpPr/>
            <p:nvPr/>
          </p:nvGrpSpPr>
          <p:grpSpPr>
            <a:xfrm>
              <a:off x="2166560" y="2111431"/>
              <a:ext cx="4391554" cy="3413091"/>
              <a:chOff x="3115465" y="2059672"/>
              <a:chExt cx="4391554" cy="3413091"/>
            </a:xfrm>
          </p:grpSpPr>
          <p:sp>
            <p:nvSpPr>
              <p:cNvPr id="4" name="Rectangle 3"/>
              <p:cNvSpPr>
                <a:spLocks noChangeAspect="1"/>
              </p:cNvSpPr>
              <p:nvPr/>
            </p:nvSpPr>
            <p:spPr>
              <a:xfrm>
                <a:off x="3115465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46</a:t>
                </a:r>
                <a:endParaRPr lang="en-US" sz="1600" dirty="0"/>
              </a:p>
            </p:txBody>
          </p:sp>
          <p:sp>
            <p:nvSpPr>
              <p:cNvPr id="5" name="Rectangle 4"/>
              <p:cNvSpPr>
                <a:spLocks noChangeAspect="1"/>
              </p:cNvSpPr>
              <p:nvPr/>
            </p:nvSpPr>
            <p:spPr>
              <a:xfrm>
                <a:off x="3115465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47</a:t>
                </a:r>
                <a:endParaRPr lang="en-US" sz="1600" dirty="0"/>
              </a:p>
            </p:txBody>
          </p:sp>
          <p:sp>
            <p:nvSpPr>
              <p:cNvPr id="6" name="Rectangle 5"/>
              <p:cNvSpPr>
                <a:spLocks noChangeAspect="1"/>
              </p:cNvSpPr>
              <p:nvPr/>
            </p:nvSpPr>
            <p:spPr>
              <a:xfrm>
                <a:off x="3115465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43</a:t>
                </a:r>
                <a:endParaRPr lang="en-US" sz="1600" dirty="0"/>
              </a:p>
            </p:txBody>
          </p:sp>
          <p:sp>
            <p:nvSpPr>
              <p:cNvPr id="10" name="Rectangle 9"/>
              <p:cNvSpPr>
                <a:spLocks noChangeAspect="1"/>
              </p:cNvSpPr>
              <p:nvPr/>
            </p:nvSpPr>
            <p:spPr>
              <a:xfrm>
                <a:off x="3683499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37</a:t>
                </a:r>
                <a:endParaRPr lang="en-US" sz="1600" dirty="0"/>
              </a:p>
            </p:txBody>
          </p:sp>
          <p:sp>
            <p:nvSpPr>
              <p:cNvPr id="11" name="Rectangle 10"/>
              <p:cNvSpPr>
                <a:spLocks noChangeAspect="1"/>
              </p:cNvSpPr>
              <p:nvPr/>
            </p:nvSpPr>
            <p:spPr>
              <a:xfrm>
                <a:off x="3683499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41</a:t>
                </a:r>
                <a:endParaRPr lang="en-US" sz="1600" dirty="0"/>
              </a:p>
            </p:txBody>
          </p:sp>
          <p:sp>
            <p:nvSpPr>
              <p:cNvPr id="12" name="Rectangle 11"/>
              <p:cNvSpPr>
                <a:spLocks noChangeAspect="1"/>
              </p:cNvSpPr>
              <p:nvPr/>
            </p:nvSpPr>
            <p:spPr>
              <a:xfrm>
                <a:off x="3683499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38</a:t>
                </a:r>
                <a:endParaRPr lang="en-US" sz="1600" dirty="0"/>
              </a:p>
            </p:txBody>
          </p:sp>
          <p:sp>
            <p:nvSpPr>
              <p:cNvPr id="52" name="Rectangle 51"/>
              <p:cNvSpPr>
                <a:spLocks noChangeAspect="1"/>
              </p:cNvSpPr>
              <p:nvPr/>
            </p:nvSpPr>
            <p:spPr>
              <a:xfrm>
                <a:off x="3115465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44</a:t>
                </a:r>
                <a:endParaRPr lang="en-US" sz="1600" dirty="0"/>
              </a:p>
            </p:txBody>
          </p:sp>
          <p:sp>
            <p:nvSpPr>
              <p:cNvPr id="53" name="Rectangle 52"/>
              <p:cNvSpPr>
                <a:spLocks noChangeAspect="1"/>
              </p:cNvSpPr>
              <p:nvPr/>
            </p:nvSpPr>
            <p:spPr>
              <a:xfrm>
                <a:off x="3115465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48</a:t>
                </a:r>
                <a:endParaRPr lang="en-US" sz="1600" dirty="0"/>
              </a:p>
            </p:txBody>
          </p:sp>
          <p:sp>
            <p:nvSpPr>
              <p:cNvPr id="54" name="Rectangle 53"/>
              <p:cNvSpPr>
                <a:spLocks noChangeAspect="1"/>
              </p:cNvSpPr>
              <p:nvPr/>
            </p:nvSpPr>
            <p:spPr>
              <a:xfrm>
                <a:off x="3115465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45</a:t>
                </a:r>
                <a:endParaRPr lang="en-US" sz="1600" dirty="0"/>
              </a:p>
            </p:txBody>
          </p:sp>
          <p:sp>
            <p:nvSpPr>
              <p:cNvPr id="55" name="Rectangle 54"/>
              <p:cNvSpPr>
                <a:spLocks noChangeAspect="1"/>
              </p:cNvSpPr>
              <p:nvPr/>
            </p:nvSpPr>
            <p:spPr>
              <a:xfrm>
                <a:off x="3683499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39</a:t>
                </a:r>
                <a:endParaRPr lang="en-US" sz="1600" dirty="0"/>
              </a:p>
            </p:txBody>
          </p:sp>
          <p:sp>
            <p:nvSpPr>
              <p:cNvPr id="56" name="Rectangle 55"/>
              <p:cNvSpPr>
                <a:spLocks noChangeAspect="1"/>
              </p:cNvSpPr>
              <p:nvPr/>
            </p:nvSpPr>
            <p:spPr>
              <a:xfrm>
                <a:off x="3683499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40</a:t>
                </a:r>
                <a:endParaRPr lang="en-US" sz="1600" dirty="0"/>
              </a:p>
            </p:txBody>
          </p:sp>
          <p:sp>
            <p:nvSpPr>
              <p:cNvPr id="57" name="Rectangle 56"/>
              <p:cNvSpPr>
                <a:spLocks noChangeAspect="1"/>
              </p:cNvSpPr>
              <p:nvPr/>
            </p:nvSpPr>
            <p:spPr>
              <a:xfrm>
                <a:off x="3683499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42</a:t>
                </a:r>
                <a:endParaRPr lang="en-US" sz="1600" dirty="0"/>
              </a:p>
            </p:txBody>
          </p:sp>
          <p:sp>
            <p:nvSpPr>
              <p:cNvPr id="76" name="Rectangle 75"/>
              <p:cNvSpPr>
                <a:spLocks noChangeAspect="1"/>
              </p:cNvSpPr>
              <p:nvPr/>
            </p:nvSpPr>
            <p:spPr>
              <a:xfrm>
                <a:off x="4259421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35</a:t>
                </a:r>
                <a:endParaRPr lang="en-US" sz="1600" dirty="0"/>
              </a:p>
            </p:txBody>
          </p:sp>
          <p:sp>
            <p:nvSpPr>
              <p:cNvPr id="77" name="Rectangle 76"/>
              <p:cNvSpPr>
                <a:spLocks noChangeAspect="1"/>
              </p:cNvSpPr>
              <p:nvPr/>
            </p:nvSpPr>
            <p:spPr>
              <a:xfrm>
                <a:off x="4259421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31</a:t>
                </a:r>
                <a:endParaRPr lang="en-US" sz="1600" dirty="0"/>
              </a:p>
            </p:txBody>
          </p:sp>
          <p:sp>
            <p:nvSpPr>
              <p:cNvPr id="78" name="Rectangle 77"/>
              <p:cNvSpPr>
                <a:spLocks noChangeAspect="1"/>
              </p:cNvSpPr>
              <p:nvPr/>
            </p:nvSpPr>
            <p:spPr>
              <a:xfrm>
                <a:off x="4259421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32</a:t>
                </a:r>
                <a:endParaRPr lang="en-US" sz="1600" dirty="0"/>
              </a:p>
            </p:txBody>
          </p:sp>
          <p:sp>
            <p:nvSpPr>
              <p:cNvPr id="79" name="Rectangle 78"/>
              <p:cNvSpPr>
                <a:spLocks noChangeAspect="1"/>
              </p:cNvSpPr>
              <p:nvPr/>
            </p:nvSpPr>
            <p:spPr>
              <a:xfrm>
                <a:off x="4827455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28</a:t>
                </a:r>
                <a:endParaRPr lang="en-US" sz="1600" dirty="0"/>
              </a:p>
            </p:txBody>
          </p:sp>
          <p:sp>
            <p:nvSpPr>
              <p:cNvPr id="80" name="Rectangle 79"/>
              <p:cNvSpPr>
                <a:spLocks noChangeAspect="1"/>
              </p:cNvSpPr>
              <p:nvPr/>
            </p:nvSpPr>
            <p:spPr>
              <a:xfrm>
                <a:off x="4827455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27</a:t>
                </a:r>
                <a:endParaRPr lang="en-US" sz="1600" dirty="0"/>
              </a:p>
            </p:txBody>
          </p:sp>
          <p:sp>
            <p:nvSpPr>
              <p:cNvPr id="81" name="Rectangle 80"/>
              <p:cNvSpPr>
                <a:spLocks noChangeAspect="1"/>
              </p:cNvSpPr>
              <p:nvPr/>
            </p:nvSpPr>
            <p:spPr>
              <a:xfrm>
                <a:off x="4827455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29</a:t>
                </a:r>
                <a:endParaRPr lang="en-US" sz="1600" dirty="0"/>
              </a:p>
            </p:txBody>
          </p:sp>
          <p:sp>
            <p:nvSpPr>
              <p:cNvPr id="82" name="Rectangle 81"/>
              <p:cNvSpPr>
                <a:spLocks noChangeAspect="1"/>
              </p:cNvSpPr>
              <p:nvPr/>
            </p:nvSpPr>
            <p:spPr>
              <a:xfrm>
                <a:off x="4259421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36</a:t>
                </a:r>
                <a:endParaRPr lang="en-US" sz="1600" dirty="0"/>
              </a:p>
            </p:txBody>
          </p:sp>
          <p:sp>
            <p:nvSpPr>
              <p:cNvPr id="83" name="Rectangle 82"/>
              <p:cNvSpPr>
                <a:spLocks noChangeAspect="1"/>
              </p:cNvSpPr>
              <p:nvPr/>
            </p:nvSpPr>
            <p:spPr>
              <a:xfrm>
                <a:off x="4259421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33</a:t>
                </a:r>
                <a:endParaRPr lang="en-US" sz="1600" dirty="0"/>
              </a:p>
            </p:txBody>
          </p:sp>
          <p:sp>
            <p:nvSpPr>
              <p:cNvPr id="84" name="Rectangle 83"/>
              <p:cNvSpPr>
                <a:spLocks noChangeAspect="1"/>
              </p:cNvSpPr>
              <p:nvPr/>
            </p:nvSpPr>
            <p:spPr>
              <a:xfrm>
                <a:off x="4259421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34</a:t>
                </a:r>
                <a:endParaRPr lang="en-US" sz="1600" dirty="0"/>
              </a:p>
            </p:txBody>
          </p:sp>
          <p:sp>
            <p:nvSpPr>
              <p:cNvPr id="85" name="Rectangle 84"/>
              <p:cNvSpPr>
                <a:spLocks noChangeAspect="1"/>
              </p:cNvSpPr>
              <p:nvPr/>
            </p:nvSpPr>
            <p:spPr>
              <a:xfrm>
                <a:off x="4827455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25</a:t>
                </a:r>
                <a:endParaRPr lang="en-US" sz="1600" dirty="0"/>
              </a:p>
            </p:txBody>
          </p:sp>
          <p:sp>
            <p:nvSpPr>
              <p:cNvPr id="86" name="Rectangle 85"/>
              <p:cNvSpPr>
                <a:spLocks noChangeAspect="1"/>
              </p:cNvSpPr>
              <p:nvPr/>
            </p:nvSpPr>
            <p:spPr>
              <a:xfrm>
                <a:off x="4827455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30</a:t>
                </a:r>
                <a:endParaRPr lang="en-US" sz="1600" dirty="0"/>
              </a:p>
            </p:txBody>
          </p:sp>
          <p:sp>
            <p:nvSpPr>
              <p:cNvPr id="87" name="Rectangle 86"/>
              <p:cNvSpPr>
                <a:spLocks noChangeAspect="1"/>
              </p:cNvSpPr>
              <p:nvPr/>
            </p:nvSpPr>
            <p:spPr>
              <a:xfrm>
                <a:off x="4827455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26</a:t>
                </a:r>
                <a:endParaRPr lang="en-US" sz="1600" dirty="0"/>
              </a:p>
            </p:txBody>
          </p:sp>
          <p:sp>
            <p:nvSpPr>
              <p:cNvPr id="88" name="Rectangle 87"/>
              <p:cNvSpPr>
                <a:spLocks noChangeAspect="1"/>
              </p:cNvSpPr>
              <p:nvPr/>
            </p:nvSpPr>
            <p:spPr>
              <a:xfrm>
                <a:off x="5383549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19</a:t>
                </a:r>
                <a:endParaRPr lang="en-US" sz="1600" dirty="0"/>
              </a:p>
            </p:txBody>
          </p:sp>
          <p:sp>
            <p:nvSpPr>
              <p:cNvPr id="89" name="Rectangle 88"/>
              <p:cNvSpPr>
                <a:spLocks noChangeAspect="1"/>
              </p:cNvSpPr>
              <p:nvPr/>
            </p:nvSpPr>
            <p:spPr>
              <a:xfrm>
                <a:off x="5383549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23</a:t>
                </a:r>
                <a:endParaRPr lang="en-US" sz="1600" dirty="0"/>
              </a:p>
            </p:txBody>
          </p:sp>
          <p:sp>
            <p:nvSpPr>
              <p:cNvPr id="90" name="Rectangle 89"/>
              <p:cNvSpPr>
                <a:spLocks noChangeAspect="1"/>
              </p:cNvSpPr>
              <p:nvPr/>
            </p:nvSpPr>
            <p:spPr>
              <a:xfrm>
                <a:off x="5383549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21</a:t>
                </a:r>
                <a:endParaRPr lang="en-US" sz="1600" dirty="0"/>
              </a:p>
            </p:txBody>
          </p:sp>
          <p:sp>
            <p:nvSpPr>
              <p:cNvPr id="91" name="Rectangle 90"/>
              <p:cNvSpPr>
                <a:spLocks noChangeAspect="1"/>
              </p:cNvSpPr>
              <p:nvPr/>
            </p:nvSpPr>
            <p:spPr>
              <a:xfrm>
                <a:off x="5951583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18</a:t>
                </a:r>
                <a:endParaRPr lang="en-US" sz="1600" dirty="0"/>
              </a:p>
            </p:txBody>
          </p:sp>
          <p:sp>
            <p:nvSpPr>
              <p:cNvPr id="92" name="Rectangle 91"/>
              <p:cNvSpPr>
                <a:spLocks noChangeAspect="1"/>
              </p:cNvSpPr>
              <p:nvPr/>
            </p:nvSpPr>
            <p:spPr>
              <a:xfrm>
                <a:off x="5951583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14</a:t>
                </a:r>
                <a:endParaRPr lang="en-US" sz="1600" dirty="0"/>
              </a:p>
            </p:txBody>
          </p:sp>
          <p:sp>
            <p:nvSpPr>
              <p:cNvPr id="93" name="Rectangle 92"/>
              <p:cNvSpPr>
                <a:spLocks noChangeAspect="1"/>
              </p:cNvSpPr>
              <p:nvPr/>
            </p:nvSpPr>
            <p:spPr>
              <a:xfrm>
                <a:off x="5951583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15</a:t>
                </a:r>
                <a:endParaRPr lang="en-US" sz="1600" dirty="0"/>
              </a:p>
            </p:txBody>
          </p:sp>
          <p:sp>
            <p:nvSpPr>
              <p:cNvPr id="94" name="Rectangle 93"/>
              <p:cNvSpPr>
                <a:spLocks noChangeAspect="1"/>
              </p:cNvSpPr>
              <p:nvPr/>
            </p:nvSpPr>
            <p:spPr>
              <a:xfrm>
                <a:off x="5383549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20</a:t>
                </a:r>
                <a:endParaRPr lang="en-US" sz="1600" dirty="0"/>
              </a:p>
            </p:txBody>
          </p:sp>
          <p:sp>
            <p:nvSpPr>
              <p:cNvPr id="95" name="Rectangle 94"/>
              <p:cNvSpPr>
                <a:spLocks noChangeAspect="1"/>
              </p:cNvSpPr>
              <p:nvPr/>
            </p:nvSpPr>
            <p:spPr>
              <a:xfrm>
                <a:off x="5383549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24</a:t>
                </a:r>
                <a:endParaRPr lang="en-US" sz="1600" dirty="0"/>
              </a:p>
            </p:txBody>
          </p:sp>
          <p:sp>
            <p:nvSpPr>
              <p:cNvPr id="96" name="Rectangle 95"/>
              <p:cNvSpPr>
                <a:spLocks noChangeAspect="1"/>
              </p:cNvSpPr>
              <p:nvPr/>
            </p:nvSpPr>
            <p:spPr>
              <a:xfrm>
                <a:off x="5383549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22</a:t>
                </a:r>
                <a:endParaRPr lang="en-US" sz="1600" dirty="0"/>
              </a:p>
            </p:txBody>
          </p:sp>
          <p:sp>
            <p:nvSpPr>
              <p:cNvPr id="97" name="Rectangle 96"/>
              <p:cNvSpPr>
                <a:spLocks noChangeAspect="1"/>
              </p:cNvSpPr>
              <p:nvPr/>
            </p:nvSpPr>
            <p:spPr>
              <a:xfrm>
                <a:off x="5951583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16</a:t>
                </a:r>
                <a:endParaRPr lang="en-US" sz="1600" dirty="0"/>
              </a:p>
            </p:txBody>
          </p:sp>
          <p:sp>
            <p:nvSpPr>
              <p:cNvPr id="98" name="Rectangle 97"/>
              <p:cNvSpPr>
                <a:spLocks noChangeAspect="1"/>
              </p:cNvSpPr>
              <p:nvPr/>
            </p:nvSpPr>
            <p:spPr>
              <a:xfrm>
                <a:off x="5951583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17</a:t>
                </a:r>
                <a:endParaRPr lang="en-US" sz="1600" dirty="0"/>
              </a:p>
            </p:txBody>
          </p:sp>
          <p:sp>
            <p:nvSpPr>
              <p:cNvPr id="99" name="Rectangle 98"/>
              <p:cNvSpPr>
                <a:spLocks noChangeAspect="1"/>
              </p:cNvSpPr>
              <p:nvPr/>
            </p:nvSpPr>
            <p:spPr>
              <a:xfrm>
                <a:off x="5951583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13</a:t>
                </a:r>
                <a:endParaRPr lang="en-US" sz="1600" dirty="0"/>
              </a:p>
            </p:txBody>
          </p:sp>
          <p:sp>
            <p:nvSpPr>
              <p:cNvPr id="100" name="Rectangle 99"/>
              <p:cNvSpPr>
                <a:spLocks noChangeAspect="1"/>
              </p:cNvSpPr>
              <p:nvPr/>
            </p:nvSpPr>
            <p:spPr>
              <a:xfrm>
                <a:off x="6527505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8</a:t>
                </a:r>
                <a:endParaRPr lang="en-US" sz="1600" dirty="0"/>
              </a:p>
            </p:txBody>
          </p:sp>
          <p:sp>
            <p:nvSpPr>
              <p:cNvPr id="101" name="Rectangle 100"/>
              <p:cNvSpPr>
                <a:spLocks noChangeAspect="1"/>
              </p:cNvSpPr>
              <p:nvPr/>
            </p:nvSpPr>
            <p:spPr>
              <a:xfrm>
                <a:off x="6527505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10</a:t>
                </a:r>
                <a:endParaRPr lang="en-US" sz="1600" dirty="0"/>
              </a:p>
            </p:txBody>
          </p:sp>
          <p:sp>
            <p:nvSpPr>
              <p:cNvPr id="102" name="Rectangle 101"/>
              <p:cNvSpPr>
                <a:spLocks noChangeAspect="1"/>
              </p:cNvSpPr>
              <p:nvPr/>
            </p:nvSpPr>
            <p:spPr>
              <a:xfrm>
                <a:off x="6527505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9</a:t>
                </a:r>
                <a:endParaRPr lang="en-US" sz="1600" dirty="0"/>
              </a:p>
            </p:txBody>
          </p:sp>
          <p:sp>
            <p:nvSpPr>
              <p:cNvPr id="103" name="Rectangle 102"/>
              <p:cNvSpPr>
                <a:spLocks noChangeAspect="1"/>
              </p:cNvSpPr>
              <p:nvPr/>
            </p:nvSpPr>
            <p:spPr>
              <a:xfrm>
                <a:off x="7095539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</a:t>
                </a:r>
                <a:endParaRPr lang="en-US" sz="1600" dirty="0"/>
              </a:p>
            </p:txBody>
          </p:sp>
          <p:sp>
            <p:nvSpPr>
              <p:cNvPr id="104" name="Rectangle 103"/>
              <p:cNvSpPr>
                <a:spLocks noChangeAspect="1"/>
              </p:cNvSpPr>
              <p:nvPr/>
            </p:nvSpPr>
            <p:spPr>
              <a:xfrm>
                <a:off x="7095539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</a:t>
                </a:r>
                <a:endParaRPr lang="en-US" sz="1600" dirty="0"/>
              </a:p>
            </p:txBody>
          </p:sp>
          <p:sp>
            <p:nvSpPr>
              <p:cNvPr id="105" name="Rectangle 104"/>
              <p:cNvSpPr>
                <a:spLocks noChangeAspect="1"/>
              </p:cNvSpPr>
              <p:nvPr/>
            </p:nvSpPr>
            <p:spPr>
              <a:xfrm>
                <a:off x="7095539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6</a:t>
                </a:r>
                <a:endParaRPr lang="en-US" sz="1600" dirty="0"/>
              </a:p>
            </p:txBody>
          </p:sp>
          <p:sp>
            <p:nvSpPr>
              <p:cNvPr id="106" name="Rectangle 105"/>
              <p:cNvSpPr>
                <a:spLocks noChangeAspect="1"/>
              </p:cNvSpPr>
              <p:nvPr/>
            </p:nvSpPr>
            <p:spPr>
              <a:xfrm>
                <a:off x="6527505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11</a:t>
                </a:r>
                <a:endParaRPr lang="en-US" sz="1600" dirty="0"/>
              </a:p>
            </p:txBody>
          </p:sp>
          <p:sp>
            <p:nvSpPr>
              <p:cNvPr id="107" name="Rectangle 106"/>
              <p:cNvSpPr>
                <a:spLocks noChangeAspect="1"/>
              </p:cNvSpPr>
              <p:nvPr/>
            </p:nvSpPr>
            <p:spPr>
              <a:xfrm>
                <a:off x="6527505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12</a:t>
                </a:r>
                <a:endParaRPr lang="en-US" sz="1600" dirty="0"/>
              </a:p>
            </p:txBody>
          </p:sp>
          <p:sp>
            <p:nvSpPr>
              <p:cNvPr id="108" name="Rectangle 107"/>
              <p:cNvSpPr>
                <a:spLocks noChangeAspect="1"/>
              </p:cNvSpPr>
              <p:nvPr/>
            </p:nvSpPr>
            <p:spPr>
              <a:xfrm>
                <a:off x="6527505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7</a:t>
                </a:r>
                <a:endParaRPr lang="en-US" sz="1600" dirty="0"/>
              </a:p>
            </p:txBody>
          </p:sp>
          <p:sp>
            <p:nvSpPr>
              <p:cNvPr id="109" name="Rectangle 108"/>
              <p:cNvSpPr>
                <a:spLocks noChangeAspect="1"/>
              </p:cNvSpPr>
              <p:nvPr/>
            </p:nvSpPr>
            <p:spPr>
              <a:xfrm>
                <a:off x="7095539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</a:t>
                </a:r>
                <a:endParaRPr lang="en-US" sz="1600" dirty="0"/>
              </a:p>
            </p:txBody>
          </p:sp>
          <p:sp>
            <p:nvSpPr>
              <p:cNvPr id="110" name="Rectangle 109"/>
              <p:cNvSpPr>
                <a:spLocks noChangeAspect="1"/>
              </p:cNvSpPr>
              <p:nvPr/>
            </p:nvSpPr>
            <p:spPr>
              <a:xfrm>
                <a:off x="7095539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</a:t>
                </a:r>
                <a:endParaRPr lang="en-US" sz="1600" dirty="0"/>
              </a:p>
            </p:txBody>
          </p:sp>
          <p:sp>
            <p:nvSpPr>
              <p:cNvPr id="111" name="Rectangle 110"/>
              <p:cNvSpPr>
                <a:spLocks noChangeAspect="1"/>
              </p:cNvSpPr>
              <p:nvPr/>
            </p:nvSpPr>
            <p:spPr>
              <a:xfrm>
                <a:off x="7095539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5</a:t>
                </a:r>
                <a:endParaRPr lang="en-US" sz="1600" dirty="0"/>
              </a:p>
            </p:txBody>
          </p:sp>
        </p:grpSp>
        <p:grpSp>
          <p:nvGrpSpPr>
            <p:cNvPr id="129" name="Group 128"/>
            <p:cNvGrpSpPr/>
            <p:nvPr/>
          </p:nvGrpSpPr>
          <p:grpSpPr>
            <a:xfrm>
              <a:off x="534256" y="2132505"/>
              <a:ext cx="6096972" cy="3978827"/>
              <a:chOff x="534256" y="2132505"/>
              <a:chExt cx="6096972" cy="3978827"/>
            </a:xfrm>
          </p:grpSpPr>
          <p:sp>
            <p:nvSpPr>
              <p:cNvPr id="114" name="Rectangle 113"/>
              <p:cNvSpPr/>
              <p:nvPr/>
            </p:nvSpPr>
            <p:spPr>
              <a:xfrm>
                <a:off x="2166560" y="3626452"/>
                <a:ext cx="4391554" cy="3830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3931017" y="3587143"/>
                <a:ext cx="8626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smtClean="0"/>
                  <a:t>Aisle</a:t>
                </a:r>
                <a:endParaRPr lang="en-US" sz="2400"/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534256" y="5132535"/>
                <a:ext cx="14876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Window Seat</a:t>
                </a:r>
                <a:endParaRPr lang="en-US" dirty="0"/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534256" y="2132505"/>
                <a:ext cx="14876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Window Seat</a:t>
                </a:r>
                <a:endParaRPr lang="en-US" dirty="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673759" y="4585477"/>
                <a:ext cx="1348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mtClean="0"/>
                  <a:t>Middle Seat</a:t>
                </a:r>
                <a:endParaRPr lang="en-US" dirty="0"/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673759" y="2687407"/>
                <a:ext cx="1348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mtClean="0"/>
                  <a:t>Middle Seat</a:t>
                </a:r>
                <a:endParaRPr lang="en-US" dirty="0"/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673758" y="4025614"/>
                <a:ext cx="1348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Aisle Seat</a:t>
                </a:r>
                <a:endParaRPr lang="en-US" dirty="0"/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673757" y="3214972"/>
                <a:ext cx="1348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Aisle Seat</a:t>
                </a:r>
                <a:endParaRPr lang="en-US" dirty="0"/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2084339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1</a:t>
                </a:r>
                <a:endParaRPr lang="en-US" sz="1600" dirty="0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2660261" y="5526557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2</a:t>
                </a:r>
                <a:endParaRPr lang="en-US" sz="1600" dirty="0"/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3236183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3</a:t>
                </a:r>
                <a:endParaRPr lang="en-US" sz="1600" dirty="0"/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3796329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4</a:t>
                </a:r>
                <a:endParaRPr lang="en-US" sz="1600" dirty="0"/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4352420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5</a:t>
                </a:r>
                <a:endParaRPr lang="en-US" sz="1600" dirty="0"/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4928953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6</a:t>
                </a:r>
                <a:endParaRPr lang="en-US" sz="1600" dirty="0"/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5505486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7</a:t>
                </a:r>
                <a:endParaRPr lang="en-US" sz="1600" dirty="0"/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6063194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8</a:t>
                </a:r>
                <a:endParaRPr lang="en-US" sz="1600" dirty="0"/>
              </a:p>
            </p:txBody>
          </p:sp>
        </p:grpSp>
      </p:grpSp>
      <p:cxnSp>
        <p:nvCxnSpPr>
          <p:cNvPr id="9" name="Straight Arrow Connector 8"/>
          <p:cNvCxnSpPr/>
          <p:nvPr/>
        </p:nvCxnSpPr>
        <p:spPr>
          <a:xfrm flipH="1">
            <a:off x="2151570" y="1895093"/>
            <a:ext cx="4319477" cy="0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611499" y="1573175"/>
            <a:ext cx="347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Increasing Boarding Order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930976" y="1855472"/>
            <a:ext cx="1988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Results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930976" y="2125010"/>
            <a:ext cx="4389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Distribution of Wait Times by seat</a:t>
            </a:r>
            <a:endParaRPr lang="en-US" b="1" dirty="0"/>
          </a:p>
        </p:txBody>
      </p:sp>
      <p:sp>
        <p:nvSpPr>
          <p:cNvPr id="131" name="TextBox 130"/>
          <p:cNvSpPr txBox="1"/>
          <p:nvPr/>
        </p:nvSpPr>
        <p:spPr>
          <a:xfrm>
            <a:off x="7030437" y="4301059"/>
            <a:ext cx="5084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Average Individual Boarding Time: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28.229</a:t>
            </a:r>
            <a:r>
              <a:rPr lang="en-US" dirty="0" smtClean="0"/>
              <a:t> TUs</a:t>
            </a:r>
          </a:p>
          <a:p>
            <a:r>
              <a:rPr lang="en-US" dirty="0" smtClean="0"/>
              <a:t>Variance of Average Boarding Time: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32.493 </a:t>
            </a:r>
            <a:r>
              <a:rPr lang="en-US" dirty="0" smtClean="0"/>
              <a:t>TUs</a:t>
            </a:r>
          </a:p>
          <a:p>
            <a:r>
              <a:rPr lang="en-US" dirty="0" smtClean="0"/>
              <a:t>Maximum Individual Wait Time: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66.795 </a:t>
            </a:r>
            <a:r>
              <a:rPr lang="en-US" dirty="0" smtClean="0"/>
              <a:t>TUs</a:t>
            </a:r>
          </a:p>
          <a:p>
            <a:r>
              <a:rPr lang="en-US" dirty="0" smtClean="0"/>
              <a:t>Minimum Individual Wait Time: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11.655 </a:t>
            </a:r>
            <a:r>
              <a:rPr lang="en-US" dirty="0" smtClean="0"/>
              <a:t>TUs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360" y="2494343"/>
            <a:ext cx="5491097" cy="180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2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Boarding Strategy:</a:t>
            </a:r>
            <a:br>
              <a:rPr lang="en-US" sz="4000" dirty="0" smtClean="0"/>
            </a:br>
            <a:r>
              <a:rPr lang="en-US" sz="4000" dirty="0" smtClean="0"/>
              <a:t>Front-to-Back, Outside-In (Deterministic)</a:t>
            </a:r>
            <a:endParaRPr lang="en-US" sz="4000" dirty="0"/>
          </a:p>
        </p:txBody>
      </p:sp>
      <p:grpSp>
        <p:nvGrpSpPr>
          <p:cNvPr id="130" name="Group 129"/>
          <p:cNvGrpSpPr/>
          <p:nvPr/>
        </p:nvGrpSpPr>
        <p:grpSpPr>
          <a:xfrm>
            <a:off x="519266" y="1991509"/>
            <a:ext cx="6096972" cy="3999901"/>
            <a:chOff x="534256" y="2111431"/>
            <a:chExt cx="6096972" cy="3999901"/>
          </a:xfrm>
        </p:grpSpPr>
        <p:grpSp>
          <p:nvGrpSpPr>
            <p:cNvPr id="112" name="Group 111"/>
            <p:cNvGrpSpPr/>
            <p:nvPr/>
          </p:nvGrpSpPr>
          <p:grpSpPr>
            <a:xfrm>
              <a:off x="2166560" y="2111431"/>
              <a:ext cx="4391554" cy="3413091"/>
              <a:chOff x="3115465" y="2059672"/>
              <a:chExt cx="4391554" cy="3413091"/>
            </a:xfrm>
          </p:grpSpPr>
          <p:sp>
            <p:nvSpPr>
              <p:cNvPr id="4" name="Rectangle 3"/>
              <p:cNvSpPr>
                <a:spLocks noChangeAspect="1"/>
              </p:cNvSpPr>
              <p:nvPr/>
            </p:nvSpPr>
            <p:spPr>
              <a:xfrm>
                <a:off x="3115465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2</a:t>
                </a:r>
              </a:p>
            </p:txBody>
          </p:sp>
          <p:sp>
            <p:nvSpPr>
              <p:cNvPr id="5" name="Rectangle 4"/>
              <p:cNvSpPr>
                <a:spLocks noChangeAspect="1"/>
              </p:cNvSpPr>
              <p:nvPr/>
            </p:nvSpPr>
            <p:spPr>
              <a:xfrm>
                <a:off x="3115465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</a:t>
                </a:r>
                <a:endParaRPr lang="en-US" sz="1600" dirty="0"/>
              </a:p>
            </p:txBody>
          </p:sp>
          <p:sp>
            <p:nvSpPr>
              <p:cNvPr id="6" name="Rectangle 5"/>
              <p:cNvSpPr>
                <a:spLocks noChangeAspect="1"/>
              </p:cNvSpPr>
              <p:nvPr/>
            </p:nvSpPr>
            <p:spPr>
              <a:xfrm>
                <a:off x="3115465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6</a:t>
                </a:r>
                <a:endParaRPr lang="en-US" sz="1600" dirty="0"/>
              </a:p>
            </p:txBody>
          </p:sp>
          <p:sp>
            <p:nvSpPr>
              <p:cNvPr id="10" name="Rectangle 9"/>
              <p:cNvSpPr>
                <a:spLocks noChangeAspect="1"/>
              </p:cNvSpPr>
              <p:nvPr/>
            </p:nvSpPr>
            <p:spPr>
              <a:xfrm>
                <a:off x="3683499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8</a:t>
                </a:r>
                <a:endParaRPr lang="en-US" sz="1600" dirty="0"/>
              </a:p>
            </p:txBody>
          </p:sp>
          <p:sp>
            <p:nvSpPr>
              <p:cNvPr id="11" name="Rectangle 10"/>
              <p:cNvSpPr>
                <a:spLocks noChangeAspect="1"/>
              </p:cNvSpPr>
              <p:nvPr/>
            </p:nvSpPr>
            <p:spPr>
              <a:xfrm>
                <a:off x="3683499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10</a:t>
                </a:r>
                <a:endParaRPr lang="en-US" sz="1600" dirty="0"/>
              </a:p>
            </p:txBody>
          </p:sp>
          <p:sp>
            <p:nvSpPr>
              <p:cNvPr id="12" name="Rectangle 11"/>
              <p:cNvSpPr>
                <a:spLocks noChangeAspect="1"/>
              </p:cNvSpPr>
              <p:nvPr/>
            </p:nvSpPr>
            <p:spPr>
              <a:xfrm>
                <a:off x="3683499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12</a:t>
                </a:r>
                <a:endParaRPr lang="en-US" sz="1600" dirty="0"/>
              </a:p>
            </p:txBody>
          </p:sp>
          <p:sp>
            <p:nvSpPr>
              <p:cNvPr id="52" name="Rectangle 51"/>
              <p:cNvSpPr>
                <a:spLocks noChangeAspect="1"/>
              </p:cNvSpPr>
              <p:nvPr/>
            </p:nvSpPr>
            <p:spPr>
              <a:xfrm>
                <a:off x="3115465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5</a:t>
                </a:r>
                <a:endParaRPr lang="en-US" sz="1600" dirty="0"/>
              </a:p>
            </p:txBody>
          </p:sp>
          <p:sp>
            <p:nvSpPr>
              <p:cNvPr id="53" name="Rectangle 52"/>
              <p:cNvSpPr>
                <a:spLocks noChangeAspect="1"/>
              </p:cNvSpPr>
              <p:nvPr/>
            </p:nvSpPr>
            <p:spPr>
              <a:xfrm>
                <a:off x="3115465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</a:t>
                </a:r>
                <a:endParaRPr lang="en-US" sz="1600" dirty="0"/>
              </a:p>
            </p:txBody>
          </p:sp>
          <p:sp>
            <p:nvSpPr>
              <p:cNvPr id="54" name="Rectangle 53"/>
              <p:cNvSpPr>
                <a:spLocks noChangeAspect="1"/>
              </p:cNvSpPr>
              <p:nvPr/>
            </p:nvSpPr>
            <p:spPr>
              <a:xfrm>
                <a:off x="3115465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</a:t>
                </a:r>
                <a:endParaRPr lang="en-US" sz="1600" dirty="0"/>
              </a:p>
            </p:txBody>
          </p:sp>
          <p:sp>
            <p:nvSpPr>
              <p:cNvPr id="55" name="Rectangle 54"/>
              <p:cNvSpPr>
                <a:spLocks noChangeAspect="1"/>
              </p:cNvSpPr>
              <p:nvPr/>
            </p:nvSpPr>
            <p:spPr>
              <a:xfrm>
                <a:off x="3683499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11</a:t>
                </a:r>
                <a:endParaRPr lang="en-US" sz="1600" dirty="0"/>
              </a:p>
            </p:txBody>
          </p:sp>
          <p:sp>
            <p:nvSpPr>
              <p:cNvPr id="56" name="Rectangle 55"/>
              <p:cNvSpPr>
                <a:spLocks noChangeAspect="1"/>
              </p:cNvSpPr>
              <p:nvPr/>
            </p:nvSpPr>
            <p:spPr>
              <a:xfrm>
                <a:off x="3683499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9</a:t>
                </a:r>
              </a:p>
            </p:txBody>
          </p:sp>
          <p:sp>
            <p:nvSpPr>
              <p:cNvPr id="57" name="Rectangle 56"/>
              <p:cNvSpPr>
                <a:spLocks noChangeAspect="1"/>
              </p:cNvSpPr>
              <p:nvPr/>
            </p:nvSpPr>
            <p:spPr>
              <a:xfrm>
                <a:off x="3683499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7</a:t>
                </a:r>
                <a:endParaRPr lang="en-US" sz="1600" dirty="0"/>
              </a:p>
            </p:txBody>
          </p:sp>
          <p:sp>
            <p:nvSpPr>
              <p:cNvPr id="76" name="Rectangle 75"/>
              <p:cNvSpPr>
                <a:spLocks noChangeAspect="1"/>
              </p:cNvSpPr>
              <p:nvPr/>
            </p:nvSpPr>
            <p:spPr>
              <a:xfrm>
                <a:off x="4259421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14</a:t>
                </a:r>
                <a:endParaRPr lang="en-US" sz="1600" dirty="0"/>
              </a:p>
            </p:txBody>
          </p:sp>
          <p:sp>
            <p:nvSpPr>
              <p:cNvPr id="77" name="Rectangle 76"/>
              <p:cNvSpPr>
                <a:spLocks noChangeAspect="1"/>
              </p:cNvSpPr>
              <p:nvPr/>
            </p:nvSpPr>
            <p:spPr>
              <a:xfrm>
                <a:off x="4259421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16</a:t>
                </a:r>
                <a:endParaRPr lang="en-US" sz="1600" dirty="0"/>
              </a:p>
            </p:txBody>
          </p:sp>
          <p:sp>
            <p:nvSpPr>
              <p:cNvPr id="78" name="Rectangle 77"/>
              <p:cNvSpPr>
                <a:spLocks noChangeAspect="1"/>
              </p:cNvSpPr>
              <p:nvPr/>
            </p:nvSpPr>
            <p:spPr>
              <a:xfrm>
                <a:off x="4259421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18</a:t>
                </a:r>
                <a:endParaRPr lang="en-US" sz="1600" dirty="0"/>
              </a:p>
            </p:txBody>
          </p:sp>
          <p:sp>
            <p:nvSpPr>
              <p:cNvPr id="79" name="Rectangle 78"/>
              <p:cNvSpPr>
                <a:spLocks noChangeAspect="1"/>
              </p:cNvSpPr>
              <p:nvPr/>
            </p:nvSpPr>
            <p:spPr>
              <a:xfrm>
                <a:off x="4827455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20</a:t>
                </a:r>
                <a:endParaRPr lang="en-US" sz="1600" dirty="0"/>
              </a:p>
            </p:txBody>
          </p:sp>
          <p:sp>
            <p:nvSpPr>
              <p:cNvPr id="80" name="Rectangle 79"/>
              <p:cNvSpPr>
                <a:spLocks noChangeAspect="1"/>
              </p:cNvSpPr>
              <p:nvPr/>
            </p:nvSpPr>
            <p:spPr>
              <a:xfrm>
                <a:off x="4827455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22</a:t>
                </a:r>
                <a:endParaRPr lang="en-US" sz="1600" dirty="0"/>
              </a:p>
            </p:txBody>
          </p:sp>
          <p:sp>
            <p:nvSpPr>
              <p:cNvPr id="81" name="Rectangle 80"/>
              <p:cNvSpPr>
                <a:spLocks noChangeAspect="1"/>
              </p:cNvSpPr>
              <p:nvPr/>
            </p:nvSpPr>
            <p:spPr>
              <a:xfrm>
                <a:off x="4827455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24</a:t>
                </a:r>
                <a:endParaRPr lang="en-US" sz="1600" dirty="0"/>
              </a:p>
            </p:txBody>
          </p:sp>
          <p:sp>
            <p:nvSpPr>
              <p:cNvPr id="82" name="Rectangle 81"/>
              <p:cNvSpPr>
                <a:spLocks noChangeAspect="1"/>
              </p:cNvSpPr>
              <p:nvPr/>
            </p:nvSpPr>
            <p:spPr>
              <a:xfrm>
                <a:off x="4259421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17</a:t>
                </a:r>
                <a:endParaRPr lang="en-US" sz="1600" dirty="0"/>
              </a:p>
            </p:txBody>
          </p:sp>
          <p:sp>
            <p:nvSpPr>
              <p:cNvPr id="83" name="Rectangle 82"/>
              <p:cNvSpPr>
                <a:spLocks noChangeAspect="1"/>
              </p:cNvSpPr>
              <p:nvPr/>
            </p:nvSpPr>
            <p:spPr>
              <a:xfrm>
                <a:off x="4259421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15</a:t>
                </a:r>
                <a:endParaRPr lang="en-US" sz="1600" dirty="0"/>
              </a:p>
            </p:txBody>
          </p:sp>
          <p:sp>
            <p:nvSpPr>
              <p:cNvPr id="84" name="Rectangle 83"/>
              <p:cNvSpPr>
                <a:spLocks noChangeAspect="1"/>
              </p:cNvSpPr>
              <p:nvPr/>
            </p:nvSpPr>
            <p:spPr>
              <a:xfrm>
                <a:off x="4259421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13</a:t>
                </a:r>
                <a:endParaRPr lang="en-US" sz="1600" dirty="0"/>
              </a:p>
            </p:txBody>
          </p:sp>
          <p:sp>
            <p:nvSpPr>
              <p:cNvPr id="85" name="Rectangle 84"/>
              <p:cNvSpPr>
                <a:spLocks noChangeAspect="1"/>
              </p:cNvSpPr>
              <p:nvPr/>
            </p:nvSpPr>
            <p:spPr>
              <a:xfrm>
                <a:off x="4827455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23</a:t>
                </a:r>
                <a:endParaRPr lang="en-US" sz="1600" dirty="0"/>
              </a:p>
            </p:txBody>
          </p:sp>
          <p:sp>
            <p:nvSpPr>
              <p:cNvPr id="86" name="Rectangle 85"/>
              <p:cNvSpPr>
                <a:spLocks noChangeAspect="1"/>
              </p:cNvSpPr>
              <p:nvPr/>
            </p:nvSpPr>
            <p:spPr>
              <a:xfrm>
                <a:off x="4827455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21</a:t>
                </a:r>
                <a:endParaRPr lang="en-US" sz="1600" dirty="0"/>
              </a:p>
            </p:txBody>
          </p:sp>
          <p:sp>
            <p:nvSpPr>
              <p:cNvPr id="87" name="Rectangle 86"/>
              <p:cNvSpPr>
                <a:spLocks noChangeAspect="1"/>
              </p:cNvSpPr>
              <p:nvPr/>
            </p:nvSpPr>
            <p:spPr>
              <a:xfrm>
                <a:off x="4827455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19</a:t>
                </a:r>
                <a:endParaRPr lang="en-US" sz="1600" dirty="0"/>
              </a:p>
            </p:txBody>
          </p:sp>
          <p:sp>
            <p:nvSpPr>
              <p:cNvPr id="88" name="Rectangle 87"/>
              <p:cNvSpPr>
                <a:spLocks noChangeAspect="1"/>
              </p:cNvSpPr>
              <p:nvPr/>
            </p:nvSpPr>
            <p:spPr>
              <a:xfrm>
                <a:off x="5383549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26</a:t>
                </a:r>
                <a:endParaRPr lang="en-US" sz="1600" dirty="0"/>
              </a:p>
            </p:txBody>
          </p:sp>
          <p:sp>
            <p:nvSpPr>
              <p:cNvPr id="89" name="Rectangle 88"/>
              <p:cNvSpPr>
                <a:spLocks noChangeAspect="1"/>
              </p:cNvSpPr>
              <p:nvPr/>
            </p:nvSpPr>
            <p:spPr>
              <a:xfrm>
                <a:off x="5383549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28</a:t>
                </a:r>
                <a:endParaRPr lang="en-US" sz="1600" dirty="0"/>
              </a:p>
            </p:txBody>
          </p:sp>
          <p:sp>
            <p:nvSpPr>
              <p:cNvPr id="90" name="Rectangle 89"/>
              <p:cNvSpPr>
                <a:spLocks noChangeAspect="1"/>
              </p:cNvSpPr>
              <p:nvPr/>
            </p:nvSpPr>
            <p:spPr>
              <a:xfrm>
                <a:off x="5383549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30</a:t>
                </a:r>
                <a:endParaRPr lang="en-US" sz="1600" dirty="0"/>
              </a:p>
            </p:txBody>
          </p:sp>
          <p:sp>
            <p:nvSpPr>
              <p:cNvPr id="91" name="Rectangle 90"/>
              <p:cNvSpPr>
                <a:spLocks noChangeAspect="1"/>
              </p:cNvSpPr>
              <p:nvPr/>
            </p:nvSpPr>
            <p:spPr>
              <a:xfrm>
                <a:off x="5951583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32</a:t>
                </a:r>
                <a:endParaRPr lang="en-US" sz="1600" dirty="0"/>
              </a:p>
            </p:txBody>
          </p:sp>
          <p:sp>
            <p:nvSpPr>
              <p:cNvPr id="92" name="Rectangle 91"/>
              <p:cNvSpPr>
                <a:spLocks noChangeAspect="1"/>
              </p:cNvSpPr>
              <p:nvPr/>
            </p:nvSpPr>
            <p:spPr>
              <a:xfrm>
                <a:off x="5951583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34</a:t>
                </a:r>
                <a:endParaRPr lang="en-US" sz="1600" dirty="0"/>
              </a:p>
            </p:txBody>
          </p:sp>
          <p:sp>
            <p:nvSpPr>
              <p:cNvPr id="93" name="Rectangle 92"/>
              <p:cNvSpPr>
                <a:spLocks noChangeAspect="1"/>
              </p:cNvSpPr>
              <p:nvPr/>
            </p:nvSpPr>
            <p:spPr>
              <a:xfrm>
                <a:off x="5951583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36</a:t>
                </a:r>
                <a:endParaRPr lang="en-US" sz="1600" dirty="0"/>
              </a:p>
            </p:txBody>
          </p:sp>
          <p:sp>
            <p:nvSpPr>
              <p:cNvPr id="94" name="Rectangle 93"/>
              <p:cNvSpPr>
                <a:spLocks noChangeAspect="1"/>
              </p:cNvSpPr>
              <p:nvPr/>
            </p:nvSpPr>
            <p:spPr>
              <a:xfrm>
                <a:off x="5383549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29</a:t>
                </a:r>
                <a:endParaRPr lang="en-US" sz="1600" dirty="0"/>
              </a:p>
            </p:txBody>
          </p:sp>
          <p:sp>
            <p:nvSpPr>
              <p:cNvPr id="95" name="Rectangle 94"/>
              <p:cNvSpPr>
                <a:spLocks noChangeAspect="1"/>
              </p:cNvSpPr>
              <p:nvPr/>
            </p:nvSpPr>
            <p:spPr>
              <a:xfrm>
                <a:off x="5383549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27</a:t>
                </a:r>
                <a:endParaRPr lang="en-US" sz="1600" dirty="0"/>
              </a:p>
            </p:txBody>
          </p:sp>
          <p:sp>
            <p:nvSpPr>
              <p:cNvPr id="96" name="Rectangle 95"/>
              <p:cNvSpPr>
                <a:spLocks noChangeAspect="1"/>
              </p:cNvSpPr>
              <p:nvPr/>
            </p:nvSpPr>
            <p:spPr>
              <a:xfrm>
                <a:off x="5383549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25</a:t>
                </a:r>
                <a:endParaRPr lang="en-US" sz="1600" dirty="0"/>
              </a:p>
            </p:txBody>
          </p:sp>
          <p:sp>
            <p:nvSpPr>
              <p:cNvPr id="97" name="Rectangle 96"/>
              <p:cNvSpPr>
                <a:spLocks noChangeAspect="1"/>
              </p:cNvSpPr>
              <p:nvPr/>
            </p:nvSpPr>
            <p:spPr>
              <a:xfrm>
                <a:off x="5951583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35</a:t>
                </a:r>
                <a:endParaRPr lang="en-US" sz="1600" dirty="0"/>
              </a:p>
            </p:txBody>
          </p:sp>
          <p:sp>
            <p:nvSpPr>
              <p:cNvPr id="98" name="Rectangle 97"/>
              <p:cNvSpPr>
                <a:spLocks noChangeAspect="1"/>
              </p:cNvSpPr>
              <p:nvPr/>
            </p:nvSpPr>
            <p:spPr>
              <a:xfrm>
                <a:off x="5951583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33</a:t>
                </a:r>
                <a:endParaRPr lang="en-US" sz="1600" dirty="0"/>
              </a:p>
            </p:txBody>
          </p:sp>
          <p:sp>
            <p:nvSpPr>
              <p:cNvPr id="99" name="Rectangle 98"/>
              <p:cNvSpPr>
                <a:spLocks noChangeAspect="1"/>
              </p:cNvSpPr>
              <p:nvPr/>
            </p:nvSpPr>
            <p:spPr>
              <a:xfrm>
                <a:off x="5951583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31</a:t>
                </a:r>
                <a:endParaRPr lang="en-US" sz="1600" dirty="0"/>
              </a:p>
            </p:txBody>
          </p:sp>
          <p:sp>
            <p:nvSpPr>
              <p:cNvPr id="100" name="Rectangle 99"/>
              <p:cNvSpPr>
                <a:spLocks noChangeAspect="1"/>
              </p:cNvSpPr>
              <p:nvPr/>
            </p:nvSpPr>
            <p:spPr>
              <a:xfrm>
                <a:off x="6527505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38</a:t>
                </a:r>
                <a:endParaRPr lang="en-US" sz="1600" dirty="0"/>
              </a:p>
            </p:txBody>
          </p:sp>
          <p:sp>
            <p:nvSpPr>
              <p:cNvPr id="101" name="Rectangle 100"/>
              <p:cNvSpPr>
                <a:spLocks noChangeAspect="1"/>
              </p:cNvSpPr>
              <p:nvPr/>
            </p:nvSpPr>
            <p:spPr>
              <a:xfrm>
                <a:off x="6527505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40</a:t>
                </a:r>
                <a:endParaRPr lang="en-US" sz="1600" dirty="0"/>
              </a:p>
            </p:txBody>
          </p:sp>
          <p:sp>
            <p:nvSpPr>
              <p:cNvPr id="102" name="Rectangle 101"/>
              <p:cNvSpPr>
                <a:spLocks noChangeAspect="1"/>
              </p:cNvSpPr>
              <p:nvPr/>
            </p:nvSpPr>
            <p:spPr>
              <a:xfrm>
                <a:off x="6527505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42</a:t>
                </a:r>
                <a:endParaRPr lang="en-US" sz="1600" dirty="0"/>
              </a:p>
            </p:txBody>
          </p:sp>
          <p:sp>
            <p:nvSpPr>
              <p:cNvPr id="103" name="Rectangle 102"/>
              <p:cNvSpPr>
                <a:spLocks noChangeAspect="1"/>
              </p:cNvSpPr>
              <p:nvPr/>
            </p:nvSpPr>
            <p:spPr>
              <a:xfrm>
                <a:off x="7095539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44</a:t>
                </a:r>
                <a:endParaRPr lang="en-US" sz="1600" dirty="0"/>
              </a:p>
            </p:txBody>
          </p:sp>
          <p:sp>
            <p:nvSpPr>
              <p:cNvPr id="104" name="Rectangle 103"/>
              <p:cNvSpPr>
                <a:spLocks noChangeAspect="1"/>
              </p:cNvSpPr>
              <p:nvPr/>
            </p:nvSpPr>
            <p:spPr>
              <a:xfrm>
                <a:off x="7095539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46</a:t>
                </a:r>
                <a:endParaRPr lang="en-US" sz="1600" dirty="0"/>
              </a:p>
            </p:txBody>
          </p:sp>
          <p:sp>
            <p:nvSpPr>
              <p:cNvPr id="105" name="Rectangle 104"/>
              <p:cNvSpPr>
                <a:spLocks noChangeAspect="1"/>
              </p:cNvSpPr>
              <p:nvPr/>
            </p:nvSpPr>
            <p:spPr>
              <a:xfrm>
                <a:off x="7095539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48</a:t>
                </a:r>
                <a:endParaRPr lang="en-US" sz="1600" dirty="0"/>
              </a:p>
            </p:txBody>
          </p:sp>
          <p:sp>
            <p:nvSpPr>
              <p:cNvPr id="106" name="Rectangle 105"/>
              <p:cNvSpPr>
                <a:spLocks noChangeAspect="1"/>
              </p:cNvSpPr>
              <p:nvPr/>
            </p:nvSpPr>
            <p:spPr>
              <a:xfrm>
                <a:off x="6527505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41</a:t>
                </a:r>
                <a:endParaRPr lang="en-US" sz="1600" dirty="0"/>
              </a:p>
            </p:txBody>
          </p:sp>
          <p:sp>
            <p:nvSpPr>
              <p:cNvPr id="107" name="Rectangle 106"/>
              <p:cNvSpPr>
                <a:spLocks noChangeAspect="1"/>
              </p:cNvSpPr>
              <p:nvPr/>
            </p:nvSpPr>
            <p:spPr>
              <a:xfrm>
                <a:off x="6527505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39</a:t>
                </a:r>
                <a:endParaRPr lang="en-US" sz="1600" dirty="0"/>
              </a:p>
            </p:txBody>
          </p:sp>
          <p:sp>
            <p:nvSpPr>
              <p:cNvPr id="108" name="Rectangle 107"/>
              <p:cNvSpPr>
                <a:spLocks noChangeAspect="1"/>
              </p:cNvSpPr>
              <p:nvPr/>
            </p:nvSpPr>
            <p:spPr>
              <a:xfrm>
                <a:off x="6527505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37</a:t>
                </a:r>
                <a:endParaRPr lang="en-US" sz="1600" dirty="0"/>
              </a:p>
            </p:txBody>
          </p:sp>
          <p:sp>
            <p:nvSpPr>
              <p:cNvPr id="109" name="Rectangle 108"/>
              <p:cNvSpPr>
                <a:spLocks noChangeAspect="1"/>
              </p:cNvSpPr>
              <p:nvPr/>
            </p:nvSpPr>
            <p:spPr>
              <a:xfrm>
                <a:off x="7095539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47</a:t>
                </a:r>
                <a:endParaRPr lang="en-US" sz="1600" dirty="0"/>
              </a:p>
            </p:txBody>
          </p:sp>
          <p:sp>
            <p:nvSpPr>
              <p:cNvPr id="110" name="Rectangle 109"/>
              <p:cNvSpPr>
                <a:spLocks noChangeAspect="1"/>
              </p:cNvSpPr>
              <p:nvPr/>
            </p:nvSpPr>
            <p:spPr>
              <a:xfrm>
                <a:off x="7095539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45</a:t>
                </a:r>
                <a:endParaRPr lang="en-US" sz="1600" dirty="0"/>
              </a:p>
            </p:txBody>
          </p:sp>
          <p:sp>
            <p:nvSpPr>
              <p:cNvPr id="111" name="Rectangle 110"/>
              <p:cNvSpPr>
                <a:spLocks noChangeAspect="1"/>
              </p:cNvSpPr>
              <p:nvPr/>
            </p:nvSpPr>
            <p:spPr>
              <a:xfrm>
                <a:off x="7095539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43</a:t>
                </a:r>
                <a:endParaRPr lang="en-US" sz="1600" dirty="0"/>
              </a:p>
            </p:txBody>
          </p:sp>
        </p:grpSp>
        <p:grpSp>
          <p:nvGrpSpPr>
            <p:cNvPr id="129" name="Group 128"/>
            <p:cNvGrpSpPr/>
            <p:nvPr/>
          </p:nvGrpSpPr>
          <p:grpSpPr>
            <a:xfrm>
              <a:off x="534256" y="2132505"/>
              <a:ext cx="6096972" cy="3978827"/>
              <a:chOff x="534256" y="2132505"/>
              <a:chExt cx="6096972" cy="3978827"/>
            </a:xfrm>
          </p:grpSpPr>
          <p:sp>
            <p:nvSpPr>
              <p:cNvPr id="114" name="Rectangle 113"/>
              <p:cNvSpPr/>
              <p:nvPr/>
            </p:nvSpPr>
            <p:spPr>
              <a:xfrm>
                <a:off x="2166560" y="3626452"/>
                <a:ext cx="4391554" cy="3830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3931017" y="3587143"/>
                <a:ext cx="8626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smtClean="0"/>
                  <a:t>Aisle</a:t>
                </a:r>
                <a:endParaRPr lang="en-US" sz="2400"/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534256" y="5132535"/>
                <a:ext cx="14876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Window Seat</a:t>
                </a:r>
                <a:endParaRPr lang="en-US" dirty="0"/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534256" y="2132505"/>
                <a:ext cx="14876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Window Seat</a:t>
                </a:r>
                <a:endParaRPr lang="en-US" dirty="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673759" y="4585477"/>
                <a:ext cx="1348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mtClean="0"/>
                  <a:t>Middle Seat</a:t>
                </a:r>
                <a:endParaRPr lang="en-US" dirty="0"/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673759" y="2687407"/>
                <a:ext cx="1348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mtClean="0"/>
                  <a:t>Middle Seat</a:t>
                </a:r>
                <a:endParaRPr lang="en-US" dirty="0"/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673758" y="4025614"/>
                <a:ext cx="1348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Aisle Seat</a:t>
                </a:r>
                <a:endParaRPr lang="en-US" dirty="0"/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673757" y="3214972"/>
                <a:ext cx="1348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Aisle Seat</a:t>
                </a:r>
                <a:endParaRPr lang="en-US" dirty="0"/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2084339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1</a:t>
                </a:r>
                <a:endParaRPr lang="en-US" sz="1600" dirty="0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2660261" y="5526557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2</a:t>
                </a:r>
                <a:endParaRPr lang="en-US" sz="1600" dirty="0"/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3236183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3</a:t>
                </a:r>
                <a:endParaRPr lang="en-US" sz="1600" dirty="0"/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3796329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4</a:t>
                </a:r>
                <a:endParaRPr lang="en-US" sz="1600" dirty="0"/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4352420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5</a:t>
                </a:r>
                <a:endParaRPr lang="en-US" sz="1600" dirty="0"/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4928953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6</a:t>
                </a:r>
                <a:endParaRPr lang="en-US" sz="1600" dirty="0"/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5505486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7</a:t>
                </a:r>
                <a:endParaRPr lang="en-US" sz="1600" dirty="0"/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6063194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8</a:t>
                </a:r>
                <a:endParaRPr lang="en-US" sz="1600" dirty="0"/>
              </a:p>
            </p:txBody>
          </p:sp>
        </p:grpSp>
      </p:grpSp>
      <p:cxnSp>
        <p:nvCxnSpPr>
          <p:cNvPr id="70" name="Straight Arrow Connector 69"/>
          <p:cNvCxnSpPr/>
          <p:nvPr/>
        </p:nvCxnSpPr>
        <p:spPr>
          <a:xfrm>
            <a:off x="2151570" y="1895093"/>
            <a:ext cx="4319477" cy="0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2611499" y="1573175"/>
            <a:ext cx="347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Increasing Boarding Order</a:t>
            </a:r>
            <a:endParaRPr lang="en-US" dirty="0"/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6635878" y="2076024"/>
            <a:ext cx="0" cy="1430506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6635878" y="3889579"/>
            <a:ext cx="0" cy="1430506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1" name="TextBox 130"/>
          <p:cNvSpPr txBox="1"/>
          <p:nvPr/>
        </p:nvSpPr>
        <p:spPr>
          <a:xfrm rot="5400000">
            <a:off x="5122595" y="2598263"/>
            <a:ext cx="3477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Increasing Boarding Order</a:t>
            </a:r>
            <a:endParaRPr lang="en-US" sz="1400" dirty="0"/>
          </a:p>
        </p:txBody>
      </p:sp>
      <p:sp>
        <p:nvSpPr>
          <p:cNvPr id="133" name="TextBox 132"/>
          <p:cNvSpPr txBox="1"/>
          <p:nvPr/>
        </p:nvSpPr>
        <p:spPr>
          <a:xfrm rot="5400000">
            <a:off x="5122595" y="4680021"/>
            <a:ext cx="3477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Increasing Boarding Order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927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Boarding Strategy:</a:t>
            </a:r>
            <a:br>
              <a:rPr lang="en-US" sz="4000" dirty="0" smtClean="0"/>
            </a:br>
            <a:r>
              <a:rPr lang="en-US" sz="4000" dirty="0" smtClean="0"/>
              <a:t>Front-to-Back, Outside-In (Deterministic)</a:t>
            </a:r>
            <a:endParaRPr lang="en-US" sz="4000" dirty="0"/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2151570" y="1895093"/>
            <a:ext cx="4319477" cy="0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2611499" y="1573175"/>
            <a:ext cx="347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Increasing Boarding Order</a:t>
            </a:r>
            <a:endParaRPr lang="en-US" dirty="0"/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6635878" y="2076024"/>
            <a:ext cx="0" cy="1430506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6635878" y="3889579"/>
            <a:ext cx="0" cy="1430506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1" name="TextBox 130"/>
          <p:cNvSpPr txBox="1"/>
          <p:nvPr/>
        </p:nvSpPr>
        <p:spPr>
          <a:xfrm rot="5400000">
            <a:off x="5122595" y="2598263"/>
            <a:ext cx="3477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Increasing Boarding Order</a:t>
            </a:r>
            <a:endParaRPr lang="en-US" sz="1400" dirty="0"/>
          </a:p>
        </p:txBody>
      </p:sp>
      <p:sp>
        <p:nvSpPr>
          <p:cNvPr id="133" name="TextBox 132"/>
          <p:cNvSpPr txBox="1"/>
          <p:nvPr/>
        </p:nvSpPr>
        <p:spPr>
          <a:xfrm rot="5400000">
            <a:off x="5122595" y="4680021"/>
            <a:ext cx="3477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Increasing Boarding Order</a:t>
            </a:r>
            <a:endParaRPr lang="en-US" sz="1400" dirty="0"/>
          </a:p>
        </p:txBody>
      </p:sp>
      <p:sp>
        <p:nvSpPr>
          <p:cNvPr id="132" name="TextBox 131"/>
          <p:cNvSpPr txBox="1"/>
          <p:nvPr/>
        </p:nvSpPr>
        <p:spPr>
          <a:xfrm>
            <a:off x="6930976" y="1855472"/>
            <a:ext cx="1988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Results</a:t>
            </a:r>
            <a:endParaRPr lang="en-US" b="1" dirty="0"/>
          </a:p>
        </p:txBody>
      </p:sp>
      <p:sp>
        <p:nvSpPr>
          <p:cNvPr id="134" name="TextBox 133"/>
          <p:cNvSpPr txBox="1"/>
          <p:nvPr/>
        </p:nvSpPr>
        <p:spPr>
          <a:xfrm>
            <a:off x="6930976" y="2125010"/>
            <a:ext cx="4389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Distribution of Wait Times by seat</a:t>
            </a:r>
            <a:endParaRPr lang="en-US" b="1" dirty="0"/>
          </a:p>
        </p:txBody>
      </p:sp>
      <p:sp>
        <p:nvSpPr>
          <p:cNvPr id="135" name="TextBox 134"/>
          <p:cNvSpPr txBox="1"/>
          <p:nvPr/>
        </p:nvSpPr>
        <p:spPr>
          <a:xfrm>
            <a:off x="7030437" y="4301059"/>
            <a:ext cx="5084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Average Individual Boarding Time: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16.75 </a:t>
            </a:r>
            <a:r>
              <a:rPr lang="en-US" dirty="0" smtClean="0"/>
              <a:t>TUs</a:t>
            </a:r>
          </a:p>
          <a:p>
            <a:r>
              <a:rPr lang="en-US" dirty="0" smtClean="0"/>
              <a:t>Variance of Average Boarding Time: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N/A </a:t>
            </a:r>
            <a:r>
              <a:rPr lang="en-US" sz="1200" dirty="0" smtClean="0"/>
              <a:t>(Deterministic)</a:t>
            </a:r>
          </a:p>
          <a:p>
            <a:r>
              <a:rPr lang="en-US" dirty="0" smtClean="0"/>
              <a:t>Maximum Individual Wait Time: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32 </a:t>
            </a:r>
            <a:r>
              <a:rPr lang="en-US" dirty="0" smtClean="0"/>
              <a:t>TUs</a:t>
            </a:r>
          </a:p>
          <a:p>
            <a:r>
              <a:rPr lang="en-US" dirty="0" smtClean="0"/>
              <a:t>Minimum Individual Wait Time: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.50 </a:t>
            </a:r>
            <a:r>
              <a:rPr lang="en-US" dirty="0" smtClean="0"/>
              <a:t>TUs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9784" y="2428432"/>
            <a:ext cx="4661210" cy="1842765"/>
          </a:xfrm>
          <a:prstGeom prst="rect">
            <a:avLst/>
          </a:prstGeom>
        </p:spPr>
      </p:pic>
      <p:grpSp>
        <p:nvGrpSpPr>
          <p:cNvPr id="136" name="Group 135"/>
          <p:cNvGrpSpPr/>
          <p:nvPr/>
        </p:nvGrpSpPr>
        <p:grpSpPr>
          <a:xfrm>
            <a:off x="519266" y="1991509"/>
            <a:ext cx="6096972" cy="3999901"/>
            <a:chOff x="534256" y="2111431"/>
            <a:chExt cx="6096972" cy="3999901"/>
          </a:xfrm>
        </p:grpSpPr>
        <p:grpSp>
          <p:nvGrpSpPr>
            <p:cNvPr id="137" name="Group 136"/>
            <p:cNvGrpSpPr/>
            <p:nvPr/>
          </p:nvGrpSpPr>
          <p:grpSpPr>
            <a:xfrm>
              <a:off x="2166560" y="2111431"/>
              <a:ext cx="4391554" cy="3413091"/>
              <a:chOff x="3115465" y="2059672"/>
              <a:chExt cx="4391554" cy="3413091"/>
            </a:xfrm>
          </p:grpSpPr>
          <p:sp>
            <p:nvSpPr>
              <p:cNvPr id="155" name="Rectangle 154"/>
              <p:cNvSpPr>
                <a:spLocks noChangeAspect="1"/>
              </p:cNvSpPr>
              <p:nvPr/>
            </p:nvSpPr>
            <p:spPr>
              <a:xfrm>
                <a:off x="3115465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2</a:t>
                </a:r>
              </a:p>
            </p:txBody>
          </p:sp>
          <p:sp>
            <p:nvSpPr>
              <p:cNvPr id="156" name="Rectangle 155"/>
              <p:cNvSpPr>
                <a:spLocks noChangeAspect="1"/>
              </p:cNvSpPr>
              <p:nvPr/>
            </p:nvSpPr>
            <p:spPr>
              <a:xfrm>
                <a:off x="3115465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</a:t>
                </a:r>
                <a:endParaRPr lang="en-US" sz="1600" dirty="0"/>
              </a:p>
            </p:txBody>
          </p:sp>
          <p:sp>
            <p:nvSpPr>
              <p:cNvPr id="157" name="Rectangle 156"/>
              <p:cNvSpPr>
                <a:spLocks noChangeAspect="1"/>
              </p:cNvSpPr>
              <p:nvPr/>
            </p:nvSpPr>
            <p:spPr>
              <a:xfrm>
                <a:off x="3115465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6</a:t>
                </a:r>
                <a:endParaRPr lang="en-US" sz="1600" dirty="0"/>
              </a:p>
            </p:txBody>
          </p:sp>
          <p:sp>
            <p:nvSpPr>
              <p:cNvPr id="158" name="Rectangle 157"/>
              <p:cNvSpPr>
                <a:spLocks noChangeAspect="1"/>
              </p:cNvSpPr>
              <p:nvPr/>
            </p:nvSpPr>
            <p:spPr>
              <a:xfrm>
                <a:off x="3683499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8</a:t>
                </a:r>
                <a:endParaRPr lang="en-US" sz="1600" dirty="0"/>
              </a:p>
            </p:txBody>
          </p:sp>
          <p:sp>
            <p:nvSpPr>
              <p:cNvPr id="159" name="Rectangle 158"/>
              <p:cNvSpPr>
                <a:spLocks noChangeAspect="1"/>
              </p:cNvSpPr>
              <p:nvPr/>
            </p:nvSpPr>
            <p:spPr>
              <a:xfrm>
                <a:off x="3683499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10</a:t>
                </a:r>
                <a:endParaRPr lang="en-US" sz="1600" dirty="0"/>
              </a:p>
            </p:txBody>
          </p:sp>
          <p:sp>
            <p:nvSpPr>
              <p:cNvPr id="160" name="Rectangle 159"/>
              <p:cNvSpPr>
                <a:spLocks noChangeAspect="1"/>
              </p:cNvSpPr>
              <p:nvPr/>
            </p:nvSpPr>
            <p:spPr>
              <a:xfrm>
                <a:off x="3683499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12</a:t>
                </a:r>
                <a:endParaRPr lang="en-US" sz="1600" dirty="0"/>
              </a:p>
            </p:txBody>
          </p:sp>
          <p:sp>
            <p:nvSpPr>
              <p:cNvPr id="161" name="Rectangle 160"/>
              <p:cNvSpPr>
                <a:spLocks noChangeAspect="1"/>
              </p:cNvSpPr>
              <p:nvPr/>
            </p:nvSpPr>
            <p:spPr>
              <a:xfrm>
                <a:off x="3115465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5</a:t>
                </a:r>
                <a:endParaRPr lang="en-US" sz="1600" dirty="0"/>
              </a:p>
            </p:txBody>
          </p:sp>
          <p:sp>
            <p:nvSpPr>
              <p:cNvPr id="162" name="Rectangle 161"/>
              <p:cNvSpPr>
                <a:spLocks noChangeAspect="1"/>
              </p:cNvSpPr>
              <p:nvPr/>
            </p:nvSpPr>
            <p:spPr>
              <a:xfrm>
                <a:off x="3115465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</a:t>
                </a:r>
                <a:endParaRPr lang="en-US" sz="1600" dirty="0"/>
              </a:p>
            </p:txBody>
          </p:sp>
          <p:sp>
            <p:nvSpPr>
              <p:cNvPr id="163" name="Rectangle 162"/>
              <p:cNvSpPr>
                <a:spLocks noChangeAspect="1"/>
              </p:cNvSpPr>
              <p:nvPr/>
            </p:nvSpPr>
            <p:spPr>
              <a:xfrm>
                <a:off x="3115465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</a:t>
                </a:r>
                <a:endParaRPr lang="en-US" sz="1600" dirty="0"/>
              </a:p>
            </p:txBody>
          </p:sp>
          <p:sp>
            <p:nvSpPr>
              <p:cNvPr id="164" name="Rectangle 163"/>
              <p:cNvSpPr>
                <a:spLocks noChangeAspect="1"/>
              </p:cNvSpPr>
              <p:nvPr/>
            </p:nvSpPr>
            <p:spPr>
              <a:xfrm>
                <a:off x="3683499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11</a:t>
                </a:r>
                <a:endParaRPr lang="en-US" sz="1600" dirty="0"/>
              </a:p>
            </p:txBody>
          </p:sp>
          <p:sp>
            <p:nvSpPr>
              <p:cNvPr id="165" name="Rectangle 164"/>
              <p:cNvSpPr>
                <a:spLocks noChangeAspect="1"/>
              </p:cNvSpPr>
              <p:nvPr/>
            </p:nvSpPr>
            <p:spPr>
              <a:xfrm>
                <a:off x="3683499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9</a:t>
                </a:r>
              </a:p>
            </p:txBody>
          </p:sp>
          <p:sp>
            <p:nvSpPr>
              <p:cNvPr id="166" name="Rectangle 165"/>
              <p:cNvSpPr>
                <a:spLocks noChangeAspect="1"/>
              </p:cNvSpPr>
              <p:nvPr/>
            </p:nvSpPr>
            <p:spPr>
              <a:xfrm>
                <a:off x="3683499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7</a:t>
                </a:r>
                <a:endParaRPr lang="en-US" sz="1600" dirty="0"/>
              </a:p>
            </p:txBody>
          </p:sp>
          <p:sp>
            <p:nvSpPr>
              <p:cNvPr id="167" name="Rectangle 166"/>
              <p:cNvSpPr>
                <a:spLocks noChangeAspect="1"/>
              </p:cNvSpPr>
              <p:nvPr/>
            </p:nvSpPr>
            <p:spPr>
              <a:xfrm>
                <a:off x="4259421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14</a:t>
                </a:r>
                <a:endParaRPr lang="en-US" sz="1600" dirty="0"/>
              </a:p>
            </p:txBody>
          </p:sp>
          <p:sp>
            <p:nvSpPr>
              <p:cNvPr id="168" name="Rectangle 167"/>
              <p:cNvSpPr>
                <a:spLocks noChangeAspect="1"/>
              </p:cNvSpPr>
              <p:nvPr/>
            </p:nvSpPr>
            <p:spPr>
              <a:xfrm>
                <a:off x="4259421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16</a:t>
                </a:r>
                <a:endParaRPr lang="en-US" sz="1600" dirty="0"/>
              </a:p>
            </p:txBody>
          </p:sp>
          <p:sp>
            <p:nvSpPr>
              <p:cNvPr id="169" name="Rectangle 168"/>
              <p:cNvSpPr>
                <a:spLocks noChangeAspect="1"/>
              </p:cNvSpPr>
              <p:nvPr/>
            </p:nvSpPr>
            <p:spPr>
              <a:xfrm>
                <a:off x="4259421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18</a:t>
                </a:r>
                <a:endParaRPr lang="en-US" sz="1600" dirty="0"/>
              </a:p>
            </p:txBody>
          </p:sp>
          <p:sp>
            <p:nvSpPr>
              <p:cNvPr id="170" name="Rectangle 169"/>
              <p:cNvSpPr>
                <a:spLocks noChangeAspect="1"/>
              </p:cNvSpPr>
              <p:nvPr/>
            </p:nvSpPr>
            <p:spPr>
              <a:xfrm>
                <a:off x="4827455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20</a:t>
                </a:r>
                <a:endParaRPr lang="en-US" sz="1600" dirty="0"/>
              </a:p>
            </p:txBody>
          </p:sp>
          <p:sp>
            <p:nvSpPr>
              <p:cNvPr id="171" name="Rectangle 170"/>
              <p:cNvSpPr>
                <a:spLocks noChangeAspect="1"/>
              </p:cNvSpPr>
              <p:nvPr/>
            </p:nvSpPr>
            <p:spPr>
              <a:xfrm>
                <a:off x="4827455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22</a:t>
                </a:r>
                <a:endParaRPr lang="en-US" sz="1600" dirty="0"/>
              </a:p>
            </p:txBody>
          </p:sp>
          <p:sp>
            <p:nvSpPr>
              <p:cNvPr id="172" name="Rectangle 171"/>
              <p:cNvSpPr>
                <a:spLocks noChangeAspect="1"/>
              </p:cNvSpPr>
              <p:nvPr/>
            </p:nvSpPr>
            <p:spPr>
              <a:xfrm>
                <a:off x="4827455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24</a:t>
                </a:r>
                <a:endParaRPr lang="en-US" sz="1600" dirty="0"/>
              </a:p>
            </p:txBody>
          </p:sp>
          <p:sp>
            <p:nvSpPr>
              <p:cNvPr id="173" name="Rectangle 172"/>
              <p:cNvSpPr>
                <a:spLocks noChangeAspect="1"/>
              </p:cNvSpPr>
              <p:nvPr/>
            </p:nvSpPr>
            <p:spPr>
              <a:xfrm>
                <a:off x="4259421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17</a:t>
                </a:r>
                <a:endParaRPr lang="en-US" sz="1600" dirty="0"/>
              </a:p>
            </p:txBody>
          </p:sp>
          <p:sp>
            <p:nvSpPr>
              <p:cNvPr id="174" name="Rectangle 173"/>
              <p:cNvSpPr>
                <a:spLocks noChangeAspect="1"/>
              </p:cNvSpPr>
              <p:nvPr/>
            </p:nvSpPr>
            <p:spPr>
              <a:xfrm>
                <a:off x="4259421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15</a:t>
                </a:r>
                <a:endParaRPr lang="en-US" sz="1600" dirty="0"/>
              </a:p>
            </p:txBody>
          </p:sp>
          <p:sp>
            <p:nvSpPr>
              <p:cNvPr id="175" name="Rectangle 174"/>
              <p:cNvSpPr>
                <a:spLocks noChangeAspect="1"/>
              </p:cNvSpPr>
              <p:nvPr/>
            </p:nvSpPr>
            <p:spPr>
              <a:xfrm>
                <a:off x="4259421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13</a:t>
                </a:r>
                <a:endParaRPr lang="en-US" sz="1600" dirty="0"/>
              </a:p>
            </p:txBody>
          </p:sp>
          <p:sp>
            <p:nvSpPr>
              <p:cNvPr id="176" name="Rectangle 175"/>
              <p:cNvSpPr>
                <a:spLocks noChangeAspect="1"/>
              </p:cNvSpPr>
              <p:nvPr/>
            </p:nvSpPr>
            <p:spPr>
              <a:xfrm>
                <a:off x="4827455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23</a:t>
                </a:r>
                <a:endParaRPr lang="en-US" sz="1600" dirty="0"/>
              </a:p>
            </p:txBody>
          </p:sp>
          <p:sp>
            <p:nvSpPr>
              <p:cNvPr id="177" name="Rectangle 176"/>
              <p:cNvSpPr>
                <a:spLocks noChangeAspect="1"/>
              </p:cNvSpPr>
              <p:nvPr/>
            </p:nvSpPr>
            <p:spPr>
              <a:xfrm>
                <a:off x="4827455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21</a:t>
                </a:r>
                <a:endParaRPr lang="en-US" sz="1600" dirty="0"/>
              </a:p>
            </p:txBody>
          </p:sp>
          <p:sp>
            <p:nvSpPr>
              <p:cNvPr id="178" name="Rectangle 177"/>
              <p:cNvSpPr>
                <a:spLocks noChangeAspect="1"/>
              </p:cNvSpPr>
              <p:nvPr/>
            </p:nvSpPr>
            <p:spPr>
              <a:xfrm>
                <a:off x="4827455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19</a:t>
                </a:r>
                <a:endParaRPr lang="en-US" sz="1600" dirty="0"/>
              </a:p>
            </p:txBody>
          </p:sp>
          <p:sp>
            <p:nvSpPr>
              <p:cNvPr id="179" name="Rectangle 178"/>
              <p:cNvSpPr>
                <a:spLocks noChangeAspect="1"/>
              </p:cNvSpPr>
              <p:nvPr/>
            </p:nvSpPr>
            <p:spPr>
              <a:xfrm>
                <a:off x="5383549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26</a:t>
                </a:r>
                <a:endParaRPr lang="en-US" sz="1600" dirty="0"/>
              </a:p>
            </p:txBody>
          </p:sp>
          <p:sp>
            <p:nvSpPr>
              <p:cNvPr id="180" name="Rectangle 179"/>
              <p:cNvSpPr>
                <a:spLocks noChangeAspect="1"/>
              </p:cNvSpPr>
              <p:nvPr/>
            </p:nvSpPr>
            <p:spPr>
              <a:xfrm>
                <a:off x="5383549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28</a:t>
                </a:r>
                <a:endParaRPr lang="en-US" sz="1600" dirty="0"/>
              </a:p>
            </p:txBody>
          </p:sp>
          <p:sp>
            <p:nvSpPr>
              <p:cNvPr id="181" name="Rectangle 180"/>
              <p:cNvSpPr>
                <a:spLocks noChangeAspect="1"/>
              </p:cNvSpPr>
              <p:nvPr/>
            </p:nvSpPr>
            <p:spPr>
              <a:xfrm>
                <a:off x="5383549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30</a:t>
                </a:r>
                <a:endParaRPr lang="en-US" sz="1600" dirty="0"/>
              </a:p>
            </p:txBody>
          </p:sp>
          <p:sp>
            <p:nvSpPr>
              <p:cNvPr id="182" name="Rectangle 181"/>
              <p:cNvSpPr>
                <a:spLocks noChangeAspect="1"/>
              </p:cNvSpPr>
              <p:nvPr/>
            </p:nvSpPr>
            <p:spPr>
              <a:xfrm>
                <a:off x="5951583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32</a:t>
                </a:r>
                <a:endParaRPr lang="en-US" sz="1600" dirty="0"/>
              </a:p>
            </p:txBody>
          </p:sp>
          <p:sp>
            <p:nvSpPr>
              <p:cNvPr id="183" name="Rectangle 182"/>
              <p:cNvSpPr>
                <a:spLocks noChangeAspect="1"/>
              </p:cNvSpPr>
              <p:nvPr/>
            </p:nvSpPr>
            <p:spPr>
              <a:xfrm>
                <a:off x="5951583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34</a:t>
                </a:r>
                <a:endParaRPr lang="en-US" sz="1600" dirty="0"/>
              </a:p>
            </p:txBody>
          </p:sp>
          <p:sp>
            <p:nvSpPr>
              <p:cNvPr id="184" name="Rectangle 183"/>
              <p:cNvSpPr>
                <a:spLocks noChangeAspect="1"/>
              </p:cNvSpPr>
              <p:nvPr/>
            </p:nvSpPr>
            <p:spPr>
              <a:xfrm>
                <a:off x="5951583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36</a:t>
                </a:r>
                <a:endParaRPr lang="en-US" sz="1600" dirty="0"/>
              </a:p>
            </p:txBody>
          </p:sp>
          <p:sp>
            <p:nvSpPr>
              <p:cNvPr id="185" name="Rectangle 184"/>
              <p:cNvSpPr>
                <a:spLocks noChangeAspect="1"/>
              </p:cNvSpPr>
              <p:nvPr/>
            </p:nvSpPr>
            <p:spPr>
              <a:xfrm>
                <a:off x="5383549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29</a:t>
                </a:r>
                <a:endParaRPr lang="en-US" sz="1600" dirty="0"/>
              </a:p>
            </p:txBody>
          </p:sp>
          <p:sp>
            <p:nvSpPr>
              <p:cNvPr id="186" name="Rectangle 185"/>
              <p:cNvSpPr>
                <a:spLocks noChangeAspect="1"/>
              </p:cNvSpPr>
              <p:nvPr/>
            </p:nvSpPr>
            <p:spPr>
              <a:xfrm>
                <a:off x="5383549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27</a:t>
                </a:r>
                <a:endParaRPr lang="en-US" sz="1600" dirty="0"/>
              </a:p>
            </p:txBody>
          </p:sp>
          <p:sp>
            <p:nvSpPr>
              <p:cNvPr id="187" name="Rectangle 186"/>
              <p:cNvSpPr>
                <a:spLocks noChangeAspect="1"/>
              </p:cNvSpPr>
              <p:nvPr/>
            </p:nvSpPr>
            <p:spPr>
              <a:xfrm>
                <a:off x="5383549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25</a:t>
                </a:r>
                <a:endParaRPr lang="en-US" sz="1600" dirty="0"/>
              </a:p>
            </p:txBody>
          </p:sp>
          <p:sp>
            <p:nvSpPr>
              <p:cNvPr id="188" name="Rectangle 187"/>
              <p:cNvSpPr>
                <a:spLocks noChangeAspect="1"/>
              </p:cNvSpPr>
              <p:nvPr/>
            </p:nvSpPr>
            <p:spPr>
              <a:xfrm>
                <a:off x="5951583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35</a:t>
                </a:r>
                <a:endParaRPr lang="en-US" sz="1600" dirty="0"/>
              </a:p>
            </p:txBody>
          </p:sp>
          <p:sp>
            <p:nvSpPr>
              <p:cNvPr id="189" name="Rectangle 188"/>
              <p:cNvSpPr>
                <a:spLocks noChangeAspect="1"/>
              </p:cNvSpPr>
              <p:nvPr/>
            </p:nvSpPr>
            <p:spPr>
              <a:xfrm>
                <a:off x="5951583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33</a:t>
                </a:r>
                <a:endParaRPr lang="en-US" sz="1600" dirty="0"/>
              </a:p>
            </p:txBody>
          </p:sp>
          <p:sp>
            <p:nvSpPr>
              <p:cNvPr id="190" name="Rectangle 189"/>
              <p:cNvSpPr>
                <a:spLocks noChangeAspect="1"/>
              </p:cNvSpPr>
              <p:nvPr/>
            </p:nvSpPr>
            <p:spPr>
              <a:xfrm>
                <a:off x="5951583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31</a:t>
                </a:r>
                <a:endParaRPr lang="en-US" sz="1600" dirty="0"/>
              </a:p>
            </p:txBody>
          </p:sp>
          <p:sp>
            <p:nvSpPr>
              <p:cNvPr id="191" name="Rectangle 190"/>
              <p:cNvSpPr>
                <a:spLocks noChangeAspect="1"/>
              </p:cNvSpPr>
              <p:nvPr/>
            </p:nvSpPr>
            <p:spPr>
              <a:xfrm>
                <a:off x="6527505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38</a:t>
                </a:r>
                <a:endParaRPr lang="en-US" sz="1600" dirty="0"/>
              </a:p>
            </p:txBody>
          </p:sp>
          <p:sp>
            <p:nvSpPr>
              <p:cNvPr id="192" name="Rectangle 191"/>
              <p:cNvSpPr>
                <a:spLocks noChangeAspect="1"/>
              </p:cNvSpPr>
              <p:nvPr/>
            </p:nvSpPr>
            <p:spPr>
              <a:xfrm>
                <a:off x="6527505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40</a:t>
                </a:r>
                <a:endParaRPr lang="en-US" sz="1600" dirty="0"/>
              </a:p>
            </p:txBody>
          </p:sp>
          <p:sp>
            <p:nvSpPr>
              <p:cNvPr id="193" name="Rectangle 192"/>
              <p:cNvSpPr>
                <a:spLocks noChangeAspect="1"/>
              </p:cNvSpPr>
              <p:nvPr/>
            </p:nvSpPr>
            <p:spPr>
              <a:xfrm>
                <a:off x="6527505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42</a:t>
                </a:r>
                <a:endParaRPr lang="en-US" sz="1600" dirty="0"/>
              </a:p>
            </p:txBody>
          </p:sp>
          <p:sp>
            <p:nvSpPr>
              <p:cNvPr id="194" name="Rectangle 193"/>
              <p:cNvSpPr>
                <a:spLocks noChangeAspect="1"/>
              </p:cNvSpPr>
              <p:nvPr/>
            </p:nvSpPr>
            <p:spPr>
              <a:xfrm>
                <a:off x="7095539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44</a:t>
                </a:r>
                <a:endParaRPr lang="en-US" sz="1600" dirty="0"/>
              </a:p>
            </p:txBody>
          </p:sp>
          <p:sp>
            <p:nvSpPr>
              <p:cNvPr id="195" name="Rectangle 194"/>
              <p:cNvSpPr>
                <a:spLocks noChangeAspect="1"/>
              </p:cNvSpPr>
              <p:nvPr/>
            </p:nvSpPr>
            <p:spPr>
              <a:xfrm>
                <a:off x="7095539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46</a:t>
                </a:r>
                <a:endParaRPr lang="en-US" sz="1600" dirty="0"/>
              </a:p>
            </p:txBody>
          </p:sp>
          <p:sp>
            <p:nvSpPr>
              <p:cNvPr id="196" name="Rectangle 195"/>
              <p:cNvSpPr>
                <a:spLocks noChangeAspect="1"/>
              </p:cNvSpPr>
              <p:nvPr/>
            </p:nvSpPr>
            <p:spPr>
              <a:xfrm>
                <a:off x="7095539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48</a:t>
                </a:r>
                <a:endParaRPr lang="en-US" sz="1600" dirty="0"/>
              </a:p>
            </p:txBody>
          </p:sp>
          <p:sp>
            <p:nvSpPr>
              <p:cNvPr id="197" name="Rectangle 196"/>
              <p:cNvSpPr>
                <a:spLocks noChangeAspect="1"/>
              </p:cNvSpPr>
              <p:nvPr/>
            </p:nvSpPr>
            <p:spPr>
              <a:xfrm>
                <a:off x="6527505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41</a:t>
                </a:r>
                <a:endParaRPr lang="en-US" sz="1600" dirty="0"/>
              </a:p>
            </p:txBody>
          </p:sp>
          <p:sp>
            <p:nvSpPr>
              <p:cNvPr id="198" name="Rectangle 197"/>
              <p:cNvSpPr>
                <a:spLocks noChangeAspect="1"/>
              </p:cNvSpPr>
              <p:nvPr/>
            </p:nvSpPr>
            <p:spPr>
              <a:xfrm>
                <a:off x="6527505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39</a:t>
                </a:r>
                <a:endParaRPr lang="en-US" sz="1600" dirty="0"/>
              </a:p>
            </p:txBody>
          </p:sp>
          <p:sp>
            <p:nvSpPr>
              <p:cNvPr id="199" name="Rectangle 198"/>
              <p:cNvSpPr>
                <a:spLocks noChangeAspect="1"/>
              </p:cNvSpPr>
              <p:nvPr/>
            </p:nvSpPr>
            <p:spPr>
              <a:xfrm>
                <a:off x="6527505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37</a:t>
                </a:r>
                <a:endParaRPr lang="en-US" sz="1600" dirty="0"/>
              </a:p>
            </p:txBody>
          </p:sp>
          <p:sp>
            <p:nvSpPr>
              <p:cNvPr id="200" name="Rectangle 199"/>
              <p:cNvSpPr>
                <a:spLocks noChangeAspect="1"/>
              </p:cNvSpPr>
              <p:nvPr/>
            </p:nvSpPr>
            <p:spPr>
              <a:xfrm>
                <a:off x="7095539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47</a:t>
                </a:r>
                <a:endParaRPr lang="en-US" sz="1600" dirty="0"/>
              </a:p>
            </p:txBody>
          </p:sp>
          <p:sp>
            <p:nvSpPr>
              <p:cNvPr id="201" name="Rectangle 200"/>
              <p:cNvSpPr>
                <a:spLocks noChangeAspect="1"/>
              </p:cNvSpPr>
              <p:nvPr/>
            </p:nvSpPr>
            <p:spPr>
              <a:xfrm>
                <a:off x="7095539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45</a:t>
                </a:r>
                <a:endParaRPr lang="en-US" sz="1600" dirty="0"/>
              </a:p>
            </p:txBody>
          </p:sp>
          <p:sp>
            <p:nvSpPr>
              <p:cNvPr id="202" name="Rectangle 201"/>
              <p:cNvSpPr>
                <a:spLocks noChangeAspect="1"/>
              </p:cNvSpPr>
              <p:nvPr/>
            </p:nvSpPr>
            <p:spPr>
              <a:xfrm>
                <a:off x="7095539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43</a:t>
                </a:r>
                <a:endParaRPr lang="en-US" sz="1600" dirty="0"/>
              </a:p>
            </p:txBody>
          </p:sp>
        </p:grpSp>
        <p:grpSp>
          <p:nvGrpSpPr>
            <p:cNvPr id="138" name="Group 137"/>
            <p:cNvGrpSpPr/>
            <p:nvPr/>
          </p:nvGrpSpPr>
          <p:grpSpPr>
            <a:xfrm>
              <a:off x="534256" y="2132505"/>
              <a:ext cx="6096972" cy="3978827"/>
              <a:chOff x="534256" y="2132505"/>
              <a:chExt cx="6096972" cy="3978827"/>
            </a:xfrm>
          </p:grpSpPr>
          <p:sp>
            <p:nvSpPr>
              <p:cNvPr id="139" name="Rectangle 138"/>
              <p:cNvSpPr/>
              <p:nvPr/>
            </p:nvSpPr>
            <p:spPr>
              <a:xfrm>
                <a:off x="2166560" y="3626452"/>
                <a:ext cx="4391554" cy="3830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3931017" y="3587143"/>
                <a:ext cx="8626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smtClean="0"/>
                  <a:t>Aisle</a:t>
                </a:r>
                <a:endParaRPr lang="en-US" sz="2400"/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534256" y="5132535"/>
                <a:ext cx="14876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Window Seat</a:t>
                </a:r>
                <a:endParaRPr lang="en-US" dirty="0"/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>
                <a:off x="534256" y="2132505"/>
                <a:ext cx="14876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Window Seat</a:t>
                </a:r>
                <a:endParaRPr lang="en-US" dirty="0"/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673759" y="4585477"/>
                <a:ext cx="1348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mtClean="0"/>
                  <a:t>Middle Seat</a:t>
                </a:r>
                <a:endParaRPr lang="en-US" dirty="0"/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673759" y="2687407"/>
                <a:ext cx="1348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mtClean="0"/>
                  <a:t>Middle Seat</a:t>
                </a:r>
                <a:endParaRPr lang="en-US" dirty="0"/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673758" y="4025614"/>
                <a:ext cx="1348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Aisle Seat</a:t>
                </a:r>
                <a:endParaRPr lang="en-US" dirty="0"/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673757" y="3214972"/>
                <a:ext cx="1348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Aisle Seat</a:t>
                </a:r>
                <a:endParaRPr lang="en-US" dirty="0"/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>
                <a:off x="2084339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1</a:t>
                </a:r>
                <a:endParaRPr lang="en-US" sz="1600" dirty="0"/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2660261" y="5526557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2</a:t>
                </a:r>
                <a:endParaRPr lang="en-US" sz="1600" dirty="0"/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3236183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3</a:t>
                </a:r>
                <a:endParaRPr lang="en-US" sz="1600" dirty="0"/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3796329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4</a:t>
                </a:r>
                <a:endParaRPr lang="en-US" sz="1600" dirty="0"/>
              </a:p>
            </p:txBody>
          </p:sp>
          <p:sp>
            <p:nvSpPr>
              <p:cNvPr id="151" name="TextBox 150"/>
              <p:cNvSpPr txBox="1"/>
              <p:nvPr/>
            </p:nvSpPr>
            <p:spPr>
              <a:xfrm>
                <a:off x="4352420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5</a:t>
                </a:r>
                <a:endParaRPr lang="en-US" sz="1600" dirty="0"/>
              </a:p>
            </p:txBody>
          </p:sp>
          <p:sp>
            <p:nvSpPr>
              <p:cNvPr id="152" name="TextBox 151"/>
              <p:cNvSpPr txBox="1"/>
              <p:nvPr/>
            </p:nvSpPr>
            <p:spPr>
              <a:xfrm>
                <a:off x="4928953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6</a:t>
                </a:r>
                <a:endParaRPr lang="en-US" sz="1600" dirty="0"/>
              </a:p>
            </p:txBody>
          </p:sp>
          <p:sp>
            <p:nvSpPr>
              <p:cNvPr id="153" name="TextBox 152"/>
              <p:cNvSpPr txBox="1"/>
              <p:nvPr/>
            </p:nvSpPr>
            <p:spPr>
              <a:xfrm>
                <a:off x="5505486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7</a:t>
                </a:r>
                <a:endParaRPr lang="en-US" sz="1600" dirty="0"/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6063194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8</a:t>
                </a:r>
                <a:endParaRPr lang="en-US" sz="1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992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Boarding Strategy:</a:t>
            </a:r>
            <a:br>
              <a:rPr lang="en-US" sz="4000" dirty="0" smtClean="0"/>
            </a:br>
            <a:r>
              <a:rPr lang="en-US" sz="4000" dirty="0" smtClean="0"/>
              <a:t>Front-to-Back (Semi-Random)</a:t>
            </a:r>
            <a:endParaRPr lang="en-US" sz="4000" dirty="0"/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2151570" y="1895093"/>
            <a:ext cx="4319477" cy="0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2611499" y="1573175"/>
            <a:ext cx="347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Increasing Boarding Order</a:t>
            </a:r>
            <a:endParaRPr lang="en-US" dirty="0"/>
          </a:p>
        </p:txBody>
      </p:sp>
      <p:grpSp>
        <p:nvGrpSpPr>
          <p:cNvPr id="134" name="Group 133"/>
          <p:cNvGrpSpPr/>
          <p:nvPr/>
        </p:nvGrpSpPr>
        <p:grpSpPr>
          <a:xfrm>
            <a:off x="519266" y="1991509"/>
            <a:ext cx="6096972" cy="3999901"/>
            <a:chOff x="534256" y="2111431"/>
            <a:chExt cx="6096972" cy="3999901"/>
          </a:xfrm>
        </p:grpSpPr>
        <p:grpSp>
          <p:nvGrpSpPr>
            <p:cNvPr id="135" name="Group 134"/>
            <p:cNvGrpSpPr/>
            <p:nvPr/>
          </p:nvGrpSpPr>
          <p:grpSpPr>
            <a:xfrm>
              <a:off x="2166560" y="2111431"/>
              <a:ext cx="4391554" cy="3413091"/>
              <a:chOff x="3115465" y="2059672"/>
              <a:chExt cx="4391554" cy="3413091"/>
            </a:xfrm>
          </p:grpSpPr>
          <p:sp>
            <p:nvSpPr>
              <p:cNvPr id="153" name="Rectangle 152"/>
              <p:cNvSpPr>
                <a:spLocks noChangeAspect="1"/>
              </p:cNvSpPr>
              <p:nvPr/>
            </p:nvSpPr>
            <p:spPr>
              <a:xfrm>
                <a:off x="3115465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</a:t>
                </a:r>
                <a:endParaRPr lang="en-US" sz="1600" dirty="0"/>
              </a:p>
            </p:txBody>
          </p:sp>
          <p:sp>
            <p:nvSpPr>
              <p:cNvPr id="154" name="Rectangle 153"/>
              <p:cNvSpPr>
                <a:spLocks noChangeAspect="1"/>
              </p:cNvSpPr>
              <p:nvPr/>
            </p:nvSpPr>
            <p:spPr>
              <a:xfrm>
                <a:off x="3115465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</a:t>
                </a:r>
                <a:endParaRPr lang="en-US" sz="1600" dirty="0"/>
              </a:p>
            </p:txBody>
          </p:sp>
          <p:sp>
            <p:nvSpPr>
              <p:cNvPr id="155" name="Rectangle 154"/>
              <p:cNvSpPr>
                <a:spLocks noChangeAspect="1"/>
              </p:cNvSpPr>
              <p:nvPr/>
            </p:nvSpPr>
            <p:spPr>
              <a:xfrm>
                <a:off x="3115465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5</a:t>
                </a:r>
                <a:endParaRPr lang="en-US" sz="1600" dirty="0"/>
              </a:p>
            </p:txBody>
          </p:sp>
          <p:sp>
            <p:nvSpPr>
              <p:cNvPr id="156" name="Rectangle 155"/>
              <p:cNvSpPr>
                <a:spLocks noChangeAspect="1"/>
              </p:cNvSpPr>
              <p:nvPr/>
            </p:nvSpPr>
            <p:spPr>
              <a:xfrm>
                <a:off x="3683499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10</a:t>
                </a:r>
                <a:endParaRPr lang="en-US" sz="1600" dirty="0"/>
              </a:p>
            </p:txBody>
          </p:sp>
          <p:sp>
            <p:nvSpPr>
              <p:cNvPr id="157" name="Rectangle 156"/>
              <p:cNvSpPr>
                <a:spLocks noChangeAspect="1"/>
              </p:cNvSpPr>
              <p:nvPr/>
            </p:nvSpPr>
            <p:spPr>
              <a:xfrm>
                <a:off x="3683499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12</a:t>
                </a:r>
                <a:endParaRPr lang="en-US" sz="1600" dirty="0"/>
              </a:p>
            </p:txBody>
          </p:sp>
          <p:sp>
            <p:nvSpPr>
              <p:cNvPr id="158" name="Rectangle 157"/>
              <p:cNvSpPr>
                <a:spLocks noChangeAspect="1"/>
              </p:cNvSpPr>
              <p:nvPr/>
            </p:nvSpPr>
            <p:spPr>
              <a:xfrm>
                <a:off x="3683499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7</a:t>
                </a:r>
                <a:endParaRPr lang="en-US" sz="1600" dirty="0"/>
              </a:p>
            </p:txBody>
          </p:sp>
          <p:sp>
            <p:nvSpPr>
              <p:cNvPr id="159" name="Rectangle 158"/>
              <p:cNvSpPr>
                <a:spLocks noChangeAspect="1"/>
              </p:cNvSpPr>
              <p:nvPr/>
            </p:nvSpPr>
            <p:spPr>
              <a:xfrm>
                <a:off x="3115465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6</a:t>
                </a:r>
                <a:endParaRPr lang="en-US" sz="1600" dirty="0"/>
              </a:p>
            </p:txBody>
          </p:sp>
          <p:sp>
            <p:nvSpPr>
              <p:cNvPr id="160" name="Rectangle 159"/>
              <p:cNvSpPr>
                <a:spLocks noChangeAspect="1"/>
              </p:cNvSpPr>
              <p:nvPr/>
            </p:nvSpPr>
            <p:spPr>
              <a:xfrm>
                <a:off x="3115465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</a:t>
                </a:r>
                <a:endParaRPr lang="en-US" sz="1600" dirty="0"/>
              </a:p>
            </p:txBody>
          </p:sp>
          <p:sp>
            <p:nvSpPr>
              <p:cNvPr id="161" name="Rectangle 160"/>
              <p:cNvSpPr>
                <a:spLocks noChangeAspect="1"/>
              </p:cNvSpPr>
              <p:nvPr/>
            </p:nvSpPr>
            <p:spPr>
              <a:xfrm>
                <a:off x="3115465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</a:t>
                </a:r>
                <a:endParaRPr lang="en-US" sz="1600" dirty="0"/>
              </a:p>
            </p:txBody>
          </p:sp>
          <p:sp>
            <p:nvSpPr>
              <p:cNvPr id="162" name="Rectangle 161"/>
              <p:cNvSpPr>
                <a:spLocks noChangeAspect="1"/>
              </p:cNvSpPr>
              <p:nvPr/>
            </p:nvSpPr>
            <p:spPr>
              <a:xfrm>
                <a:off x="3683499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11</a:t>
                </a:r>
                <a:endParaRPr lang="en-US" sz="1600" dirty="0"/>
              </a:p>
            </p:txBody>
          </p:sp>
          <p:sp>
            <p:nvSpPr>
              <p:cNvPr id="163" name="Rectangle 162"/>
              <p:cNvSpPr>
                <a:spLocks noChangeAspect="1"/>
              </p:cNvSpPr>
              <p:nvPr/>
            </p:nvSpPr>
            <p:spPr>
              <a:xfrm>
                <a:off x="3683499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8</a:t>
                </a:r>
                <a:endParaRPr lang="en-US" sz="1600" dirty="0"/>
              </a:p>
            </p:txBody>
          </p:sp>
          <p:sp>
            <p:nvSpPr>
              <p:cNvPr id="164" name="Rectangle 163"/>
              <p:cNvSpPr>
                <a:spLocks noChangeAspect="1"/>
              </p:cNvSpPr>
              <p:nvPr/>
            </p:nvSpPr>
            <p:spPr>
              <a:xfrm>
                <a:off x="3683499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9</a:t>
                </a:r>
              </a:p>
            </p:txBody>
          </p:sp>
          <p:sp>
            <p:nvSpPr>
              <p:cNvPr id="165" name="Rectangle 164"/>
              <p:cNvSpPr>
                <a:spLocks noChangeAspect="1"/>
              </p:cNvSpPr>
              <p:nvPr/>
            </p:nvSpPr>
            <p:spPr>
              <a:xfrm>
                <a:off x="4259421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15</a:t>
                </a:r>
                <a:endParaRPr lang="en-US" sz="1600" dirty="0"/>
              </a:p>
            </p:txBody>
          </p:sp>
          <p:sp>
            <p:nvSpPr>
              <p:cNvPr id="166" name="Rectangle 165"/>
              <p:cNvSpPr>
                <a:spLocks noChangeAspect="1"/>
              </p:cNvSpPr>
              <p:nvPr/>
            </p:nvSpPr>
            <p:spPr>
              <a:xfrm>
                <a:off x="4259421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14</a:t>
                </a:r>
                <a:endParaRPr lang="en-US" sz="1600" dirty="0"/>
              </a:p>
            </p:txBody>
          </p:sp>
          <p:sp>
            <p:nvSpPr>
              <p:cNvPr id="167" name="Rectangle 166"/>
              <p:cNvSpPr>
                <a:spLocks noChangeAspect="1"/>
              </p:cNvSpPr>
              <p:nvPr/>
            </p:nvSpPr>
            <p:spPr>
              <a:xfrm>
                <a:off x="4259421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16</a:t>
                </a:r>
                <a:endParaRPr lang="en-US" sz="1600" dirty="0"/>
              </a:p>
            </p:txBody>
          </p:sp>
          <p:sp>
            <p:nvSpPr>
              <p:cNvPr id="168" name="Rectangle 167"/>
              <p:cNvSpPr>
                <a:spLocks noChangeAspect="1"/>
              </p:cNvSpPr>
              <p:nvPr/>
            </p:nvSpPr>
            <p:spPr>
              <a:xfrm>
                <a:off x="4827455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23</a:t>
                </a:r>
                <a:endParaRPr lang="en-US" sz="1600" dirty="0"/>
              </a:p>
            </p:txBody>
          </p:sp>
          <p:sp>
            <p:nvSpPr>
              <p:cNvPr id="169" name="Rectangle 168"/>
              <p:cNvSpPr>
                <a:spLocks noChangeAspect="1"/>
              </p:cNvSpPr>
              <p:nvPr/>
            </p:nvSpPr>
            <p:spPr>
              <a:xfrm>
                <a:off x="4827455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20</a:t>
                </a:r>
                <a:endParaRPr lang="en-US" sz="1600" dirty="0"/>
              </a:p>
            </p:txBody>
          </p:sp>
          <p:sp>
            <p:nvSpPr>
              <p:cNvPr id="170" name="Rectangle 169"/>
              <p:cNvSpPr>
                <a:spLocks noChangeAspect="1"/>
              </p:cNvSpPr>
              <p:nvPr/>
            </p:nvSpPr>
            <p:spPr>
              <a:xfrm>
                <a:off x="4827455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22</a:t>
                </a:r>
                <a:endParaRPr lang="en-US" sz="1600" dirty="0"/>
              </a:p>
            </p:txBody>
          </p:sp>
          <p:sp>
            <p:nvSpPr>
              <p:cNvPr id="171" name="Rectangle 170"/>
              <p:cNvSpPr>
                <a:spLocks noChangeAspect="1"/>
              </p:cNvSpPr>
              <p:nvPr/>
            </p:nvSpPr>
            <p:spPr>
              <a:xfrm>
                <a:off x="4259421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18</a:t>
                </a:r>
                <a:endParaRPr lang="en-US" sz="1600" dirty="0"/>
              </a:p>
            </p:txBody>
          </p:sp>
          <p:sp>
            <p:nvSpPr>
              <p:cNvPr id="172" name="Rectangle 171"/>
              <p:cNvSpPr>
                <a:spLocks noChangeAspect="1"/>
              </p:cNvSpPr>
              <p:nvPr/>
            </p:nvSpPr>
            <p:spPr>
              <a:xfrm>
                <a:off x="4259421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17</a:t>
                </a:r>
                <a:endParaRPr lang="en-US" sz="1600" dirty="0"/>
              </a:p>
            </p:txBody>
          </p:sp>
          <p:sp>
            <p:nvSpPr>
              <p:cNvPr id="173" name="Rectangle 172"/>
              <p:cNvSpPr>
                <a:spLocks noChangeAspect="1"/>
              </p:cNvSpPr>
              <p:nvPr/>
            </p:nvSpPr>
            <p:spPr>
              <a:xfrm>
                <a:off x="4259421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13</a:t>
                </a:r>
                <a:endParaRPr lang="en-US" sz="1600" dirty="0"/>
              </a:p>
            </p:txBody>
          </p:sp>
          <p:sp>
            <p:nvSpPr>
              <p:cNvPr id="174" name="Rectangle 173"/>
              <p:cNvSpPr>
                <a:spLocks noChangeAspect="1"/>
              </p:cNvSpPr>
              <p:nvPr/>
            </p:nvSpPr>
            <p:spPr>
              <a:xfrm>
                <a:off x="4827455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19</a:t>
                </a:r>
                <a:endParaRPr lang="en-US" sz="1600" dirty="0"/>
              </a:p>
            </p:txBody>
          </p:sp>
          <p:sp>
            <p:nvSpPr>
              <p:cNvPr id="175" name="Rectangle 174"/>
              <p:cNvSpPr>
                <a:spLocks noChangeAspect="1"/>
              </p:cNvSpPr>
              <p:nvPr/>
            </p:nvSpPr>
            <p:spPr>
              <a:xfrm>
                <a:off x="4827455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24</a:t>
                </a:r>
                <a:endParaRPr lang="en-US" sz="1600" dirty="0"/>
              </a:p>
            </p:txBody>
          </p:sp>
          <p:sp>
            <p:nvSpPr>
              <p:cNvPr id="176" name="Rectangle 175"/>
              <p:cNvSpPr>
                <a:spLocks noChangeAspect="1"/>
              </p:cNvSpPr>
              <p:nvPr/>
            </p:nvSpPr>
            <p:spPr>
              <a:xfrm>
                <a:off x="4827455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21</a:t>
                </a:r>
                <a:endParaRPr lang="en-US" sz="1600" dirty="0"/>
              </a:p>
            </p:txBody>
          </p:sp>
          <p:sp>
            <p:nvSpPr>
              <p:cNvPr id="177" name="Rectangle 176"/>
              <p:cNvSpPr>
                <a:spLocks noChangeAspect="1"/>
              </p:cNvSpPr>
              <p:nvPr/>
            </p:nvSpPr>
            <p:spPr>
              <a:xfrm>
                <a:off x="5383549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25</a:t>
                </a:r>
                <a:endParaRPr lang="en-US" sz="1600" dirty="0"/>
              </a:p>
            </p:txBody>
          </p:sp>
          <p:sp>
            <p:nvSpPr>
              <p:cNvPr id="178" name="Rectangle 177"/>
              <p:cNvSpPr>
                <a:spLocks noChangeAspect="1"/>
              </p:cNvSpPr>
              <p:nvPr/>
            </p:nvSpPr>
            <p:spPr>
              <a:xfrm>
                <a:off x="5383549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27</a:t>
                </a:r>
                <a:endParaRPr lang="en-US" sz="1600" dirty="0"/>
              </a:p>
            </p:txBody>
          </p:sp>
          <p:sp>
            <p:nvSpPr>
              <p:cNvPr id="179" name="Rectangle 178"/>
              <p:cNvSpPr>
                <a:spLocks noChangeAspect="1"/>
              </p:cNvSpPr>
              <p:nvPr/>
            </p:nvSpPr>
            <p:spPr>
              <a:xfrm>
                <a:off x="5383549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30</a:t>
                </a:r>
                <a:endParaRPr lang="en-US" sz="1600" dirty="0"/>
              </a:p>
            </p:txBody>
          </p:sp>
          <p:sp>
            <p:nvSpPr>
              <p:cNvPr id="180" name="Rectangle 179"/>
              <p:cNvSpPr>
                <a:spLocks noChangeAspect="1"/>
              </p:cNvSpPr>
              <p:nvPr/>
            </p:nvSpPr>
            <p:spPr>
              <a:xfrm>
                <a:off x="5951583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33</a:t>
                </a:r>
                <a:endParaRPr lang="en-US" sz="1600" dirty="0"/>
              </a:p>
            </p:txBody>
          </p:sp>
          <p:sp>
            <p:nvSpPr>
              <p:cNvPr id="181" name="Rectangle 180"/>
              <p:cNvSpPr>
                <a:spLocks noChangeAspect="1"/>
              </p:cNvSpPr>
              <p:nvPr/>
            </p:nvSpPr>
            <p:spPr>
              <a:xfrm>
                <a:off x="5951583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31</a:t>
                </a:r>
                <a:endParaRPr lang="en-US" sz="1600" dirty="0"/>
              </a:p>
            </p:txBody>
          </p:sp>
          <p:sp>
            <p:nvSpPr>
              <p:cNvPr id="182" name="Rectangle 181"/>
              <p:cNvSpPr>
                <a:spLocks noChangeAspect="1"/>
              </p:cNvSpPr>
              <p:nvPr/>
            </p:nvSpPr>
            <p:spPr>
              <a:xfrm>
                <a:off x="5951583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32</a:t>
                </a:r>
                <a:endParaRPr lang="en-US" sz="1600" dirty="0"/>
              </a:p>
            </p:txBody>
          </p:sp>
          <p:sp>
            <p:nvSpPr>
              <p:cNvPr id="183" name="Rectangle 182"/>
              <p:cNvSpPr>
                <a:spLocks noChangeAspect="1"/>
              </p:cNvSpPr>
              <p:nvPr/>
            </p:nvSpPr>
            <p:spPr>
              <a:xfrm>
                <a:off x="5383549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29</a:t>
                </a:r>
                <a:endParaRPr lang="en-US" sz="1600" dirty="0"/>
              </a:p>
            </p:txBody>
          </p:sp>
          <p:sp>
            <p:nvSpPr>
              <p:cNvPr id="184" name="Rectangle 183"/>
              <p:cNvSpPr>
                <a:spLocks noChangeAspect="1"/>
              </p:cNvSpPr>
              <p:nvPr/>
            </p:nvSpPr>
            <p:spPr>
              <a:xfrm>
                <a:off x="5383549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28</a:t>
                </a:r>
                <a:endParaRPr lang="en-US" sz="1600" dirty="0"/>
              </a:p>
            </p:txBody>
          </p:sp>
          <p:sp>
            <p:nvSpPr>
              <p:cNvPr id="185" name="Rectangle 184"/>
              <p:cNvSpPr>
                <a:spLocks noChangeAspect="1"/>
              </p:cNvSpPr>
              <p:nvPr/>
            </p:nvSpPr>
            <p:spPr>
              <a:xfrm>
                <a:off x="5383549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26</a:t>
                </a:r>
                <a:endParaRPr lang="en-US" sz="1600" dirty="0"/>
              </a:p>
            </p:txBody>
          </p:sp>
          <p:sp>
            <p:nvSpPr>
              <p:cNvPr id="186" name="Rectangle 185"/>
              <p:cNvSpPr>
                <a:spLocks noChangeAspect="1"/>
              </p:cNvSpPr>
              <p:nvPr/>
            </p:nvSpPr>
            <p:spPr>
              <a:xfrm>
                <a:off x="5951583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34</a:t>
                </a:r>
                <a:endParaRPr lang="en-US" sz="1600" dirty="0"/>
              </a:p>
            </p:txBody>
          </p:sp>
          <p:sp>
            <p:nvSpPr>
              <p:cNvPr id="187" name="Rectangle 186"/>
              <p:cNvSpPr>
                <a:spLocks noChangeAspect="1"/>
              </p:cNvSpPr>
              <p:nvPr/>
            </p:nvSpPr>
            <p:spPr>
              <a:xfrm>
                <a:off x="5951583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35</a:t>
                </a:r>
                <a:endParaRPr lang="en-US" sz="1600" dirty="0"/>
              </a:p>
            </p:txBody>
          </p:sp>
          <p:sp>
            <p:nvSpPr>
              <p:cNvPr id="188" name="Rectangle 187"/>
              <p:cNvSpPr>
                <a:spLocks noChangeAspect="1"/>
              </p:cNvSpPr>
              <p:nvPr/>
            </p:nvSpPr>
            <p:spPr>
              <a:xfrm>
                <a:off x="5951583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36</a:t>
                </a:r>
                <a:endParaRPr lang="en-US" sz="1600" dirty="0"/>
              </a:p>
            </p:txBody>
          </p:sp>
          <p:sp>
            <p:nvSpPr>
              <p:cNvPr id="189" name="Rectangle 188"/>
              <p:cNvSpPr>
                <a:spLocks noChangeAspect="1"/>
              </p:cNvSpPr>
              <p:nvPr/>
            </p:nvSpPr>
            <p:spPr>
              <a:xfrm>
                <a:off x="6527505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38</a:t>
                </a:r>
                <a:endParaRPr lang="en-US" sz="1600" dirty="0"/>
              </a:p>
            </p:txBody>
          </p:sp>
          <p:sp>
            <p:nvSpPr>
              <p:cNvPr id="190" name="Rectangle 189"/>
              <p:cNvSpPr>
                <a:spLocks noChangeAspect="1"/>
              </p:cNvSpPr>
              <p:nvPr/>
            </p:nvSpPr>
            <p:spPr>
              <a:xfrm>
                <a:off x="6527505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40</a:t>
                </a:r>
                <a:endParaRPr lang="en-US" sz="1600" dirty="0"/>
              </a:p>
            </p:txBody>
          </p:sp>
          <p:sp>
            <p:nvSpPr>
              <p:cNvPr id="191" name="Rectangle 190"/>
              <p:cNvSpPr>
                <a:spLocks noChangeAspect="1"/>
              </p:cNvSpPr>
              <p:nvPr/>
            </p:nvSpPr>
            <p:spPr>
              <a:xfrm>
                <a:off x="6527505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39</a:t>
                </a:r>
                <a:endParaRPr lang="en-US" sz="1600" dirty="0"/>
              </a:p>
            </p:txBody>
          </p:sp>
          <p:sp>
            <p:nvSpPr>
              <p:cNvPr id="192" name="Rectangle 191"/>
              <p:cNvSpPr>
                <a:spLocks noChangeAspect="1"/>
              </p:cNvSpPr>
              <p:nvPr/>
            </p:nvSpPr>
            <p:spPr>
              <a:xfrm>
                <a:off x="7095539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43</a:t>
                </a:r>
                <a:endParaRPr lang="en-US" sz="1600" dirty="0"/>
              </a:p>
            </p:txBody>
          </p:sp>
          <p:sp>
            <p:nvSpPr>
              <p:cNvPr id="193" name="Rectangle 192"/>
              <p:cNvSpPr>
                <a:spLocks noChangeAspect="1"/>
              </p:cNvSpPr>
              <p:nvPr/>
            </p:nvSpPr>
            <p:spPr>
              <a:xfrm>
                <a:off x="7095539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45</a:t>
                </a:r>
                <a:endParaRPr lang="en-US" sz="1600" dirty="0"/>
              </a:p>
            </p:txBody>
          </p:sp>
          <p:sp>
            <p:nvSpPr>
              <p:cNvPr id="194" name="Rectangle 193"/>
              <p:cNvSpPr>
                <a:spLocks noChangeAspect="1"/>
              </p:cNvSpPr>
              <p:nvPr/>
            </p:nvSpPr>
            <p:spPr>
              <a:xfrm>
                <a:off x="7095539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46</a:t>
                </a:r>
                <a:endParaRPr lang="en-US" sz="1600" dirty="0"/>
              </a:p>
            </p:txBody>
          </p:sp>
          <p:sp>
            <p:nvSpPr>
              <p:cNvPr id="195" name="Rectangle 194"/>
              <p:cNvSpPr>
                <a:spLocks noChangeAspect="1"/>
              </p:cNvSpPr>
              <p:nvPr/>
            </p:nvSpPr>
            <p:spPr>
              <a:xfrm>
                <a:off x="6527505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41</a:t>
                </a:r>
                <a:endParaRPr lang="en-US" sz="1600" dirty="0"/>
              </a:p>
            </p:txBody>
          </p:sp>
          <p:sp>
            <p:nvSpPr>
              <p:cNvPr id="196" name="Rectangle 195"/>
              <p:cNvSpPr>
                <a:spLocks noChangeAspect="1"/>
              </p:cNvSpPr>
              <p:nvPr/>
            </p:nvSpPr>
            <p:spPr>
              <a:xfrm>
                <a:off x="6527505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42</a:t>
                </a:r>
                <a:endParaRPr lang="en-US" sz="1600" dirty="0"/>
              </a:p>
            </p:txBody>
          </p:sp>
          <p:sp>
            <p:nvSpPr>
              <p:cNvPr id="197" name="Rectangle 196"/>
              <p:cNvSpPr>
                <a:spLocks noChangeAspect="1"/>
              </p:cNvSpPr>
              <p:nvPr/>
            </p:nvSpPr>
            <p:spPr>
              <a:xfrm>
                <a:off x="6527505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37</a:t>
                </a:r>
                <a:endParaRPr lang="en-US" sz="1600" dirty="0"/>
              </a:p>
            </p:txBody>
          </p:sp>
          <p:sp>
            <p:nvSpPr>
              <p:cNvPr id="198" name="Rectangle 197"/>
              <p:cNvSpPr>
                <a:spLocks noChangeAspect="1"/>
              </p:cNvSpPr>
              <p:nvPr/>
            </p:nvSpPr>
            <p:spPr>
              <a:xfrm>
                <a:off x="7095539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47</a:t>
                </a:r>
                <a:endParaRPr lang="en-US" sz="1600" dirty="0"/>
              </a:p>
            </p:txBody>
          </p:sp>
          <p:sp>
            <p:nvSpPr>
              <p:cNvPr id="199" name="Rectangle 198"/>
              <p:cNvSpPr>
                <a:spLocks noChangeAspect="1"/>
              </p:cNvSpPr>
              <p:nvPr/>
            </p:nvSpPr>
            <p:spPr>
              <a:xfrm>
                <a:off x="7095539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48</a:t>
                </a:r>
                <a:endParaRPr lang="en-US" sz="1600" dirty="0"/>
              </a:p>
            </p:txBody>
          </p:sp>
          <p:sp>
            <p:nvSpPr>
              <p:cNvPr id="200" name="Rectangle 199"/>
              <p:cNvSpPr>
                <a:spLocks noChangeAspect="1"/>
              </p:cNvSpPr>
              <p:nvPr/>
            </p:nvSpPr>
            <p:spPr>
              <a:xfrm>
                <a:off x="7095539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44</a:t>
                </a:r>
                <a:endParaRPr lang="en-US" sz="1600" dirty="0"/>
              </a:p>
            </p:txBody>
          </p:sp>
        </p:grpSp>
        <p:grpSp>
          <p:nvGrpSpPr>
            <p:cNvPr id="136" name="Group 135"/>
            <p:cNvGrpSpPr/>
            <p:nvPr/>
          </p:nvGrpSpPr>
          <p:grpSpPr>
            <a:xfrm>
              <a:off x="534256" y="2132505"/>
              <a:ext cx="6096972" cy="3978827"/>
              <a:chOff x="534256" y="2132505"/>
              <a:chExt cx="6096972" cy="3978827"/>
            </a:xfrm>
          </p:grpSpPr>
          <p:sp>
            <p:nvSpPr>
              <p:cNvPr id="137" name="Rectangle 136"/>
              <p:cNvSpPr/>
              <p:nvPr/>
            </p:nvSpPr>
            <p:spPr>
              <a:xfrm>
                <a:off x="2166560" y="3626452"/>
                <a:ext cx="4391554" cy="3830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3931017" y="3587143"/>
                <a:ext cx="8626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smtClean="0"/>
                  <a:t>Aisle</a:t>
                </a:r>
                <a:endParaRPr lang="en-US" sz="2400"/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>
                <a:off x="534256" y="5132535"/>
                <a:ext cx="14876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Window Seat</a:t>
                </a:r>
                <a:endParaRPr lang="en-US" dirty="0"/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534256" y="2132505"/>
                <a:ext cx="14876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Window Seat</a:t>
                </a:r>
                <a:endParaRPr lang="en-US" dirty="0"/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673759" y="4585477"/>
                <a:ext cx="1348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mtClean="0"/>
                  <a:t>Middle Seat</a:t>
                </a:r>
                <a:endParaRPr lang="en-US" dirty="0"/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>
                <a:off x="673759" y="2687407"/>
                <a:ext cx="1348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mtClean="0"/>
                  <a:t>Middle Seat</a:t>
                </a:r>
                <a:endParaRPr lang="en-US" dirty="0"/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673758" y="4025614"/>
                <a:ext cx="1348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Aisle Seat</a:t>
                </a:r>
                <a:endParaRPr lang="en-US" dirty="0"/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673757" y="3214972"/>
                <a:ext cx="1348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Aisle Seat</a:t>
                </a:r>
                <a:endParaRPr lang="en-US" dirty="0"/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2084339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1</a:t>
                </a:r>
                <a:endParaRPr lang="en-US" sz="1600" dirty="0"/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2660261" y="5526557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2</a:t>
                </a:r>
                <a:endParaRPr lang="en-US" sz="1600" dirty="0"/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>
                <a:off x="3236183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3</a:t>
                </a:r>
                <a:endParaRPr lang="en-US" sz="1600" dirty="0"/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3796329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4</a:t>
                </a:r>
                <a:endParaRPr lang="en-US" sz="1600" dirty="0"/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4352420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5</a:t>
                </a:r>
                <a:endParaRPr lang="en-US" sz="1600" dirty="0"/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4928953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6</a:t>
                </a:r>
                <a:endParaRPr lang="en-US" sz="1600" dirty="0"/>
              </a:p>
            </p:txBody>
          </p:sp>
          <p:sp>
            <p:nvSpPr>
              <p:cNvPr id="151" name="TextBox 150"/>
              <p:cNvSpPr txBox="1"/>
              <p:nvPr/>
            </p:nvSpPr>
            <p:spPr>
              <a:xfrm>
                <a:off x="5505486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7</a:t>
                </a:r>
                <a:endParaRPr lang="en-US" sz="1600" dirty="0"/>
              </a:p>
            </p:txBody>
          </p:sp>
          <p:sp>
            <p:nvSpPr>
              <p:cNvPr id="152" name="TextBox 151"/>
              <p:cNvSpPr txBox="1"/>
              <p:nvPr/>
            </p:nvSpPr>
            <p:spPr>
              <a:xfrm>
                <a:off x="6063194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8</a:t>
                </a:r>
                <a:endParaRPr lang="en-US" sz="1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5759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Boarding Strategy:</a:t>
            </a:r>
            <a:br>
              <a:rPr lang="en-US" sz="4000" dirty="0" smtClean="0"/>
            </a:br>
            <a:r>
              <a:rPr lang="en-US" sz="4000" dirty="0" smtClean="0"/>
              <a:t>Front-to-Back (Semi-Random)</a:t>
            </a:r>
            <a:endParaRPr lang="en-US" sz="40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151570" y="1895093"/>
            <a:ext cx="4319477" cy="0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611499" y="1573175"/>
            <a:ext cx="347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Increasing Boarding Order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930976" y="1855472"/>
            <a:ext cx="1988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Results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930976" y="2125010"/>
            <a:ext cx="4389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Distribution of Wait Times by seat</a:t>
            </a:r>
            <a:endParaRPr lang="en-US" b="1" dirty="0"/>
          </a:p>
        </p:txBody>
      </p:sp>
      <p:sp>
        <p:nvSpPr>
          <p:cNvPr id="131" name="TextBox 130"/>
          <p:cNvSpPr txBox="1"/>
          <p:nvPr/>
        </p:nvSpPr>
        <p:spPr>
          <a:xfrm>
            <a:off x="7030437" y="4301059"/>
            <a:ext cx="5084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Average Individual Boarding Time: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49.224 </a:t>
            </a:r>
            <a:r>
              <a:rPr lang="en-US" dirty="0" smtClean="0"/>
              <a:t>TUs</a:t>
            </a:r>
          </a:p>
          <a:p>
            <a:r>
              <a:rPr lang="en-US" dirty="0" smtClean="0"/>
              <a:t>Variance of Average Boarding Time: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42.682 </a:t>
            </a:r>
            <a:r>
              <a:rPr lang="en-US" dirty="0" smtClean="0"/>
              <a:t>TUs</a:t>
            </a:r>
          </a:p>
          <a:p>
            <a:r>
              <a:rPr lang="en-US" dirty="0" smtClean="0"/>
              <a:t>Maximum Individual Wait Time: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97.22 </a:t>
            </a:r>
            <a:r>
              <a:rPr lang="en-US" dirty="0" smtClean="0"/>
              <a:t>TUs</a:t>
            </a:r>
          </a:p>
          <a:p>
            <a:r>
              <a:rPr lang="en-US" dirty="0" smtClean="0"/>
              <a:t>Minimum Individual Wait Time: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3.5 </a:t>
            </a:r>
            <a:r>
              <a:rPr lang="en-US" dirty="0" smtClean="0"/>
              <a:t>TUs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259" y="2503161"/>
            <a:ext cx="4872524" cy="1885944"/>
          </a:xfrm>
          <a:prstGeom prst="rect">
            <a:avLst/>
          </a:prstGeom>
        </p:spPr>
      </p:pic>
      <p:grpSp>
        <p:nvGrpSpPr>
          <p:cNvPr id="199" name="Group 198"/>
          <p:cNvGrpSpPr/>
          <p:nvPr/>
        </p:nvGrpSpPr>
        <p:grpSpPr>
          <a:xfrm>
            <a:off x="519266" y="1991509"/>
            <a:ext cx="6096972" cy="3999901"/>
            <a:chOff x="534256" y="2111431"/>
            <a:chExt cx="6096972" cy="3999901"/>
          </a:xfrm>
        </p:grpSpPr>
        <p:grpSp>
          <p:nvGrpSpPr>
            <p:cNvPr id="200" name="Group 199"/>
            <p:cNvGrpSpPr/>
            <p:nvPr/>
          </p:nvGrpSpPr>
          <p:grpSpPr>
            <a:xfrm>
              <a:off x="2166560" y="2111431"/>
              <a:ext cx="4391554" cy="3413091"/>
              <a:chOff x="3115465" y="2059672"/>
              <a:chExt cx="4391554" cy="3413091"/>
            </a:xfrm>
          </p:grpSpPr>
          <p:sp>
            <p:nvSpPr>
              <p:cNvPr id="218" name="Rectangle 217"/>
              <p:cNvSpPr>
                <a:spLocks noChangeAspect="1"/>
              </p:cNvSpPr>
              <p:nvPr/>
            </p:nvSpPr>
            <p:spPr>
              <a:xfrm>
                <a:off x="3115465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</a:t>
                </a:r>
                <a:endParaRPr lang="en-US" sz="1600" dirty="0"/>
              </a:p>
            </p:txBody>
          </p:sp>
          <p:sp>
            <p:nvSpPr>
              <p:cNvPr id="219" name="Rectangle 218"/>
              <p:cNvSpPr>
                <a:spLocks noChangeAspect="1"/>
              </p:cNvSpPr>
              <p:nvPr/>
            </p:nvSpPr>
            <p:spPr>
              <a:xfrm>
                <a:off x="3115465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</a:t>
                </a:r>
                <a:endParaRPr lang="en-US" sz="1600" dirty="0"/>
              </a:p>
            </p:txBody>
          </p:sp>
          <p:sp>
            <p:nvSpPr>
              <p:cNvPr id="220" name="Rectangle 219"/>
              <p:cNvSpPr>
                <a:spLocks noChangeAspect="1"/>
              </p:cNvSpPr>
              <p:nvPr/>
            </p:nvSpPr>
            <p:spPr>
              <a:xfrm>
                <a:off x="3115465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5</a:t>
                </a:r>
                <a:endParaRPr lang="en-US" sz="1600" dirty="0"/>
              </a:p>
            </p:txBody>
          </p:sp>
          <p:sp>
            <p:nvSpPr>
              <p:cNvPr id="221" name="Rectangle 220"/>
              <p:cNvSpPr>
                <a:spLocks noChangeAspect="1"/>
              </p:cNvSpPr>
              <p:nvPr/>
            </p:nvSpPr>
            <p:spPr>
              <a:xfrm>
                <a:off x="3683499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10</a:t>
                </a:r>
                <a:endParaRPr lang="en-US" sz="1600" dirty="0"/>
              </a:p>
            </p:txBody>
          </p:sp>
          <p:sp>
            <p:nvSpPr>
              <p:cNvPr id="222" name="Rectangle 221"/>
              <p:cNvSpPr>
                <a:spLocks noChangeAspect="1"/>
              </p:cNvSpPr>
              <p:nvPr/>
            </p:nvSpPr>
            <p:spPr>
              <a:xfrm>
                <a:off x="3683499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12</a:t>
                </a:r>
                <a:endParaRPr lang="en-US" sz="1600" dirty="0"/>
              </a:p>
            </p:txBody>
          </p:sp>
          <p:sp>
            <p:nvSpPr>
              <p:cNvPr id="223" name="Rectangle 222"/>
              <p:cNvSpPr>
                <a:spLocks noChangeAspect="1"/>
              </p:cNvSpPr>
              <p:nvPr/>
            </p:nvSpPr>
            <p:spPr>
              <a:xfrm>
                <a:off x="3683499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7</a:t>
                </a:r>
                <a:endParaRPr lang="en-US" sz="1600" dirty="0"/>
              </a:p>
            </p:txBody>
          </p:sp>
          <p:sp>
            <p:nvSpPr>
              <p:cNvPr id="224" name="Rectangle 223"/>
              <p:cNvSpPr>
                <a:spLocks noChangeAspect="1"/>
              </p:cNvSpPr>
              <p:nvPr/>
            </p:nvSpPr>
            <p:spPr>
              <a:xfrm>
                <a:off x="3115465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6</a:t>
                </a:r>
                <a:endParaRPr lang="en-US" sz="1600" dirty="0"/>
              </a:p>
            </p:txBody>
          </p:sp>
          <p:sp>
            <p:nvSpPr>
              <p:cNvPr id="225" name="Rectangle 224"/>
              <p:cNvSpPr>
                <a:spLocks noChangeAspect="1"/>
              </p:cNvSpPr>
              <p:nvPr/>
            </p:nvSpPr>
            <p:spPr>
              <a:xfrm>
                <a:off x="3115465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</a:t>
                </a:r>
                <a:endParaRPr lang="en-US" sz="1600" dirty="0"/>
              </a:p>
            </p:txBody>
          </p:sp>
          <p:sp>
            <p:nvSpPr>
              <p:cNvPr id="226" name="Rectangle 225"/>
              <p:cNvSpPr>
                <a:spLocks noChangeAspect="1"/>
              </p:cNvSpPr>
              <p:nvPr/>
            </p:nvSpPr>
            <p:spPr>
              <a:xfrm>
                <a:off x="3115465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</a:t>
                </a:r>
                <a:endParaRPr lang="en-US" sz="1600" dirty="0"/>
              </a:p>
            </p:txBody>
          </p:sp>
          <p:sp>
            <p:nvSpPr>
              <p:cNvPr id="227" name="Rectangle 226"/>
              <p:cNvSpPr>
                <a:spLocks noChangeAspect="1"/>
              </p:cNvSpPr>
              <p:nvPr/>
            </p:nvSpPr>
            <p:spPr>
              <a:xfrm>
                <a:off x="3683499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11</a:t>
                </a:r>
                <a:endParaRPr lang="en-US" sz="1600" dirty="0"/>
              </a:p>
            </p:txBody>
          </p:sp>
          <p:sp>
            <p:nvSpPr>
              <p:cNvPr id="228" name="Rectangle 227"/>
              <p:cNvSpPr>
                <a:spLocks noChangeAspect="1"/>
              </p:cNvSpPr>
              <p:nvPr/>
            </p:nvSpPr>
            <p:spPr>
              <a:xfrm>
                <a:off x="3683499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8</a:t>
                </a:r>
                <a:endParaRPr lang="en-US" sz="1600" dirty="0"/>
              </a:p>
            </p:txBody>
          </p:sp>
          <p:sp>
            <p:nvSpPr>
              <p:cNvPr id="229" name="Rectangle 228"/>
              <p:cNvSpPr>
                <a:spLocks noChangeAspect="1"/>
              </p:cNvSpPr>
              <p:nvPr/>
            </p:nvSpPr>
            <p:spPr>
              <a:xfrm>
                <a:off x="3683499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9</a:t>
                </a:r>
              </a:p>
            </p:txBody>
          </p:sp>
          <p:sp>
            <p:nvSpPr>
              <p:cNvPr id="230" name="Rectangle 229"/>
              <p:cNvSpPr>
                <a:spLocks noChangeAspect="1"/>
              </p:cNvSpPr>
              <p:nvPr/>
            </p:nvSpPr>
            <p:spPr>
              <a:xfrm>
                <a:off x="4259421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15</a:t>
                </a:r>
                <a:endParaRPr lang="en-US" sz="1600" dirty="0"/>
              </a:p>
            </p:txBody>
          </p:sp>
          <p:sp>
            <p:nvSpPr>
              <p:cNvPr id="231" name="Rectangle 230"/>
              <p:cNvSpPr>
                <a:spLocks noChangeAspect="1"/>
              </p:cNvSpPr>
              <p:nvPr/>
            </p:nvSpPr>
            <p:spPr>
              <a:xfrm>
                <a:off x="4259421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14</a:t>
                </a:r>
                <a:endParaRPr lang="en-US" sz="1600" dirty="0"/>
              </a:p>
            </p:txBody>
          </p:sp>
          <p:sp>
            <p:nvSpPr>
              <p:cNvPr id="232" name="Rectangle 231"/>
              <p:cNvSpPr>
                <a:spLocks noChangeAspect="1"/>
              </p:cNvSpPr>
              <p:nvPr/>
            </p:nvSpPr>
            <p:spPr>
              <a:xfrm>
                <a:off x="4259421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16</a:t>
                </a:r>
                <a:endParaRPr lang="en-US" sz="1600" dirty="0"/>
              </a:p>
            </p:txBody>
          </p:sp>
          <p:sp>
            <p:nvSpPr>
              <p:cNvPr id="233" name="Rectangle 232"/>
              <p:cNvSpPr>
                <a:spLocks noChangeAspect="1"/>
              </p:cNvSpPr>
              <p:nvPr/>
            </p:nvSpPr>
            <p:spPr>
              <a:xfrm>
                <a:off x="4827455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23</a:t>
                </a:r>
                <a:endParaRPr lang="en-US" sz="1600" dirty="0"/>
              </a:p>
            </p:txBody>
          </p:sp>
          <p:sp>
            <p:nvSpPr>
              <p:cNvPr id="234" name="Rectangle 233"/>
              <p:cNvSpPr>
                <a:spLocks noChangeAspect="1"/>
              </p:cNvSpPr>
              <p:nvPr/>
            </p:nvSpPr>
            <p:spPr>
              <a:xfrm>
                <a:off x="4827455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20</a:t>
                </a:r>
                <a:endParaRPr lang="en-US" sz="1600" dirty="0"/>
              </a:p>
            </p:txBody>
          </p:sp>
          <p:sp>
            <p:nvSpPr>
              <p:cNvPr id="235" name="Rectangle 234"/>
              <p:cNvSpPr>
                <a:spLocks noChangeAspect="1"/>
              </p:cNvSpPr>
              <p:nvPr/>
            </p:nvSpPr>
            <p:spPr>
              <a:xfrm>
                <a:off x="4827455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22</a:t>
                </a:r>
                <a:endParaRPr lang="en-US" sz="1600" dirty="0"/>
              </a:p>
            </p:txBody>
          </p:sp>
          <p:sp>
            <p:nvSpPr>
              <p:cNvPr id="236" name="Rectangle 235"/>
              <p:cNvSpPr>
                <a:spLocks noChangeAspect="1"/>
              </p:cNvSpPr>
              <p:nvPr/>
            </p:nvSpPr>
            <p:spPr>
              <a:xfrm>
                <a:off x="4259421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18</a:t>
                </a:r>
                <a:endParaRPr lang="en-US" sz="1600" dirty="0"/>
              </a:p>
            </p:txBody>
          </p:sp>
          <p:sp>
            <p:nvSpPr>
              <p:cNvPr id="237" name="Rectangle 236"/>
              <p:cNvSpPr>
                <a:spLocks noChangeAspect="1"/>
              </p:cNvSpPr>
              <p:nvPr/>
            </p:nvSpPr>
            <p:spPr>
              <a:xfrm>
                <a:off x="4259421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17</a:t>
                </a:r>
                <a:endParaRPr lang="en-US" sz="1600" dirty="0"/>
              </a:p>
            </p:txBody>
          </p:sp>
          <p:sp>
            <p:nvSpPr>
              <p:cNvPr id="238" name="Rectangle 237"/>
              <p:cNvSpPr>
                <a:spLocks noChangeAspect="1"/>
              </p:cNvSpPr>
              <p:nvPr/>
            </p:nvSpPr>
            <p:spPr>
              <a:xfrm>
                <a:off x="4259421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13</a:t>
                </a:r>
                <a:endParaRPr lang="en-US" sz="1600" dirty="0"/>
              </a:p>
            </p:txBody>
          </p:sp>
          <p:sp>
            <p:nvSpPr>
              <p:cNvPr id="239" name="Rectangle 238"/>
              <p:cNvSpPr>
                <a:spLocks noChangeAspect="1"/>
              </p:cNvSpPr>
              <p:nvPr/>
            </p:nvSpPr>
            <p:spPr>
              <a:xfrm>
                <a:off x="4827455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19</a:t>
                </a:r>
                <a:endParaRPr lang="en-US" sz="1600" dirty="0"/>
              </a:p>
            </p:txBody>
          </p:sp>
          <p:sp>
            <p:nvSpPr>
              <p:cNvPr id="240" name="Rectangle 239"/>
              <p:cNvSpPr>
                <a:spLocks noChangeAspect="1"/>
              </p:cNvSpPr>
              <p:nvPr/>
            </p:nvSpPr>
            <p:spPr>
              <a:xfrm>
                <a:off x="4827455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24</a:t>
                </a:r>
                <a:endParaRPr lang="en-US" sz="1600" dirty="0"/>
              </a:p>
            </p:txBody>
          </p:sp>
          <p:sp>
            <p:nvSpPr>
              <p:cNvPr id="241" name="Rectangle 240"/>
              <p:cNvSpPr>
                <a:spLocks noChangeAspect="1"/>
              </p:cNvSpPr>
              <p:nvPr/>
            </p:nvSpPr>
            <p:spPr>
              <a:xfrm>
                <a:off x="4827455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21</a:t>
                </a:r>
                <a:endParaRPr lang="en-US" sz="1600" dirty="0"/>
              </a:p>
            </p:txBody>
          </p:sp>
          <p:sp>
            <p:nvSpPr>
              <p:cNvPr id="242" name="Rectangle 241"/>
              <p:cNvSpPr>
                <a:spLocks noChangeAspect="1"/>
              </p:cNvSpPr>
              <p:nvPr/>
            </p:nvSpPr>
            <p:spPr>
              <a:xfrm>
                <a:off x="5383549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25</a:t>
                </a:r>
                <a:endParaRPr lang="en-US" sz="1600" dirty="0"/>
              </a:p>
            </p:txBody>
          </p:sp>
          <p:sp>
            <p:nvSpPr>
              <p:cNvPr id="243" name="Rectangle 242"/>
              <p:cNvSpPr>
                <a:spLocks noChangeAspect="1"/>
              </p:cNvSpPr>
              <p:nvPr/>
            </p:nvSpPr>
            <p:spPr>
              <a:xfrm>
                <a:off x="5383549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27</a:t>
                </a:r>
                <a:endParaRPr lang="en-US" sz="1600" dirty="0"/>
              </a:p>
            </p:txBody>
          </p:sp>
          <p:sp>
            <p:nvSpPr>
              <p:cNvPr id="244" name="Rectangle 243"/>
              <p:cNvSpPr>
                <a:spLocks noChangeAspect="1"/>
              </p:cNvSpPr>
              <p:nvPr/>
            </p:nvSpPr>
            <p:spPr>
              <a:xfrm>
                <a:off x="5383549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30</a:t>
                </a:r>
                <a:endParaRPr lang="en-US" sz="1600" dirty="0"/>
              </a:p>
            </p:txBody>
          </p:sp>
          <p:sp>
            <p:nvSpPr>
              <p:cNvPr id="245" name="Rectangle 244"/>
              <p:cNvSpPr>
                <a:spLocks noChangeAspect="1"/>
              </p:cNvSpPr>
              <p:nvPr/>
            </p:nvSpPr>
            <p:spPr>
              <a:xfrm>
                <a:off x="5951583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33</a:t>
                </a:r>
                <a:endParaRPr lang="en-US" sz="1600" dirty="0"/>
              </a:p>
            </p:txBody>
          </p:sp>
          <p:sp>
            <p:nvSpPr>
              <p:cNvPr id="246" name="Rectangle 245"/>
              <p:cNvSpPr>
                <a:spLocks noChangeAspect="1"/>
              </p:cNvSpPr>
              <p:nvPr/>
            </p:nvSpPr>
            <p:spPr>
              <a:xfrm>
                <a:off x="5951583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31</a:t>
                </a:r>
                <a:endParaRPr lang="en-US" sz="1600" dirty="0"/>
              </a:p>
            </p:txBody>
          </p:sp>
          <p:sp>
            <p:nvSpPr>
              <p:cNvPr id="247" name="Rectangle 246"/>
              <p:cNvSpPr>
                <a:spLocks noChangeAspect="1"/>
              </p:cNvSpPr>
              <p:nvPr/>
            </p:nvSpPr>
            <p:spPr>
              <a:xfrm>
                <a:off x="5951583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32</a:t>
                </a:r>
                <a:endParaRPr lang="en-US" sz="1600" dirty="0"/>
              </a:p>
            </p:txBody>
          </p:sp>
          <p:sp>
            <p:nvSpPr>
              <p:cNvPr id="248" name="Rectangle 247"/>
              <p:cNvSpPr>
                <a:spLocks noChangeAspect="1"/>
              </p:cNvSpPr>
              <p:nvPr/>
            </p:nvSpPr>
            <p:spPr>
              <a:xfrm>
                <a:off x="5383549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29</a:t>
                </a:r>
                <a:endParaRPr lang="en-US" sz="1600" dirty="0"/>
              </a:p>
            </p:txBody>
          </p:sp>
          <p:sp>
            <p:nvSpPr>
              <p:cNvPr id="249" name="Rectangle 248"/>
              <p:cNvSpPr>
                <a:spLocks noChangeAspect="1"/>
              </p:cNvSpPr>
              <p:nvPr/>
            </p:nvSpPr>
            <p:spPr>
              <a:xfrm>
                <a:off x="5383549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28</a:t>
                </a:r>
                <a:endParaRPr lang="en-US" sz="1600" dirty="0"/>
              </a:p>
            </p:txBody>
          </p:sp>
          <p:sp>
            <p:nvSpPr>
              <p:cNvPr id="250" name="Rectangle 249"/>
              <p:cNvSpPr>
                <a:spLocks noChangeAspect="1"/>
              </p:cNvSpPr>
              <p:nvPr/>
            </p:nvSpPr>
            <p:spPr>
              <a:xfrm>
                <a:off x="5383549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26</a:t>
                </a:r>
                <a:endParaRPr lang="en-US" sz="1600" dirty="0"/>
              </a:p>
            </p:txBody>
          </p:sp>
          <p:sp>
            <p:nvSpPr>
              <p:cNvPr id="251" name="Rectangle 250"/>
              <p:cNvSpPr>
                <a:spLocks noChangeAspect="1"/>
              </p:cNvSpPr>
              <p:nvPr/>
            </p:nvSpPr>
            <p:spPr>
              <a:xfrm>
                <a:off x="5951583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34</a:t>
                </a:r>
                <a:endParaRPr lang="en-US" sz="1600" dirty="0"/>
              </a:p>
            </p:txBody>
          </p:sp>
          <p:sp>
            <p:nvSpPr>
              <p:cNvPr id="252" name="Rectangle 251"/>
              <p:cNvSpPr>
                <a:spLocks noChangeAspect="1"/>
              </p:cNvSpPr>
              <p:nvPr/>
            </p:nvSpPr>
            <p:spPr>
              <a:xfrm>
                <a:off x="5951583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35</a:t>
                </a:r>
                <a:endParaRPr lang="en-US" sz="1600" dirty="0"/>
              </a:p>
            </p:txBody>
          </p:sp>
          <p:sp>
            <p:nvSpPr>
              <p:cNvPr id="253" name="Rectangle 252"/>
              <p:cNvSpPr>
                <a:spLocks noChangeAspect="1"/>
              </p:cNvSpPr>
              <p:nvPr/>
            </p:nvSpPr>
            <p:spPr>
              <a:xfrm>
                <a:off x="5951583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36</a:t>
                </a:r>
                <a:endParaRPr lang="en-US" sz="1600" dirty="0"/>
              </a:p>
            </p:txBody>
          </p:sp>
          <p:sp>
            <p:nvSpPr>
              <p:cNvPr id="254" name="Rectangle 253"/>
              <p:cNvSpPr>
                <a:spLocks noChangeAspect="1"/>
              </p:cNvSpPr>
              <p:nvPr/>
            </p:nvSpPr>
            <p:spPr>
              <a:xfrm>
                <a:off x="6527505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38</a:t>
                </a:r>
                <a:endParaRPr lang="en-US" sz="1600" dirty="0"/>
              </a:p>
            </p:txBody>
          </p:sp>
          <p:sp>
            <p:nvSpPr>
              <p:cNvPr id="255" name="Rectangle 254"/>
              <p:cNvSpPr>
                <a:spLocks noChangeAspect="1"/>
              </p:cNvSpPr>
              <p:nvPr/>
            </p:nvSpPr>
            <p:spPr>
              <a:xfrm>
                <a:off x="6527505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40</a:t>
                </a:r>
                <a:endParaRPr lang="en-US" sz="1600" dirty="0"/>
              </a:p>
            </p:txBody>
          </p:sp>
          <p:sp>
            <p:nvSpPr>
              <p:cNvPr id="256" name="Rectangle 255"/>
              <p:cNvSpPr>
                <a:spLocks noChangeAspect="1"/>
              </p:cNvSpPr>
              <p:nvPr/>
            </p:nvSpPr>
            <p:spPr>
              <a:xfrm>
                <a:off x="6527505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39</a:t>
                </a:r>
                <a:endParaRPr lang="en-US" sz="1600" dirty="0"/>
              </a:p>
            </p:txBody>
          </p:sp>
          <p:sp>
            <p:nvSpPr>
              <p:cNvPr id="257" name="Rectangle 256"/>
              <p:cNvSpPr>
                <a:spLocks noChangeAspect="1"/>
              </p:cNvSpPr>
              <p:nvPr/>
            </p:nvSpPr>
            <p:spPr>
              <a:xfrm>
                <a:off x="7095539" y="205967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43</a:t>
                </a:r>
                <a:endParaRPr lang="en-US" sz="1600" dirty="0"/>
              </a:p>
            </p:txBody>
          </p:sp>
          <p:sp>
            <p:nvSpPr>
              <p:cNvPr id="258" name="Rectangle 257"/>
              <p:cNvSpPr>
                <a:spLocks noChangeAspect="1"/>
              </p:cNvSpPr>
              <p:nvPr/>
            </p:nvSpPr>
            <p:spPr>
              <a:xfrm>
                <a:off x="7095539" y="261457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45</a:t>
                </a:r>
                <a:endParaRPr lang="en-US" sz="1600" dirty="0"/>
              </a:p>
            </p:txBody>
          </p:sp>
          <p:sp>
            <p:nvSpPr>
              <p:cNvPr id="259" name="Rectangle 258"/>
              <p:cNvSpPr>
                <a:spLocks noChangeAspect="1"/>
              </p:cNvSpPr>
              <p:nvPr/>
            </p:nvSpPr>
            <p:spPr>
              <a:xfrm>
                <a:off x="7095539" y="316321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46</a:t>
                </a:r>
                <a:endParaRPr lang="en-US" sz="1600" dirty="0"/>
              </a:p>
            </p:txBody>
          </p:sp>
          <p:sp>
            <p:nvSpPr>
              <p:cNvPr id="260" name="Rectangle 259"/>
              <p:cNvSpPr>
                <a:spLocks noChangeAspect="1"/>
              </p:cNvSpPr>
              <p:nvPr/>
            </p:nvSpPr>
            <p:spPr>
              <a:xfrm>
                <a:off x="6527505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41</a:t>
                </a:r>
                <a:endParaRPr lang="en-US" sz="1600" dirty="0"/>
              </a:p>
            </p:txBody>
          </p:sp>
          <p:sp>
            <p:nvSpPr>
              <p:cNvPr id="261" name="Rectangle 260"/>
              <p:cNvSpPr>
                <a:spLocks noChangeAspect="1"/>
              </p:cNvSpPr>
              <p:nvPr/>
            </p:nvSpPr>
            <p:spPr>
              <a:xfrm>
                <a:off x="6527505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42</a:t>
                </a:r>
                <a:endParaRPr lang="en-US" sz="1600" dirty="0"/>
              </a:p>
            </p:txBody>
          </p:sp>
          <p:sp>
            <p:nvSpPr>
              <p:cNvPr id="262" name="Rectangle 261"/>
              <p:cNvSpPr>
                <a:spLocks noChangeAspect="1"/>
              </p:cNvSpPr>
              <p:nvPr/>
            </p:nvSpPr>
            <p:spPr>
              <a:xfrm>
                <a:off x="6527505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37</a:t>
                </a:r>
                <a:endParaRPr lang="en-US" sz="1600" dirty="0"/>
              </a:p>
            </p:txBody>
          </p:sp>
          <p:sp>
            <p:nvSpPr>
              <p:cNvPr id="263" name="Rectangle 262"/>
              <p:cNvSpPr>
                <a:spLocks noChangeAspect="1"/>
              </p:cNvSpPr>
              <p:nvPr/>
            </p:nvSpPr>
            <p:spPr>
              <a:xfrm>
                <a:off x="7095539" y="3957742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47</a:t>
                </a:r>
                <a:endParaRPr lang="en-US" sz="1600" dirty="0"/>
              </a:p>
            </p:txBody>
          </p:sp>
          <p:sp>
            <p:nvSpPr>
              <p:cNvPr id="264" name="Rectangle 263"/>
              <p:cNvSpPr>
                <a:spLocks noChangeAspect="1"/>
              </p:cNvSpPr>
              <p:nvPr/>
            </p:nvSpPr>
            <p:spPr>
              <a:xfrm>
                <a:off x="7095539" y="4512644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48</a:t>
                </a:r>
                <a:endParaRPr lang="en-US" sz="1600" dirty="0"/>
              </a:p>
            </p:txBody>
          </p:sp>
          <p:sp>
            <p:nvSpPr>
              <p:cNvPr id="265" name="Rectangle 264"/>
              <p:cNvSpPr>
                <a:spLocks noChangeAspect="1"/>
              </p:cNvSpPr>
              <p:nvPr/>
            </p:nvSpPr>
            <p:spPr>
              <a:xfrm>
                <a:off x="7095539" y="5061283"/>
                <a:ext cx="411480" cy="41148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44</a:t>
                </a:r>
                <a:endParaRPr lang="en-US" sz="1600" dirty="0"/>
              </a:p>
            </p:txBody>
          </p:sp>
        </p:grpSp>
        <p:grpSp>
          <p:nvGrpSpPr>
            <p:cNvPr id="201" name="Group 200"/>
            <p:cNvGrpSpPr/>
            <p:nvPr/>
          </p:nvGrpSpPr>
          <p:grpSpPr>
            <a:xfrm>
              <a:off x="534256" y="2132505"/>
              <a:ext cx="6096972" cy="3978827"/>
              <a:chOff x="534256" y="2132505"/>
              <a:chExt cx="6096972" cy="3978827"/>
            </a:xfrm>
          </p:grpSpPr>
          <p:sp>
            <p:nvSpPr>
              <p:cNvPr id="202" name="Rectangle 201"/>
              <p:cNvSpPr/>
              <p:nvPr/>
            </p:nvSpPr>
            <p:spPr>
              <a:xfrm>
                <a:off x="2166560" y="3626452"/>
                <a:ext cx="4391554" cy="38304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TextBox 202"/>
              <p:cNvSpPr txBox="1"/>
              <p:nvPr/>
            </p:nvSpPr>
            <p:spPr>
              <a:xfrm>
                <a:off x="3931017" y="3587143"/>
                <a:ext cx="8626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smtClean="0"/>
                  <a:t>Aisle</a:t>
                </a:r>
                <a:endParaRPr lang="en-US" sz="2400"/>
              </a:p>
            </p:txBody>
          </p:sp>
          <p:sp>
            <p:nvSpPr>
              <p:cNvPr id="204" name="TextBox 203"/>
              <p:cNvSpPr txBox="1"/>
              <p:nvPr/>
            </p:nvSpPr>
            <p:spPr>
              <a:xfrm>
                <a:off x="534256" y="5132535"/>
                <a:ext cx="14876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Window Seat</a:t>
                </a:r>
                <a:endParaRPr lang="en-US" dirty="0"/>
              </a:p>
            </p:txBody>
          </p:sp>
          <p:sp>
            <p:nvSpPr>
              <p:cNvPr id="205" name="TextBox 204"/>
              <p:cNvSpPr txBox="1"/>
              <p:nvPr/>
            </p:nvSpPr>
            <p:spPr>
              <a:xfrm>
                <a:off x="534256" y="2132505"/>
                <a:ext cx="14876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Window Seat</a:t>
                </a:r>
                <a:endParaRPr lang="en-US" dirty="0"/>
              </a:p>
            </p:txBody>
          </p:sp>
          <p:sp>
            <p:nvSpPr>
              <p:cNvPr id="206" name="TextBox 205"/>
              <p:cNvSpPr txBox="1"/>
              <p:nvPr/>
            </p:nvSpPr>
            <p:spPr>
              <a:xfrm>
                <a:off x="673759" y="4585477"/>
                <a:ext cx="1348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mtClean="0"/>
                  <a:t>Middle Seat</a:t>
                </a:r>
                <a:endParaRPr lang="en-US" dirty="0"/>
              </a:p>
            </p:txBody>
          </p:sp>
          <p:sp>
            <p:nvSpPr>
              <p:cNvPr id="207" name="TextBox 206"/>
              <p:cNvSpPr txBox="1"/>
              <p:nvPr/>
            </p:nvSpPr>
            <p:spPr>
              <a:xfrm>
                <a:off x="673759" y="2687407"/>
                <a:ext cx="1348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mtClean="0"/>
                  <a:t>Middle Seat</a:t>
                </a:r>
                <a:endParaRPr lang="en-US" dirty="0"/>
              </a:p>
            </p:txBody>
          </p:sp>
          <p:sp>
            <p:nvSpPr>
              <p:cNvPr id="208" name="TextBox 207"/>
              <p:cNvSpPr txBox="1"/>
              <p:nvPr/>
            </p:nvSpPr>
            <p:spPr>
              <a:xfrm>
                <a:off x="673758" y="4025614"/>
                <a:ext cx="1348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Aisle Seat</a:t>
                </a:r>
                <a:endParaRPr lang="en-US" dirty="0"/>
              </a:p>
            </p:txBody>
          </p:sp>
          <p:sp>
            <p:nvSpPr>
              <p:cNvPr id="209" name="TextBox 208"/>
              <p:cNvSpPr txBox="1"/>
              <p:nvPr/>
            </p:nvSpPr>
            <p:spPr>
              <a:xfrm>
                <a:off x="673757" y="3214972"/>
                <a:ext cx="1348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Aisle Seat</a:t>
                </a:r>
                <a:endParaRPr lang="en-US" dirty="0"/>
              </a:p>
            </p:txBody>
          </p:sp>
          <p:sp>
            <p:nvSpPr>
              <p:cNvPr id="210" name="TextBox 209"/>
              <p:cNvSpPr txBox="1"/>
              <p:nvPr/>
            </p:nvSpPr>
            <p:spPr>
              <a:xfrm>
                <a:off x="2084339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1</a:t>
                </a:r>
                <a:endParaRPr lang="en-US" sz="1600" dirty="0"/>
              </a:p>
            </p:txBody>
          </p:sp>
          <p:sp>
            <p:nvSpPr>
              <p:cNvPr id="211" name="TextBox 210"/>
              <p:cNvSpPr txBox="1"/>
              <p:nvPr/>
            </p:nvSpPr>
            <p:spPr>
              <a:xfrm>
                <a:off x="2660261" y="5526557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2</a:t>
                </a:r>
                <a:endParaRPr lang="en-US" sz="1600" dirty="0"/>
              </a:p>
            </p:txBody>
          </p:sp>
          <p:sp>
            <p:nvSpPr>
              <p:cNvPr id="212" name="TextBox 211"/>
              <p:cNvSpPr txBox="1"/>
              <p:nvPr/>
            </p:nvSpPr>
            <p:spPr>
              <a:xfrm>
                <a:off x="3236183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3</a:t>
                </a:r>
                <a:endParaRPr lang="en-US" sz="1600" dirty="0"/>
              </a:p>
            </p:txBody>
          </p:sp>
          <p:sp>
            <p:nvSpPr>
              <p:cNvPr id="213" name="TextBox 212"/>
              <p:cNvSpPr txBox="1"/>
              <p:nvPr/>
            </p:nvSpPr>
            <p:spPr>
              <a:xfrm>
                <a:off x="3796329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4</a:t>
                </a:r>
                <a:endParaRPr lang="en-US" sz="1600" dirty="0"/>
              </a:p>
            </p:txBody>
          </p:sp>
          <p:sp>
            <p:nvSpPr>
              <p:cNvPr id="214" name="TextBox 213"/>
              <p:cNvSpPr txBox="1"/>
              <p:nvPr/>
            </p:nvSpPr>
            <p:spPr>
              <a:xfrm>
                <a:off x="4352420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5</a:t>
                </a:r>
                <a:endParaRPr lang="en-US" sz="16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4928953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6</a:t>
                </a:r>
                <a:endParaRPr lang="en-US" sz="1600" dirty="0"/>
              </a:p>
            </p:txBody>
          </p:sp>
          <p:sp>
            <p:nvSpPr>
              <p:cNvPr id="216" name="TextBox 215"/>
              <p:cNvSpPr txBox="1"/>
              <p:nvPr/>
            </p:nvSpPr>
            <p:spPr>
              <a:xfrm>
                <a:off x="5505486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7</a:t>
                </a:r>
                <a:endParaRPr lang="en-US" sz="1600" dirty="0"/>
              </a:p>
            </p:txBody>
          </p:sp>
          <p:sp>
            <p:nvSpPr>
              <p:cNvPr id="217" name="TextBox 216"/>
              <p:cNvSpPr txBox="1"/>
              <p:nvPr/>
            </p:nvSpPr>
            <p:spPr>
              <a:xfrm>
                <a:off x="6063194" y="5524522"/>
                <a:ext cx="5680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Row 8</a:t>
                </a:r>
                <a:endParaRPr lang="en-US" sz="1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5881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Boarding Strategies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815330"/>
              </p:ext>
            </p:extLst>
          </p:nvPr>
        </p:nvGraphicFramePr>
        <p:xfrm>
          <a:off x="838200" y="1665638"/>
          <a:ext cx="10515600" cy="3230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3120"/>
                <a:gridCol w="2103120"/>
                <a:gridCol w="2103120"/>
                <a:gridCol w="2103120"/>
                <a:gridCol w="2103120"/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Average Individual Boarding</a:t>
                      </a:r>
                      <a:r>
                        <a:rPr lang="en-US" baseline="0" dirty="0" smtClean="0"/>
                        <a:t> Times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Variance of</a:t>
                      </a:r>
                      <a:r>
                        <a:rPr lang="en-US" baseline="0" dirty="0" smtClean="0"/>
                        <a:t> Total Boarding Time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Maximum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pPr algn="ctr"/>
                      <a:r>
                        <a:rPr lang="en-US" baseline="0" dirty="0" smtClean="0"/>
                        <a:t>Boarding Time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Minimum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pPr algn="ctr"/>
                      <a:r>
                        <a:rPr lang="en-US" baseline="0" dirty="0" smtClean="0"/>
                        <a:t>Boarding Time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dirty="0" smtClean="0"/>
                        <a:t>Random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22.568 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12.893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30.119 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15.833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dirty="0" smtClean="0"/>
                        <a:t>Back-to-Front</a:t>
                      </a:r>
                      <a:r>
                        <a:rPr lang="en-US" baseline="0" dirty="0" smtClean="0"/>
                        <a:t>, Outside-In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15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N/A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21.5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8.5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Back-to-Front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28.229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32.493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66.795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11.655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Front-to-Back, Outside-In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16.75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N/A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32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1.5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Front-to-Back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49.224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42.682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97.22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3.5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68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br>
              <a:rPr lang="en-US" dirty="0" smtClean="0"/>
            </a:br>
            <a:r>
              <a:rPr lang="en-US" dirty="0" smtClean="0"/>
              <a:t>Project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17609"/>
            <a:ext cx="2693276" cy="3605303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Background: </a:t>
            </a:r>
          </a:p>
          <a:p>
            <a:pPr marL="0" indent="0" algn="r">
              <a:buNone/>
            </a:pPr>
            <a:endParaRPr lang="en-US" sz="4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r">
              <a:buNone/>
            </a:pP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Objective:</a:t>
            </a:r>
          </a:p>
          <a:p>
            <a:pPr marL="0" indent="0" algn="r">
              <a:buNone/>
            </a:pPr>
            <a:endParaRPr lang="en-US" sz="2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Current-State:</a:t>
            </a:r>
            <a:endParaRPr lang="en-US" sz="2000" dirty="0"/>
          </a:p>
          <a:p>
            <a:pPr marL="0" indent="0" algn="r">
              <a:buNone/>
            </a:pPr>
            <a:endParaRPr lang="en-US" sz="2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531476" y="2612202"/>
            <a:ext cx="83303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An increase in air traffic has put tremendous stress on airports and airlines. Planes and airport gates must operate more efficiently to maximize utilization.</a:t>
            </a:r>
          </a:p>
          <a:p>
            <a:endParaRPr lang="en-US" sz="2400" dirty="0" smtClean="0"/>
          </a:p>
          <a:p>
            <a:r>
              <a:rPr lang="en-US" sz="2400" dirty="0" smtClean="0"/>
              <a:t>Minimize turnaround time and optimize customer satisfaction to remedy the stress. </a:t>
            </a:r>
          </a:p>
          <a:p>
            <a:endParaRPr lang="en-US" sz="2400" dirty="0" smtClean="0"/>
          </a:p>
          <a:p>
            <a:r>
              <a:rPr lang="en-US" sz="2400" dirty="0" smtClean="0"/>
              <a:t>Turnaround time is almost always greater than allotted. Long passenger boarding times has been implicated as a cause. </a:t>
            </a:r>
          </a:p>
          <a:p>
            <a:endParaRPr lang="en-US" sz="24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38199" y="1608008"/>
            <a:ext cx="1109842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Goal of Project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Determine the best boarding strategy to minimize total and individual boarding times 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5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Boarding Strategies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4896518"/>
            <a:ext cx="10727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∴ </a:t>
            </a:r>
            <a:r>
              <a:rPr lang="en-US" sz="2400" dirty="0" smtClean="0"/>
              <a:t>According to most metrics, </a:t>
            </a:r>
            <a:r>
              <a:rPr lang="en-US" sz="2400" b="1" dirty="0" smtClean="0"/>
              <a:t>Back-to-Front, Outside-In </a:t>
            </a:r>
            <a:r>
              <a:rPr lang="en-US" sz="2400" dirty="0" smtClean="0"/>
              <a:t>is the best boarding </a:t>
            </a:r>
            <a:r>
              <a:rPr lang="en-US" sz="2400" dirty="0"/>
              <a:t>s</a:t>
            </a:r>
            <a:r>
              <a:rPr lang="en-US" sz="2400" dirty="0" smtClean="0"/>
              <a:t>trategy</a:t>
            </a:r>
            <a:endParaRPr lang="en-US" sz="24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261272"/>
              </p:ext>
            </p:extLst>
          </p:nvPr>
        </p:nvGraphicFramePr>
        <p:xfrm>
          <a:off x="838200" y="1665638"/>
          <a:ext cx="10515600" cy="3230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3120"/>
                <a:gridCol w="2103120"/>
                <a:gridCol w="2103120"/>
                <a:gridCol w="2103120"/>
                <a:gridCol w="2103120"/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Average Individual Boarding</a:t>
                      </a:r>
                      <a:r>
                        <a:rPr lang="en-US" baseline="0" dirty="0" smtClean="0"/>
                        <a:t> Times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Variance of</a:t>
                      </a:r>
                      <a:r>
                        <a:rPr lang="en-US" baseline="0" dirty="0" smtClean="0"/>
                        <a:t> Total Boarding Time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Maximum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pPr algn="ctr"/>
                      <a:r>
                        <a:rPr lang="en-US" baseline="0" dirty="0" smtClean="0"/>
                        <a:t>Boarding Time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Minimum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pPr algn="ctr"/>
                      <a:r>
                        <a:rPr lang="en-US" baseline="0" dirty="0" smtClean="0"/>
                        <a:t>Boarding Time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dirty="0" smtClean="0"/>
                        <a:t>Random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22.568 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12.893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30.119 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15.833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dirty="0" smtClean="0"/>
                        <a:t>Back-to-Front</a:t>
                      </a:r>
                      <a:r>
                        <a:rPr lang="en-US" baseline="0" dirty="0" smtClean="0"/>
                        <a:t>, Outside-In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15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N/A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21.5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8.5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Back-to-Front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28.229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32.493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66.795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11.655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Front-to-Back, Outside-In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16.75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N/A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32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1.5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Front-to-Back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49.224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42.682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97.22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3.5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990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Boarding Strategies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4896518"/>
            <a:ext cx="10727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∴ </a:t>
            </a:r>
            <a:r>
              <a:rPr lang="en-US" sz="2400" dirty="0" smtClean="0"/>
              <a:t>According to most metrics, </a:t>
            </a:r>
            <a:r>
              <a:rPr lang="en-US" sz="2400" b="1" dirty="0" smtClean="0"/>
              <a:t>Back-to-Front, Outside-In </a:t>
            </a:r>
            <a:r>
              <a:rPr lang="en-US" sz="2400" dirty="0" smtClean="0"/>
              <a:t>is the best boarding strategy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5209899"/>
            <a:ext cx="10727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However, this boarding strategy may not be feasible in the real-word...</a:t>
            </a:r>
            <a:endParaRPr lang="en-US" sz="24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261272"/>
              </p:ext>
            </p:extLst>
          </p:nvPr>
        </p:nvGraphicFramePr>
        <p:xfrm>
          <a:off x="838200" y="1665638"/>
          <a:ext cx="10515600" cy="3230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3120"/>
                <a:gridCol w="2103120"/>
                <a:gridCol w="2103120"/>
                <a:gridCol w="2103120"/>
                <a:gridCol w="2103120"/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Average Individual Boarding</a:t>
                      </a:r>
                      <a:r>
                        <a:rPr lang="en-US" baseline="0" dirty="0" smtClean="0"/>
                        <a:t> Times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Variance of</a:t>
                      </a:r>
                      <a:r>
                        <a:rPr lang="en-US" baseline="0" dirty="0" smtClean="0"/>
                        <a:t> Total Boarding Time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Maximum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pPr algn="ctr"/>
                      <a:r>
                        <a:rPr lang="en-US" baseline="0" dirty="0" smtClean="0"/>
                        <a:t>Boarding Time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Minimum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pPr algn="ctr"/>
                      <a:r>
                        <a:rPr lang="en-US" baseline="0" dirty="0" smtClean="0"/>
                        <a:t>Boarding Time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dirty="0" smtClean="0"/>
                        <a:t>Random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22.568 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12.893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30.119 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15.833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dirty="0" smtClean="0"/>
                        <a:t>Back-to-Front</a:t>
                      </a:r>
                      <a:r>
                        <a:rPr lang="en-US" baseline="0" dirty="0" smtClean="0"/>
                        <a:t>, Outside-In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15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N/A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21.5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8.5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Back-to-Front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28.229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32.493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66.795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11.655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Front-to-Back, Outside-In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16.75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N/A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32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1.5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Front-to-Back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49.224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42.682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97.22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3.5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500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Boarding Strategies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4896518"/>
            <a:ext cx="10727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∴ </a:t>
            </a:r>
            <a:r>
              <a:rPr lang="en-US" sz="2400" dirty="0" smtClean="0"/>
              <a:t>According to most metrics, </a:t>
            </a:r>
            <a:r>
              <a:rPr lang="en-US" sz="2400" b="1" dirty="0" smtClean="0"/>
              <a:t>Back-to-Front, Outside-In </a:t>
            </a:r>
            <a:r>
              <a:rPr lang="en-US" sz="2400" dirty="0" smtClean="0"/>
              <a:t>is the best boarding </a:t>
            </a:r>
            <a:r>
              <a:rPr lang="en-US" sz="2400" dirty="0"/>
              <a:t>s</a:t>
            </a:r>
            <a:r>
              <a:rPr lang="en-US" sz="2400" dirty="0" smtClean="0"/>
              <a:t>trategy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5209899"/>
            <a:ext cx="10727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However, this boarding strategy may not be feasible in the real-word...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5547994"/>
            <a:ext cx="1072772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…and the semi-stochastic version of Back-to-Front, Outside-In (just </a:t>
            </a:r>
            <a:r>
              <a:rPr lang="en-US" sz="2400" b="1" dirty="0" smtClean="0"/>
              <a:t>Back-to-Front</a:t>
            </a:r>
            <a:r>
              <a:rPr lang="en-US" sz="2400" dirty="0" smtClean="0"/>
              <a:t>) does not have good metrics </a:t>
            </a:r>
            <a:endParaRPr lang="en-US" sz="24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220515"/>
              </p:ext>
            </p:extLst>
          </p:nvPr>
        </p:nvGraphicFramePr>
        <p:xfrm>
          <a:off x="838200" y="1665638"/>
          <a:ext cx="10515600" cy="3230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3120"/>
                <a:gridCol w="2103120"/>
                <a:gridCol w="2103120"/>
                <a:gridCol w="2103120"/>
                <a:gridCol w="2103120"/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Average Individual Boarding</a:t>
                      </a:r>
                      <a:r>
                        <a:rPr lang="en-US" baseline="0" dirty="0" smtClean="0"/>
                        <a:t> Times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Variance of</a:t>
                      </a:r>
                      <a:r>
                        <a:rPr lang="en-US" baseline="0" dirty="0" smtClean="0"/>
                        <a:t> Total Boarding Time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Maximum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pPr algn="ctr"/>
                      <a:r>
                        <a:rPr lang="en-US" baseline="0" dirty="0" smtClean="0"/>
                        <a:t>Boarding Time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Minimum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pPr algn="ctr"/>
                      <a:r>
                        <a:rPr lang="en-US" baseline="0" dirty="0" smtClean="0"/>
                        <a:t>Boarding Time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dirty="0" smtClean="0"/>
                        <a:t>Random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22.568 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12.893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30.119 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15.833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dirty="0" smtClean="0"/>
                        <a:t>Back-to-Front</a:t>
                      </a:r>
                      <a:r>
                        <a:rPr lang="en-US" baseline="0" dirty="0" smtClean="0"/>
                        <a:t>, Outside-In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15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N/A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21.5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8.5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Back-to-Front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28.229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32.493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66.795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11.655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Front-to-Back, Outside-In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16.75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N/A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32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1.5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Front-to-Back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49.224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42.682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97.22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3.5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855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Boarding Strategies</a:t>
            </a:r>
            <a:br>
              <a:rPr lang="en-US" dirty="0" smtClean="0"/>
            </a:br>
            <a:r>
              <a:rPr lang="en-US" dirty="0" smtClean="0"/>
              <a:t>Removing Infeasible Options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5387573"/>
              </p:ext>
            </p:extLst>
          </p:nvPr>
        </p:nvGraphicFramePr>
        <p:xfrm>
          <a:off x="838200" y="1665638"/>
          <a:ext cx="10515600" cy="1950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3120"/>
                <a:gridCol w="2103120"/>
                <a:gridCol w="2103120"/>
                <a:gridCol w="2103120"/>
                <a:gridCol w="2103120"/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Average Individual Boarding</a:t>
                      </a:r>
                      <a:r>
                        <a:rPr lang="en-US" baseline="0" dirty="0" smtClean="0"/>
                        <a:t> Times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Variance of</a:t>
                      </a:r>
                      <a:r>
                        <a:rPr lang="en-US" baseline="0" dirty="0" smtClean="0"/>
                        <a:t> Total Boarding Time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Maximum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pPr algn="ctr"/>
                      <a:r>
                        <a:rPr lang="en-US" baseline="0" dirty="0" smtClean="0"/>
                        <a:t>Boarding Time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Minimum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pPr algn="ctr"/>
                      <a:r>
                        <a:rPr lang="en-US" baseline="0" dirty="0" smtClean="0"/>
                        <a:t>Boarding Time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dirty="0" smtClean="0"/>
                        <a:t>Random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22.568 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12.893 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30.119 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15.833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Back-to-Front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28.229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32.493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66.795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11.655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Front-to-Back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49.224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42.682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97.22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3.5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26076" y="4001168"/>
            <a:ext cx="10727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∴ </a:t>
            </a:r>
            <a:r>
              <a:rPr lang="en-US" sz="2400" dirty="0" smtClean="0"/>
              <a:t>According to most metrics, </a:t>
            </a:r>
            <a:r>
              <a:rPr lang="en-US" sz="2400" b="1" dirty="0" smtClean="0"/>
              <a:t>Random Boarding </a:t>
            </a:r>
            <a:r>
              <a:rPr lang="en-US" sz="2400" dirty="0" smtClean="0"/>
              <a:t>is the best boarding </a:t>
            </a:r>
            <a:r>
              <a:rPr lang="en-US" sz="2400" dirty="0"/>
              <a:t>s</a:t>
            </a:r>
            <a:r>
              <a:rPr lang="en-US" sz="2400" dirty="0" smtClean="0"/>
              <a:t>trategy after removing infeasible strategies </a:t>
            </a:r>
            <a:r>
              <a:rPr lang="en-US" dirty="0" smtClean="0"/>
              <a:t>(too complex to implement in real-life)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97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Boarding Strategies</a:t>
            </a:r>
            <a:br>
              <a:rPr lang="en-US" dirty="0" smtClean="0"/>
            </a:br>
            <a:r>
              <a:rPr lang="en-US" dirty="0" smtClean="0"/>
              <a:t>Removing Infeasible Options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838200" y="1665638"/>
          <a:ext cx="10515600" cy="1950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3120"/>
                <a:gridCol w="2103120"/>
                <a:gridCol w="2103120"/>
                <a:gridCol w="2103120"/>
                <a:gridCol w="2103120"/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Average Individual Boarding</a:t>
                      </a:r>
                      <a:r>
                        <a:rPr lang="en-US" baseline="0" dirty="0" smtClean="0"/>
                        <a:t> Times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Variance of</a:t>
                      </a:r>
                      <a:r>
                        <a:rPr lang="en-US" baseline="0" dirty="0" smtClean="0"/>
                        <a:t> Total Boarding Time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Maximum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pPr algn="ctr"/>
                      <a:r>
                        <a:rPr lang="en-US" baseline="0" dirty="0" smtClean="0"/>
                        <a:t>Boarding Time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Minimum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pPr algn="ctr"/>
                      <a:r>
                        <a:rPr lang="en-US" baseline="0" dirty="0" smtClean="0"/>
                        <a:t>Boarding Time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dirty="0" smtClean="0"/>
                        <a:t>Random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22.568 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12.893 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30.119 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15.833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Back-to-Front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28.229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32.493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66.795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11.655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Front-to-Back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49.224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42.682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97.22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3.5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26076" y="4001168"/>
            <a:ext cx="10727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∴ </a:t>
            </a:r>
            <a:r>
              <a:rPr lang="en-US" sz="2400" dirty="0" smtClean="0"/>
              <a:t>According to most metrics, </a:t>
            </a:r>
            <a:r>
              <a:rPr lang="en-US" sz="2400" b="1" dirty="0" smtClean="0"/>
              <a:t>Random Boarding </a:t>
            </a:r>
            <a:r>
              <a:rPr lang="en-US" sz="2400" dirty="0" smtClean="0"/>
              <a:t>is the best boarding </a:t>
            </a:r>
            <a:r>
              <a:rPr lang="en-US" sz="2400" dirty="0"/>
              <a:t>s</a:t>
            </a:r>
            <a:r>
              <a:rPr lang="en-US" sz="2400" dirty="0" smtClean="0"/>
              <a:t>trategy after removing infeasible strategies </a:t>
            </a:r>
            <a:r>
              <a:rPr lang="en-US" dirty="0" smtClean="0"/>
              <a:t>(too complex to implement in real-life)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6076" y="4832165"/>
            <a:ext cx="10727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However, we must first </a:t>
            </a:r>
            <a:r>
              <a:rPr lang="en-US" sz="2400" b="1" dirty="0" smtClean="0"/>
              <a:t>analyze other boarding strategies </a:t>
            </a:r>
            <a:r>
              <a:rPr lang="en-US" sz="2400" dirty="0" smtClean="0"/>
              <a:t>(such as Zone assignment) and </a:t>
            </a:r>
            <a:r>
              <a:rPr lang="en-US" sz="2400" b="1" dirty="0" smtClean="0"/>
              <a:t>consider additional metrics </a:t>
            </a:r>
            <a:r>
              <a:rPr lang="en-US" sz="2400" dirty="0" smtClean="0"/>
              <a:t>(such as total</a:t>
            </a:r>
            <a:r>
              <a:rPr lang="en-US" sz="2400" b="1" dirty="0" smtClean="0"/>
              <a:t> </a:t>
            </a:r>
            <a:r>
              <a:rPr lang="en-US" sz="2400" dirty="0" smtClean="0"/>
              <a:t>boarding time) in order to confirm this conclusion.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22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br>
              <a:rPr lang="en-US" dirty="0" smtClean="0"/>
            </a:br>
            <a:r>
              <a:rPr lang="en-US" dirty="0" smtClean="0"/>
              <a:t>Project Overview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Our Tasks</a:t>
            </a:r>
            <a:endParaRPr lang="en-US" sz="2800" b="1" dirty="0" smtClean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lvl="1" fontAlgn="base"/>
            <a:r>
              <a:rPr lang="en-US" sz="2400" dirty="0"/>
              <a:t>Examine past research on boarding time optimizing methodologies </a:t>
            </a:r>
            <a:endParaRPr lang="en-US" sz="2400" dirty="0" smtClean="0"/>
          </a:p>
          <a:p>
            <a:pPr lvl="2" fontAlgn="base"/>
            <a:r>
              <a:rPr lang="en-US" sz="2400" dirty="0" smtClean="0"/>
              <a:t>Both simulation and </a:t>
            </a:r>
            <a:r>
              <a:rPr lang="en-US" sz="2400" dirty="0"/>
              <a:t>LP formulation approaches</a:t>
            </a:r>
          </a:p>
          <a:p>
            <a:pPr lvl="1" fontAlgn="base"/>
            <a:r>
              <a:rPr lang="en-US" sz="2400" dirty="0" smtClean="0"/>
              <a:t>Conduct simulations of airplane boarding with Simulink for different boarding strategies</a:t>
            </a:r>
            <a:endParaRPr lang="en-US" sz="2400" dirty="0"/>
          </a:p>
          <a:p>
            <a:pPr lvl="1" fontAlgn="base"/>
            <a:r>
              <a:rPr lang="en-US" sz="2400" dirty="0"/>
              <a:t>Compare </a:t>
            </a:r>
            <a:r>
              <a:rPr lang="en-US" sz="2400" dirty="0" smtClean="0"/>
              <a:t>boarding strategies based on our </a:t>
            </a:r>
            <a:r>
              <a:rPr lang="en-US" sz="2400" dirty="0"/>
              <a:t>simulation </a:t>
            </a:r>
            <a:r>
              <a:rPr lang="en-US" sz="2400" dirty="0" smtClean="0"/>
              <a:t>results</a:t>
            </a:r>
          </a:p>
          <a:p>
            <a:pPr lvl="1" fontAlgn="base"/>
            <a:r>
              <a:rPr lang="en-US" sz="2400" dirty="0" smtClean="0"/>
              <a:t>Discuss </a:t>
            </a:r>
            <a:r>
              <a:rPr lang="en-US" sz="2400" dirty="0"/>
              <a:t>validity and feasibility of the proposed solution in relation to current boarding practices</a:t>
            </a:r>
          </a:p>
          <a:p>
            <a:pPr marL="457200" lvl="1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2443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br>
              <a:rPr lang="en-US" dirty="0" smtClean="0"/>
            </a:br>
            <a:r>
              <a:rPr lang="en-US" dirty="0" smtClean="0"/>
              <a:t>Project Overview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Main metrics for determining the best boarding strategy:</a:t>
            </a:r>
            <a:endParaRPr lang="en-US" sz="2800" b="1" dirty="0" smtClean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lvl="1" fontAlgn="base"/>
            <a:r>
              <a:rPr lang="en-US" sz="2400" dirty="0" smtClean="0"/>
              <a:t>Total boarding time</a:t>
            </a:r>
          </a:p>
          <a:p>
            <a:pPr lvl="2" fontAlgn="base"/>
            <a:r>
              <a:rPr lang="en-US" sz="2400" dirty="0" smtClean="0"/>
              <a:t>How long does it take an empty plane to be filled?</a:t>
            </a:r>
          </a:p>
          <a:p>
            <a:pPr lvl="1" fontAlgn="base"/>
            <a:r>
              <a:rPr lang="en-US" sz="2400" dirty="0" smtClean="0"/>
              <a:t>Average individual boarding time</a:t>
            </a:r>
          </a:p>
          <a:p>
            <a:pPr lvl="2" fontAlgn="base"/>
            <a:r>
              <a:rPr lang="en-US" sz="2400" dirty="0" smtClean="0"/>
              <a:t>On average, how long does it take an individual to board?</a:t>
            </a:r>
          </a:p>
          <a:p>
            <a:pPr marL="457200" lvl="1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3486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br>
              <a:rPr lang="en-US" dirty="0" smtClean="0"/>
            </a:br>
            <a:r>
              <a:rPr lang="en-US" dirty="0" smtClean="0"/>
              <a:t>Boarding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Random</a:t>
            </a:r>
          </a:p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Back-to-Front</a:t>
            </a:r>
          </a:p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Front-to-Back</a:t>
            </a:r>
          </a:p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Outside-In</a:t>
            </a:r>
          </a:p>
          <a:p>
            <a:pPr lvl="1"/>
            <a:r>
              <a:rPr lang="en-US" sz="2400" dirty="0" smtClean="0"/>
              <a:t>Board window seat </a:t>
            </a:r>
            <a:r>
              <a:rPr lang="en-US" sz="2400" dirty="0" smtClean="0">
                <a:sym typeface="Wingdings"/>
              </a:rPr>
              <a:t> middle seat  aisle seat</a:t>
            </a:r>
            <a:endParaRPr lang="en-US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400" dirty="0" smtClean="0"/>
              <a:t>Zone Assignment</a:t>
            </a:r>
          </a:p>
          <a:p>
            <a:r>
              <a:rPr lang="en-US" sz="2400" dirty="0" smtClean="0"/>
              <a:t>Half Block</a:t>
            </a:r>
          </a:p>
          <a:p>
            <a:pPr lvl="1"/>
            <a:r>
              <a:rPr lang="en-US" sz="2400" dirty="0" smtClean="0"/>
              <a:t>Board one side of the plane at a time: ABC then DEF</a:t>
            </a:r>
          </a:p>
        </p:txBody>
      </p:sp>
      <p:sp>
        <p:nvSpPr>
          <p:cNvPr id="4" name="Right Bracket 3"/>
          <p:cNvSpPr/>
          <p:nvPr/>
        </p:nvSpPr>
        <p:spPr>
          <a:xfrm>
            <a:off x="8044815" y="1825625"/>
            <a:ext cx="45719" cy="2365375"/>
          </a:xfrm>
          <a:prstGeom prst="righ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286750" y="2686050"/>
            <a:ext cx="361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Strategies that we analyze through simulation in this presentation.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66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smtClean="0"/>
              <a:t>Literature Review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i="1" dirty="0"/>
              <a:t> A Linear Programming Approach to Aircraft Boarding Strategy </a:t>
            </a:r>
            <a:r>
              <a:rPr lang="en-US" sz="3100" dirty="0"/>
              <a:t>by </a:t>
            </a:r>
            <a:r>
              <a:rPr lang="en-US" sz="3100" dirty="0" err="1"/>
              <a:t>Massoud</a:t>
            </a:r>
            <a:r>
              <a:rPr lang="en-US" sz="3100" dirty="0"/>
              <a:t> </a:t>
            </a:r>
            <a:r>
              <a:rPr lang="en-US" sz="3100" dirty="0" err="1"/>
              <a:t>Bazargan</a:t>
            </a:r>
            <a:r>
              <a:rPr lang="en-US" sz="31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971123"/>
          </a:xfrm>
        </p:spPr>
        <p:txBody>
          <a:bodyPr/>
          <a:lstStyle/>
          <a:p>
            <a:pPr marL="0" indent="0" fontAlgn="base">
              <a:buNone/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A Mixed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Integer Linear Programming Formulation Approach</a:t>
            </a:r>
          </a:p>
          <a:p>
            <a:pPr lvl="1" fontAlgn="base"/>
            <a:r>
              <a:rPr lang="en-US" dirty="0"/>
              <a:t>The objective function is to minimize the total expected number of seat and aisle interferences</a:t>
            </a:r>
          </a:p>
          <a:p>
            <a:pPr lvl="1" fontAlgn="base"/>
            <a:r>
              <a:rPr lang="en-US" dirty="0"/>
              <a:t>Constraints on the minimum and maximum number of passengers in each group</a:t>
            </a:r>
          </a:p>
          <a:p>
            <a:pPr lvl="1" fontAlgn="base"/>
            <a:r>
              <a:rPr lang="en-US" dirty="0"/>
              <a:t>Binary decision variables</a:t>
            </a:r>
          </a:p>
          <a:p>
            <a:pPr lvl="1" fontAlgn="base"/>
            <a:r>
              <a:rPr lang="en-US" dirty="0"/>
              <a:t>Behavioral constraints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creen Shot 2016-04-24 at 3.42.50 PM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" b="85514"/>
          <a:stretch/>
        </p:blipFill>
        <p:spPr bwMode="auto">
          <a:xfrm>
            <a:off x="1359243" y="4437317"/>
            <a:ext cx="7754760" cy="56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0" y="3975652"/>
            <a:ext cx="2961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Objective Function: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478280" y="1828800"/>
            <a:ext cx="6217920" cy="2624666"/>
            <a:chOff x="1554480" y="2151317"/>
            <a:chExt cx="6217920" cy="2624666"/>
          </a:xfrm>
        </p:grpSpPr>
        <p:pic>
          <p:nvPicPr>
            <p:cNvPr id="1028" name="Picture 4" descr="creen Shot 2016-04-24 at 3.42.50 PM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" t="-1" r="-896" b="2188"/>
            <a:stretch/>
          </p:blipFill>
          <p:spPr bwMode="auto">
            <a:xfrm>
              <a:off x="2148840" y="2307103"/>
              <a:ext cx="5019675" cy="2468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554480" y="2151317"/>
              <a:ext cx="6217920" cy="5461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smtClean="0"/>
              <a:t>Literature Review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i="1" dirty="0"/>
              <a:t> A Linear Programming Approach to Aircraft Boarding Strategy </a:t>
            </a:r>
            <a:r>
              <a:rPr lang="en-US" sz="3100" dirty="0"/>
              <a:t>by </a:t>
            </a:r>
            <a:r>
              <a:rPr lang="en-US" sz="3100" dirty="0" err="1"/>
              <a:t>Massoud</a:t>
            </a:r>
            <a:r>
              <a:rPr lang="en-US" sz="3100" dirty="0"/>
              <a:t> </a:t>
            </a:r>
            <a:r>
              <a:rPr lang="en-US" sz="3100" dirty="0" err="1"/>
              <a:t>Bazargan</a:t>
            </a:r>
            <a:r>
              <a:rPr lang="en-US" sz="3100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1689652"/>
            <a:ext cx="8961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Constraints for 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Seat Interferences between groups (k) 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2315" y="2937161"/>
            <a:ext cx="4688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If a passenger, </a:t>
            </a:r>
            <a:r>
              <a:rPr lang="en-US" sz="1400" dirty="0" err="1"/>
              <a:t>x</a:t>
            </a:r>
            <a:r>
              <a:rPr lang="en-US" sz="1400" baseline="-25000" dirty="0" err="1"/>
              <a:t>i,B,k</a:t>
            </a:r>
            <a:r>
              <a:rPr lang="en-US" sz="1400" baseline="30000" dirty="0"/>
              <a:t> </a:t>
            </a:r>
            <a:r>
              <a:rPr lang="en-US" sz="1400" dirty="0"/>
              <a:t>, in a middle seat in group k,  has boarded the plane (</a:t>
            </a:r>
            <a:r>
              <a:rPr lang="en-US" sz="1400" dirty="0" err="1"/>
              <a:t>x</a:t>
            </a:r>
            <a:r>
              <a:rPr lang="en-US" sz="1400" baseline="-25000" dirty="0" err="1"/>
              <a:t>i,B,k</a:t>
            </a:r>
            <a:r>
              <a:rPr lang="en-US" sz="1400" baseline="-25000" dirty="0"/>
              <a:t> </a:t>
            </a:r>
            <a:r>
              <a:rPr lang="en-US" sz="1400" dirty="0"/>
              <a:t>= 1) and</a:t>
            </a:r>
            <a:r>
              <a:rPr lang="en-US" sz="1400" i="1" dirty="0"/>
              <a:t> </a:t>
            </a:r>
            <a:r>
              <a:rPr lang="en-US" sz="1400" dirty="0"/>
              <a:t>a passenger, </a:t>
            </a:r>
            <a:r>
              <a:rPr lang="en-US" sz="1400" dirty="0" err="1"/>
              <a:t>x</a:t>
            </a:r>
            <a:r>
              <a:rPr lang="en-US" sz="1400" baseline="-25000" dirty="0" err="1"/>
              <a:t>i,C,l</a:t>
            </a:r>
            <a:r>
              <a:rPr lang="en-US" sz="1400" baseline="-25000" dirty="0"/>
              <a:t> </a:t>
            </a:r>
            <a:r>
              <a:rPr lang="en-US" sz="1400" dirty="0"/>
              <a:t>, in any aisle seat in any group preceding k boarded the plane (</a:t>
            </a:r>
            <a:r>
              <a:rPr lang="en-US" sz="1400" dirty="0" err="1"/>
              <a:t>x</a:t>
            </a:r>
            <a:r>
              <a:rPr lang="en-US" sz="1400" baseline="-25000" dirty="0" err="1"/>
              <a:t>i,C,l</a:t>
            </a:r>
            <a:r>
              <a:rPr lang="en-US" sz="1400" baseline="-25000" dirty="0"/>
              <a:t> </a:t>
            </a:r>
            <a:r>
              <a:rPr lang="en-US" sz="1400" dirty="0"/>
              <a:t>= 1), there will be an </a:t>
            </a:r>
            <a:r>
              <a:rPr lang="en-US" sz="1400" dirty="0" smtClean="0"/>
              <a:t>interference.</a:t>
            </a:r>
            <a:endParaRPr lang="en-US" sz="1400" dirty="0" smtClean="0">
              <a:effectLst/>
            </a:endParaRPr>
          </a:p>
        </p:txBody>
      </p:sp>
      <p:sp>
        <p:nvSpPr>
          <p:cNvPr id="3" name="Right Bracket 2"/>
          <p:cNvSpPr/>
          <p:nvPr/>
        </p:nvSpPr>
        <p:spPr>
          <a:xfrm>
            <a:off x="6903721" y="2374963"/>
            <a:ext cx="45719" cy="2078503"/>
          </a:xfrm>
          <a:prstGeom prst="righ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95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478280" y="1828800"/>
            <a:ext cx="6217920" cy="2624666"/>
            <a:chOff x="1554480" y="2151317"/>
            <a:chExt cx="6217920" cy="2624666"/>
          </a:xfrm>
        </p:grpSpPr>
        <p:pic>
          <p:nvPicPr>
            <p:cNvPr id="1028" name="Picture 4" descr="creen Shot 2016-04-24 at 3.42.50 PM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" t="-1" r="-896" b="2188"/>
            <a:stretch/>
          </p:blipFill>
          <p:spPr bwMode="auto">
            <a:xfrm>
              <a:off x="2148840" y="2307103"/>
              <a:ext cx="5019675" cy="2468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554480" y="2151317"/>
              <a:ext cx="6217920" cy="5461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smtClean="0"/>
              <a:t>Literature Review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i="1" dirty="0"/>
              <a:t> A Linear Programming Approach to Aircraft Boarding Strategy </a:t>
            </a:r>
            <a:r>
              <a:rPr lang="en-US" sz="3100" dirty="0"/>
              <a:t>by </a:t>
            </a:r>
            <a:r>
              <a:rPr lang="en-US" sz="3100" dirty="0" err="1"/>
              <a:t>Massoud</a:t>
            </a:r>
            <a:r>
              <a:rPr lang="en-US" sz="3100" dirty="0"/>
              <a:t> </a:t>
            </a:r>
            <a:r>
              <a:rPr lang="en-US" sz="3100" dirty="0" err="1"/>
              <a:t>Bazargan</a:t>
            </a:r>
            <a:r>
              <a:rPr lang="en-US" sz="3100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1689652"/>
            <a:ext cx="8961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Constraints for Seat Interferences between groups (k) 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30" name="Picture 6" descr="creen Shot 2016-04-27 at 11.08.40 A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40" y="5074920"/>
            <a:ext cx="5762932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835572" y="5101828"/>
            <a:ext cx="39719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If both passengers are in the same row within the same group, there is a 50% chance of interference (the order the passengers enter the row is random)</a:t>
            </a:r>
          </a:p>
        </p:txBody>
      </p:sp>
      <p:sp>
        <p:nvSpPr>
          <p:cNvPr id="12" name="Right Bracket 11"/>
          <p:cNvSpPr/>
          <p:nvPr/>
        </p:nvSpPr>
        <p:spPr>
          <a:xfrm>
            <a:off x="7696200" y="5181600"/>
            <a:ext cx="45719" cy="579120"/>
          </a:xfrm>
          <a:prstGeom prst="righ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38199" y="4542429"/>
            <a:ext cx="8961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Constraint for Total Seat Interference within groups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65622" y="4979380"/>
            <a:ext cx="2940908" cy="177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55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2459</Words>
  <Application>Microsoft Macintosh PowerPoint</Application>
  <PresentationFormat>Widescreen</PresentationFormat>
  <Paragraphs>1022</Paragraphs>
  <Slides>34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Calibri</vt:lpstr>
      <vt:lpstr>Calibri Light</vt:lpstr>
      <vt:lpstr>Wingdings</vt:lpstr>
      <vt:lpstr>Arial</vt:lpstr>
      <vt:lpstr>Office Theme</vt:lpstr>
      <vt:lpstr>Airplane Boarding Strategies the optimization of boarding strategy through simulation</vt:lpstr>
      <vt:lpstr>Introduction Project Overview</vt:lpstr>
      <vt:lpstr>Introduction Project Overview</vt:lpstr>
      <vt:lpstr>Introduction Project Overview</vt:lpstr>
      <vt:lpstr>Introduction Project Overview</vt:lpstr>
      <vt:lpstr>Introduction Boarding Strategies</vt:lpstr>
      <vt:lpstr>Literature Review  A Linear Programming Approach to Aircraft Boarding Strategy by Massoud Bazargan </vt:lpstr>
      <vt:lpstr>Literature Review  A Linear Programming Approach to Aircraft Boarding Strategy by Massoud Bazargan </vt:lpstr>
      <vt:lpstr>Literature Review  A Linear Programming Approach to Aircraft Boarding Strategy by Massoud Bazargan </vt:lpstr>
      <vt:lpstr>Literature Review  A Linear Programming Approach to Aircraft Boarding Strategy by Massoud Bazargan </vt:lpstr>
      <vt:lpstr>Literature Review  A Linear Programming Approach to Aircraft Boarding Strategy by Massoud Bazargan </vt:lpstr>
      <vt:lpstr>Literature Review  A Linear Programming Approach to Aircraft Boarding Strategy by Massoud Bazargan </vt:lpstr>
      <vt:lpstr>Literature Review  A Linear Programming Approach to Aircraft Boarding Strategy by Massoud Bazargan </vt:lpstr>
      <vt:lpstr>Simulation Structure</vt:lpstr>
      <vt:lpstr>Simulation Structure Generate Passengers Subsystem</vt:lpstr>
      <vt:lpstr>Simulation Structure whichSeat() Function</vt:lpstr>
      <vt:lpstr>Simulation Structure Row Subsystem</vt:lpstr>
      <vt:lpstr>Plane Layout</vt:lpstr>
      <vt:lpstr>Boarding Strategy: Random (Entirely Stochastic)</vt:lpstr>
      <vt:lpstr>Boarding Strategy: Random (Entirely Stochastic)</vt:lpstr>
      <vt:lpstr>Boarding Strategy: Back-to-Front, Outside-In (Deterministic)</vt:lpstr>
      <vt:lpstr>Boarding Strategy: Back-to-Front, Outside-In (Deterministic)</vt:lpstr>
      <vt:lpstr>Boarding Strategy: Back-to-Front (Semi-Random)</vt:lpstr>
      <vt:lpstr>Boarding Strategy: Back-to-Front (Semi-Random)</vt:lpstr>
      <vt:lpstr>Boarding Strategy: Front-to-Back, Outside-In (Deterministic)</vt:lpstr>
      <vt:lpstr>Boarding Strategy: Front-to-Back, Outside-In (Deterministic)</vt:lpstr>
      <vt:lpstr>Boarding Strategy: Front-to-Back (Semi-Random)</vt:lpstr>
      <vt:lpstr>Boarding Strategy: Front-to-Back (Semi-Random)</vt:lpstr>
      <vt:lpstr>Summary of Boarding Strategies</vt:lpstr>
      <vt:lpstr>Summary of Boarding Strategies</vt:lpstr>
      <vt:lpstr>Summary of Boarding Strategies</vt:lpstr>
      <vt:lpstr>Summary of Boarding Strategies</vt:lpstr>
      <vt:lpstr>Summary of Boarding Strategies Removing Infeasible Options</vt:lpstr>
      <vt:lpstr>Summary of Boarding Strategies Removing Infeasible Options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Kimberly Milam</dc:creator>
  <cp:lastModifiedBy>Kimberly Milam</cp:lastModifiedBy>
  <cp:revision>229</cp:revision>
  <cp:lastPrinted>2016-04-28T06:24:18Z</cp:lastPrinted>
  <dcterms:created xsi:type="dcterms:W3CDTF">2016-04-27T20:25:10Z</dcterms:created>
  <dcterms:modified xsi:type="dcterms:W3CDTF">2016-04-28T06:25:07Z</dcterms:modified>
</cp:coreProperties>
</file>