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91" r:id="rId1"/>
  </p:sldMasterIdLst>
  <p:notesMasterIdLst>
    <p:notesMasterId r:id="rId11"/>
  </p:notesMasterIdLst>
  <p:sldIdLst>
    <p:sldId id="447" r:id="rId2"/>
    <p:sldId id="466" r:id="rId3"/>
    <p:sldId id="470" r:id="rId4"/>
    <p:sldId id="468" r:id="rId5"/>
    <p:sldId id="428" r:id="rId6"/>
    <p:sldId id="460" r:id="rId7"/>
    <p:sldId id="411" r:id="rId8"/>
    <p:sldId id="446" r:id="rId9"/>
    <p:sldId id="469" r:id="rId10"/>
  </p:sldIdLst>
  <p:sldSz cx="9906000" cy="6858000" type="A4"/>
  <p:notesSz cx="9893300" cy="6743700"/>
  <p:custDataLst>
    <p:tags r:id="rId12"/>
  </p:custDataLst>
  <p:defaultTextStyle>
    <a:defPPr>
      <a:defRPr lang="de-DE"/>
    </a:defPPr>
    <a:lvl1pPr algn="l" rtl="0" fontAlgn="base">
      <a:spcBef>
        <a:spcPct val="0"/>
      </a:spcBef>
      <a:spcAft>
        <a:spcPct val="0"/>
      </a:spcAft>
      <a:defRPr sz="1300" b="1" kern="1200">
        <a:solidFill>
          <a:schemeClr val="tx1"/>
        </a:solidFill>
        <a:latin typeface="Arial Narrow" charset="0"/>
        <a:ea typeface="+mn-ea"/>
        <a:cs typeface="+mn-cs"/>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0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ena Lu" initials="MOU"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FF99"/>
    <a:srgbClr val="FF5D5D"/>
    <a:srgbClr val="6DC7FF"/>
    <a:srgbClr val="79CCFF"/>
    <a:srgbClr val="F2F2F2"/>
    <a:srgbClr val="D5F4FF"/>
    <a:srgbClr val="0091EA"/>
    <a:srgbClr val="9900FF"/>
    <a:srgbClr val="A3D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90" autoAdjust="0"/>
    <p:restoredTop sz="69884" autoAdjust="0"/>
  </p:normalViewPr>
  <p:slideViewPr>
    <p:cSldViewPr snapToGrid="0" snapToObjects="1">
      <p:cViewPr>
        <p:scale>
          <a:sx n="60" d="100"/>
          <a:sy n="60" d="100"/>
        </p:scale>
        <p:origin x="1306" y="34"/>
      </p:cViewPr>
      <p:guideLst>
        <p:guide orient="horz" pos="2136"/>
        <p:guide pos="3096"/>
      </p:guideLst>
    </p:cSldViewPr>
  </p:slideViewPr>
  <p:notesTextViewPr>
    <p:cViewPr>
      <p:scale>
        <a:sx n="1" d="1"/>
        <a:sy n="1" d="1"/>
      </p:scale>
      <p:origin x="0" y="0"/>
    </p:cViewPr>
  </p:notesTextViewPr>
  <p:sorterViewPr>
    <p:cViewPr>
      <p:scale>
        <a:sx n="90" d="100"/>
        <a:sy n="90" d="100"/>
      </p:scale>
      <p:origin x="0" y="72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norri.tomasson\Downloads\data%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arbara%20S\Data_analytics\Autre%20cours\Scheduling\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arbara%20S\Data_analytics\Autre%20cours\Scheduling\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Schedule</a:t>
            </a:r>
            <a:r>
              <a:rPr lang="en-US" baseline="0" dirty="0"/>
              <a:t> per month with weighted E&amp;T</a:t>
            </a:r>
            <a:endParaRPr lang="en-US" dirty="0"/>
          </a:p>
        </c:rich>
      </c:tx>
      <c:layout>
        <c:manualLayout>
          <c:xMode val="edge"/>
          <c:yMode val="edge"/>
          <c:x val="0.16365583085361801"/>
          <c:y val="4.317497813325769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s-IS"/>
        </a:p>
      </c:txPr>
    </c:title>
    <c:autoTitleDeleted val="0"/>
    <c:plotArea>
      <c:layout>
        <c:manualLayout>
          <c:layoutTarget val="inner"/>
          <c:xMode val="edge"/>
          <c:yMode val="edge"/>
          <c:x val="0.119015743221875"/>
          <c:y val="0.16308677125777299"/>
          <c:w val="0.84908450921313605"/>
          <c:h val="0.71250160227153603"/>
        </c:manualLayout>
      </c:layout>
      <c:barChart>
        <c:barDir val="col"/>
        <c:grouping val="stacked"/>
        <c:varyColors val="0"/>
        <c:ser>
          <c:idx val="0"/>
          <c:order val="0"/>
          <c:tx>
            <c:strRef>
              <c:f>'[data (2).xlsx]Jobs 2'!$A$69</c:f>
              <c:strCache>
                <c:ptCount val="1"/>
                <c:pt idx="0">
                  <c:v>Blanc de Blanc</c:v>
                </c:pt>
              </c:strCache>
            </c:strRef>
          </c:tx>
          <c:spPr>
            <a:solidFill>
              <a:srgbClr val="92D050"/>
            </a:solidFill>
            <a:ln>
              <a:noFill/>
            </a:ln>
            <a:effectLst/>
          </c:spPr>
          <c:invertIfNegative val="0"/>
          <c:cat>
            <c:numRef>
              <c:f>'[data (2).xlsx]Jobs 2'!$B$68:$M$68</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'[data (2).xlsx]Jobs 2'!$B$69:$M$69</c:f>
              <c:numCache>
                <c:formatCode>_-* #,##0.00\ _€_-;\-* #,##0.00\ _€_-;_-* "-"??\ _€_-;_-@_-</c:formatCode>
                <c:ptCount val="12"/>
                <c:pt idx="0">
                  <c:v>60000</c:v>
                </c:pt>
                <c:pt idx="1">
                  <c:v>68000</c:v>
                </c:pt>
                <c:pt idx="2">
                  <c:v>68000</c:v>
                </c:pt>
                <c:pt idx="3">
                  <c:v>158000</c:v>
                </c:pt>
                <c:pt idx="5">
                  <c:v>98000</c:v>
                </c:pt>
                <c:pt idx="6">
                  <c:v>98000</c:v>
                </c:pt>
                <c:pt idx="7">
                  <c:v>82000</c:v>
                </c:pt>
                <c:pt idx="8">
                  <c:v>68000</c:v>
                </c:pt>
                <c:pt idx="9">
                  <c:v>218000</c:v>
                </c:pt>
                <c:pt idx="11">
                  <c:v>46000</c:v>
                </c:pt>
              </c:numCache>
            </c:numRef>
          </c:val>
          <c:extLst>
            <c:ext xmlns:c16="http://schemas.microsoft.com/office/drawing/2014/chart" uri="{C3380CC4-5D6E-409C-BE32-E72D297353CC}">
              <c16:uniqueId val="{00000000-C662-4E0F-A85D-79C47B1315BA}"/>
            </c:ext>
          </c:extLst>
        </c:ser>
        <c:ser>
          <c:idx val="1"/>
          <c:order val="1"/>
          <c:tx>
            <c:strRef>
              <c:f>'[data (2).xlsx]Jobs 2'!$A$70</c:f>
              <c:strCache>
                <c:ptCount val="1"/>
                <c:pt idx="0">
                  <c:v>Chardonnet</c:v>
                </c:pt>
              </c:strCache>
            </c:strRef>
          </c:tx>
          <c:spPr>
            <a:solidFill>
              <a:srgbClr val="FFFF00"/>
            </a:solidFill>
            <a:ln>
              <a:noFill/>
            </a:ln>
            <a:effectLst/>
          </c:spPr>
          <c:invertIfNegative val="0"/>
          <c:cat>
            <c:numRef>
              <c:f>'[data (2).xlsx]Jobs 2'!$B$68:$M$68</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'[data (2).xlsx]Jobs 2'!$B$70:$M$70</c:f>
              <c:numCache>
                <c:formatCode>General</c:formatCode>
                <c:ptCount val="12"/>
                <c:pt idx="5" formatCode="_-* #,##0.00\ _€_-;\-* #,##0.00\ _€_-;_-* &quot;-&quot;??\ _€_-;_-@_-">
                  <c:v>8000</c:v>
                </c:pt>
                <c:pt idx="6" formatCode="_-* #,##0.00\ _€_-;\-* #,##0.00\ _€_-;_-* &quot;-&quot;??\ _€_-;_-@_-">
                  <c:v>22000</c:v>
                </c:pt>
                <c:pt idx="7" formatCode="_-* #,##0.00\ _€_-;\-* #,##0.00\ _€_-;_-* &quot;-&quot;??\ _€_-;_-@_-">
                  <c:v>8000</c:v>
                </c:pt>
                <c:pt idx="8" formatCode="_-* #,##0.00\ _€_-;\-* #,##0.00\ _€_-;_-* &quot;-&quot;??\ _€_-;_-@_-">
                  <c:v>8000</c:v>
                </c:pt>
                <c:pt idx="9" formatCode="_-* #,##0.00\ _€_-;\-* #,##0.00\ _€_-;_-* &quot;-&quot;??\ _€_-;_-@_-">
                  <c:v>16000</c:v>
                </c:pt>
                <c:pt idx="10">
                  <c:v>8000</c:v>
                </c:pt>
                <c:pt idx="11" formatCode="_-* #,##0.00\ _€_-;\-* #,##0.00\ _€_-;_-* &quot;-&quot;??\ _€_-;_-@_-">
                  <c:v>56000</c:v>
                </c:pt>
              </c:numCache>
            </c:numRef>
          </c:val>
          <c:extLst>
            <c:ext xmlns:c16="http://schemas.microsoft.com/office/drawing/2014/chart" uri="{C3380CC4-5D6E-409C-BE32-E72D297353CC}">
              <c16:uniqueId val="{00000001-C662-4E0F-A85D-79C47B1315BA}"/>
            </c:ext>
          </c:extLst>
        </c:ser>
        <c:ser>
          <c:idx val="2"/>
          <c:order val="2"/>
          <c:tx>
            <c:strRef>
              <c:f>'[data (2).xlsx]Jobs 2'!$A$71</c:f>
              <c:strCache>
                <c:ptCount val="1"/>
                <c:pt idx="0">
                  <c:v>Sunset</c:v>
                </c:pt>
              </c:strCache>
            </c:strRef>
          </c:tx>
          <c:spPr>
            <a:solidFill>
              <a:srgbClr val="FF66FF"/>
            </a:solidFill>
            <a:ln>
              <a:noFill/>
            </a:ln>
            <a:effectLst/>
          </c:spPr>
          <c:invertIfNegative val="0"/>
          <c:cat>
            <c:numRef>
              <c:f>'[data (2).xlsx]Jobs 2'!$B$68:$M$68</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'[data (2).xlsx]Jobs 2'!$B$71:$M$71</c:f>
              <c:numCache>
                <c:formatCode>_-* #,##0.00\ _€_-;\-* #,##0.00\ _€_-;_-* "-"??\ _€_-;_-@_-</c:formatCode>
                <c:ptCount val="12"/>
                <c:pt idx="0">
                  <c:v>106000</c:v>
                </c:pt>
                <c:pt idx="1">
                  <c:v>76000</c:v>
                </c:pt>
                <c:pt idx="2">
                  <c:v>272000</c:v>
                </c:pt>
                <c:pt idx="3">
                  <c:v>90000</c:v>
                </c:pt>
                <c:pt idx="4">
                  <c:v>226000</c:v>
                </c:pt>
                <c:pt idx="6">
                  <c:v>166000</c:v>
                </c:pt>
                <c:pt idx="7">
                  <c:v>136000</c:v>
                </c:pt>
                <c:pt idx="8">
                  <c:v>106000</c:v>
                </c:pt>
                <c:pt idx="10" formatCode="General">
                  <c:v>346000</c:v>
                </c:pt>
              </c:numCache>
            </c:numRef>
          </c:val>
          <c:extLst>
            <c:ext xmlns:c16="http://schemas.microsoft.com/office/drawing/2014/chart" uri="{C3380CC4-5D6E-409C-BE32-E72D297353CC}">
              <c16:uniqueId val="{00000002-C662-4E0F-A85D-79C47B1315BA}"/>
            </c:ext>
          </c:extLst>
        </c:ser>
        <c:ser>
          <c:idx val="3"/>
          <c:order val="3"/>
          <c:tx>
            <c:strRef>
              <c:f>'[data (2).xlsx]Jobs 2'!$A$72</c:f>
              <c:strCache>
                <c:ptCount val="1"/>
                <c:pt idx="0">
                  <c:v>Prieuré</c:v>
                </c:pt>
              </c:strCache>
            </c:strRef>
          </c:tx>
          <c:spPr>
            <a:solidFill>
              <a:srgbClr val="C00000"/>
            </a:solidFill>
            <a:ln>
              <a:noFill/>
            </a:ln>
            <a:effectLst/>
          </c:spPr>
          <c:invertIfNegative val="0"/>
          <c:cat>
            <c:numRef>
              <c:f>'[data (2).xlsx]Jobs 2'!$B$68:$M$68</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'[data (2).xlsx]Jobs 2'!$B$72:$M$72</c:f>
              <c:numCache>
                <c:formatCode>General</c:formatCode>
                <c:ptCount val="12"/>
                <c:pt idx="1">
                  <c:v>12000</c:v>
                </c:pt>
                <c:pt idx="2" formatCode="_-* #,##0.00\ _€_-;\-* #,##0.00\ _€_-;_-* &quot;-&quot;??\ _€_-;_-@_-">
                  <c:v>12000</c:v>
                </c:pt>
                <c:pt idx="3" formatCode="_-* #,##0.00\ _€_-;\-* #,##0.00\ _€_-;_-* &quot;-&quot;??\ _€_-;_-@_-">
                  <c:v>12000</c:v>
                </c:pt>
                <c:pt idx="4" formatCode="_-* #,##0.00\ _€_-;\-* #,##0.00\ _€_-;_-* &quot;-&quot;??\ _€_-;_-@_-">
                  <c:v>12000</c:v>
                </c:pt>
                <c:pt idx="5" formatCode="_-* #,##0.00\ _€_-;\-* #,##0.00\ _€_-;_-* &quot;-&quot;??\ _€_-;_-@_-">
                  <c:v>204000</c:v>
                </c:pt>
                <c:pt idx="6" formatCode="_-* #,##0.00\ _€_-;\-* #,##0.00\ _€_-;_-* &quot;-&quot;??\ _€_-;_-@_-">
                  <c:v>12000</c:v>
                </c:pt>
                <c:pt idx="7" formatCode="_-* #,##0.00\ _€_-;\-* #,##0.00\ _€_-;_-* &quot;-&quot;??\ _€_-;_-@_-">
                  <c:v>34000</c:v>
                </c:pt>
                <c:pt idx="8" formatCode="_-* #,##0.00\ _€_-;\-* #,##0.00\ _€_-;_-* &quot;-&quot;??\ _€_-;_-@_-">
                  <c:v>184000</c:v>
                </c:pt>
                <c:pt idx="11" formatCode="_-* #,##0.00\ _€_-;\-* #,##0.00\ _€_-;_-* &quot;-&quot;??\ _€_-;_-@_-">
                  <c:v>54000</c:v>
                </c:pt>
              </c:numCache>
            </c:numRef>
          </c:val>
          <c:extLst>
            <c:ext xmlns:c16="http://schemas.microsoft.com/office/drawing/2014/chart" uri="{C3380CC4-5D6E-409C-BE32-E72D297353CC}">
              <c16:uniqueId val="{00000003-C662-4E0F-A85D-79C47B1315BA}"/>
            </c:ext>
          </c:extLst>
        </c:ser>
        <c:ser>
          <c:idx val="4"/>
          <c:order val="4"/>
          <c:tx>
            <c:strRef>
              <c:f>'[data (2).xlsx]Jobs 2'!$A$73</c:f>
              <c:strCache>
                <c:ptCount val="1"/>
                <c:pt idx="0">
                  <c:v>Reserve du couvent</c:v>
                </c:pt>
              </c:strCache>
            </c:strRef>
          </c:tx>
          <c:spPr>
            <a:solidFill>
              <a:srgbClr val="FF0000"/>
            </a:solidFill>
            <a:ln>
              <a:noFill/>
            </a:ln>
            <a:effectLst/>
          </c:spPr>
          <c:invertIfNegative val="0"/>
          <c:cat>
            <c:numRef>
              <c:f>'[data (2).xlsx]Jobs 2'!$B$68:$M$68</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'[data (2).xlsx]Jobs 2'!$B$73:$M$73</c:f>
              <c:numCache>
                <c:formatCode>_-* #,##0.00\ _€_-;\-* #,##0.00\ _€_-;_-* "-"??\ _€_-;_-@_-</c:formatCode>
                <c:ptCount val="12"/>
                <c:pt idx="0">
                  <c:v>76000</c:v>
                </c:pt>
                <c:pt idx="1">
                  <c:v>58000</c:v>
                </c:pt>
                <c:pt idx="2">
                  <c:v>62000</c:v>
                </c:pt>
                <c:pt idx="3">
                  <c:v>74000</c:v>
                </c:pt>
                <c:pt idx="4">
                  <c:v>74000</c:v>
                </c:pt>
                <c:pt idx="5">
                  <c:v>80000</c:v>
                </c:pt>
                <c:pt idx="6">
                  <c:v>86000</c:v>
                </c:pt>
                <c:pt idx="7">
                  <c:v>64000</c:v>
                </c:pt>
                <c:pt idx="8">
                  <c:v>66000</c:v>
                </c:pt>
                <c:pt idx="9">
                  <c:v>82000</c:v>
                </c:pt>
                <c:pt idx="10">
                  <c:v>126000</c:v>
                </c:pt>
                <c:pt idx="11">
                  <c:v>88000</c:v>
                </c:pt>
              </c:numCache>
            </c:numRef>
          </c:val>
          <c:extLst>
            <c:ext xmlns:c16="http://schemas.microsoft.com/office/drawing/2014/chart" uri="{C3380CC4-5D6E-409C-BE32-E72D297353CC}">
              <c16:uniqueId val="{00000004-C662-4E0F-A85D-79C47B1315BA}"/>
            </c:ext>
          </c:extLst>
        </c:ser>
        <c:ser>
          <c:idx val="5"/>
          <c:order val="5"/>
          <c:tx>
            <c:strRef>
              <c:f>'[data (2).xlsx]Jobs 2'!$A$74</c:f>
              <c:strCache>
                <c:ptCount val="1"/>
                <c:pt idx="0">
                  <c:v>cuvée du printemps</c:v>
                </c:pt>
              </c:strCache>
            </c:strRef>
          </c:tx>
          <c:spPr>
            <a:solidFill>
              <a:srgbClr val="FFC000"/>
            </a:solidFill>
            <a:ln>
              <a:noFill/>
            </a:ln>
            <a:effectLst/>
          </c:spPr>
          <c:invertIfNegative val="0"/>
          <c:cat>
            <c:numRef>
              <c:f>'[data (2).xlsx]Jobs 2'!$B$68:$M$68</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'[data (2).xlsx]Jobs 2'!$B$74:$M$74</c:f>
              <c:numCache>
                <c:formatCode>_-* #,##0.00\ _€_-;\-* #,##0.00\ _€_-;_-* "-"??\ _€_-;_-@_-</c:formatCode>
                <c:ptCount val="12"/>
                <c:pt idx="0">
                  <c:v>4000</c:v>
                </c:pt>
                <c:pt idx="1">
                  <c:v>2000</c:v>
                </c:pt>
                <c:pt idx="2">
                  <c:v>2000</c:v>
                </c:pt>
                <c:pt idx="3">
                  <c:v>2000</c:v>
                </c:pt>
                <c:pt idx="4">
                  <c:v>2000</c:v>
                </c:pt>
                <c:pt idx="5">
                  <c:v>2000</c:v>
                </c:pt>
                <c:pt idx="6">
                  <c:v>1950</c:v>
                </c:pt>
                <c:pt idx="7">
                  <c:v>4000</c:v>
                </c:pt>
                <c:pt idx="8">
                  <c:v>2000</c:v>
                </c:pt>
                <c:pt idx="9">
                  <c:v>4000</c:v>
                </c:pt>
                <c:pt idx="10">
                  <c:v>8000</c:v>
                </c:pt>
                <c:pt idx="11">
                  <c:v>6000</c:v>
                </c:pt>
              </c:numCache>
            </c:numRef>
          </c:val>
          <c:extLst>
            <c:ext xmlns:c16="http://schemas.microsoft.com/office/drawing/2014/chart" uri="{C3380CC4-5D6E-409C-BE32-E72D297353CC}">
              <c16:uniqueId val="{00000005-C662-4E0F-A85D-79C47B1315BA}"/>
            </c:ext>
          </c:extLst>
        </c:ser>
        <c:dLbls>
          <c:showLegendKey val="0"/>
          <c:showVal val="0"/>
          <c:showCatName val="0"/>
          <c:showSerName val="0"/>
          <c:showPercent val="0"/>
          <c:showBubbleSize val="0"/>
        </c:dLbls>
        <c:gapWidth val="150"/>
        <c:overlap val="100"/>
        <c:axId val="1488198688"/>
        <c:axId val="1532382624"/>
      </c:barChart>
      <c:catAx>
        <c:axId val="148819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1532382624"/>
        <c:crosses val="autoZero"/>
        <c:auto val="1"/>
        <c:lblAlgn val="ctr"/>
        <c:lblOffset val="100"/>
        <c:noMultiLvlLbl val="0"/>
      </c:catAx>
      <c:valAx>
        <c:axId val="1532382624"/>
        <c:scaling>
          <c:orientation val="minMax"/>
          <c:max val="5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1488198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Real 2016 schedule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s-IS"/>
        </a:p>
      </c:txPr>
    </c:title>
    <c:autoTitleDeleted val="0"/>
    <c:plotArea>
      <c:layout/>
      <c:barChart>
        <c:barDir val="col"/>
        <c:grouping val="stacked"/>
        <c:varyColors val="0"/>
        <c:ser>
          <c:idx val="0"/>
          <c:order val="0"/>
          <c:tx>
            <c:strRef>
              <c:f>Jobs3!$A$2</c:f>
              <c:strCache>
                <c:ptCount val="1"/>
                <c:pt idx="0">
                  <c:v>Blanc de l'Observatoire</c:v>
                </c:pt>
              </c:strCache>
            </c:strRef>
          </c:tx>
          <c:spPr>
            <a:solidFill>
              <a:schemeClr val="accent1"/>
            </a:solidFill>
            <a:ln>
              <a:noFill/>
            </a:ln>
            <a:effectLst/>
          </c:spPr>
          <c:invertIfNegative val="0"/>
          <c:dPt>
            <c:idx val="3"/>
            <c:invertIfNegative val="0"/>
            <c:bubble3D val="0"/>
            <c:spPr>
              <a:solidFill>
                <a:srgbClr val="92D050"/>
              </a:solidFill>
              <a:ln>
                <a:noFill/>
              </a:ln>
              <a:effectLst/>
            </c:spPr>
            <c:extLst>
              <c:ext xmlns:c16="http://schemas.microsoft.com/office/drawing/2014/chart" uri="{C3380CC4-5D6E-409C-BE32-E72D297353CC}">
                <c16:uniqueId val="{00000001-85F3-4A14-A7F4-E8E24B96BE10}"/>
              </c:ext>
            </c:extLst>
          </c:dPt>
          <c:cat>
            <c:numRef>
              <c:f>Jobs3!$B$1:$M$1</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Jobs3!$B$2:$M$2</c:f>
              <c:numCache>
                <c:formatCode>General</c:formatCode>
                <c:ptCount val="12"/>
                <c:pt idx="3">
                  <c:v>100150</c:v>
                </c:pt>
              </c:numCache>
            </c:numRef>
          </c:val>
          <c:extLst>
            <c:ext xmlns:c16="http://schemas.microsoft.com/office/drawing/2014/chart" uri="{C3380CC4-5D6E-409C-BE32-E72D297353CC}">
              <c16:uniqueId val="{00000002-85F3-4A14-A7F4-E8E24B96BE10}"/>
            </c:ext>
          </c:extLst>
        </c:ser>
        <c:ser>
          <c:idx val="1"/>
          <c:order val="1"/>
          <c:tx>
            <c:strRef>
              <c:f>Jobs3!$A$3</c:f>
              <c:strCache>
                <c:ptCount val="1"/>
                <c:pt idx="0">
                  <c:v>Cabernet Sauvignon</c:v>
                </c:pt>
              </c:strCache>
            </c:strRef>
          </c:tx>
          <c:spPr>
            <a:solidFill>
              <a:srgbClr val="FF0000"/>
            </a:solidFill>
            <a:ln>
              <a:noFill/>
            </a:ln>
            <a:effectLst/>
          </c:spPr>
          <c:invertIfNegative val="0"/>
          <c:cat>
            <c:numRef>
              <c:f>Jobs3!$B$1:$M$1</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Jobs3!$B$3:$M$3</c:f>
              <c:numCache>
                <c:formatCode>General</c:formatCode>
                <c:ptCount val="12"/>
                <c:pt idx="6">
                  <c:v>50957</c:v>
                </c:pt>
              </c:numCache>
            </c:numRef>
          </c:val>
          <c:extLst>
            <c:ext xmlns:c16="http://schemas.microsoft.com/office/drawing/2014/chart" uri="{C3380CC4-5D6E-409C-BE32-E72D297353CC}">
              <c16:uniqueId val="{00000003-85F3-4A14-A7F4-E8E24B96BE10}"/>
            </c:ext>
          </c:extLst>
        </c:ser>
        <c:ser>
          <c:idx val="2"/>
          <c:order val="2"/>
          <c:tx>
            <c:strRef>
              <c:f>Jobs3!$A$4</c:f>
              <c:strCache>
                <c:ptCount val="1"/>
                <c:pt idx="0">
                  <c:v>Chardonnay</c:v>
                </c:pt>
              </c:strCache>
            </c:strRef>
          </c:tx>
          <c:spPr>
            <a:solidFill>
              <a:srgbClr val="FFFF00"/>
            </a:solidFill>
            <a:ln>
              <a:noFill/>
            </a:ln>
            <a:effectLst/>
          </c:spPr>
          <c:invertIfNegative val="0"/>
          <c:cat>
            <c:numRef>
              <c:f>Jobs3!$B$1:$M$1</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Jobs3!$B$4:$M$4</c:f>
              <c:numCache>
                <c:formatCode>General</c:formatCode>
                <c:ptCount val="12"/>
                <c:pt idx="5">
                  <c:v>61199</c:v>
                </c:pt>
              </c:numCache>
            </c:numRef>
          </c:val>
          <c:extLst>
            <c:ext xmlns:c16="http://schemas.microsoft.com/office/drawing/2014/chart" uri="{C3380CC4-5D6E-409C-BE32-E72D297353CC}">
              <c16:uniqueId val="{00000004-85F3-4A14-A7F4-E8E24B96BE10}"/>
            </c:ext>
          </c:extLst>
        </c:ser>
        <c:ser>
          <c:idx val="3"/>
          <c:order val="3"/>
          <c:tx>
            <c:strRef>
              <c:f>Jobs3!$A$5</c:f>
              <c:strCache>
                <c:ptCount val="1"/>
                <c:pt idx="0">
                  <c:v>Chateau Blanc de Blanc</c:v>
                </c:pt>
              </c:strCache>
            </c:strRef>
          </c:tx>
          <c:spPr>
            <a:solidFill>
              <a:srgbClr val="92D050"/>
            </a:solidFill>
            <a:ln>
              <a:noFill/>
            </a:ln>
            <a:effectLst/>
          </c:spPr>
          <c:invertIfNegative val="0"/>
          <c:cat>
            <c:numRef>
              <c:f>Jobs3!$B$1:$M$1</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Jobs3!$B$5:$M$5</c:f>
              <c:numCache>
                <c:formatCode>General</c:formatCode>
                <c:ptCount val="12"/>
                <c:pt idx="1">
                  <c:v>23304</c:v>
                </c:pt>
                <c:pt idx="2">
                  <c:v>199755</c:v>
                </c:pt>
                <c:pt idx="3">
                  <c:v>213149</c:v>
                </c:pt>
              </c:numCache>
            </c:numRef>
          </c:val>
          <c:extLst>
            <c:ext xmlns:c16="http://schemas.microsoft.com/office/drawing/2014/chart" uri="{C3380CC4-5D6E-409C-BE32-E72D297353CC}">
              <c16:uniqueId val="{00000005-85F3-4A14-A7F4-E8E24B96BE10}"/>
            </c:ext>
          </c:extLst>
        </c:ser>
        <c:ser>
          <c:idx val="4"/>
          <c:order val="4"/>
          <c:tx>
            <c:strRef>
              <c:f>Jobs3!$A$6</c:f>
              <c:strCache>
                <c:ptCount val="1"/>
                <c:pt idx="0">
                  <c:v>Chateau Rouge</c:v>
                </c:pt>
              </c:strCache>
            </c:strRef>
          </c:tx>
          <c:spPr>
            <a:solidFill>
              <a:srgbClr val="FF6600"/>
            </a:solidFill>
            <a:ln>
              <a:noFill/>
            </a:ln>
            <a:effectLst/>
          </c:spPr>
          <c:invertIfNegative val="0"/>
          <c:cat>
            <c:numRef>
              <c:f>Jobs3!$B$1:$M$1</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Jobs3!$B$6:$M$6</c:f>
              <c:numCache>
                <c:formatCode>General</c:formatCode>
                <c:ptCount val="12"/>
                <c:pt idx="6">
                  <c:v>100166</c:v>
                </c:pt>
              </c:numCache>
            </c:numRef>
          </c:val>
          <c:extLst>
            <c:ext xmlns:c16="http://schemas.microsoft.com/office/drawing/2014/chart" uri="{C3380CC4-5D6E-409C-BE32-E72D297353CC}">
              <c16:uniqueId val="{00000006-85F3-4A14-A7F4-E8E24B96BE10}"/>
            </c:ext>
          </c:extLst>
        </c:ser>
        <c:ser>
          <c:idx val="5"/>
          <c:order val="5"/>
          <c:tx>
            <c:strRef>
              <c:f>Jobs3!$A$7</c:f>
              <c:strCache>
                <c:ptCount val="1"/>
                <c:pt idx="0">
                  <c:v>Clos St Alphonse</c:v>
                </c:pt>
              </c:strCache>
            </c:strRef>
          </c:tx>
          <c:spPr>
            <a:solidFill>
              <a:schemeClr val="accent6"/>
            </a:solidFill>
            <a:ln>
              <a:noFill/>
            </a:ln>
            <a:effectLst/>
          </c:spPr>
          <c:invertIfNegative val="0"/>
          <c:cat>
            <c:numRef>
              <c:f>Jobs3!$B$1:$M$1</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Jobs3!$B$7:$M$7</c:f>
              <c:numCache>
                <c:formatCode>General</c:formatCode>
                <c:ptCount val="12"/>
                <c:pt idx="10">
                  <c:v>6021</c:v>
                </c:pt>
              </c:numCache>
            </c:numRef>
          </c:val>
          <c:extLst>
            <c:ext xmlns:c16="http://schemas.microsoft.com/office/drawing/2014/chart" uri="{C3380CC4-5D6E-409C-BE32-E72D297353CC}">
              <c16:uniqueId val="{00000007-85F3-4A14-A7F4-E8E24B96BE10}"/>
            </c:ext>
          </c:extLst>
        </c:ser>
        <c:ser>
          <c:idx val="6"/>
          <c:order val="6"/>
          <c:tx>
            <c:strRef>
              <c:f>Jobs3!$A$8</c:f>
              <c:strCache>
                <c:ptCount val="1"/>
                <c:pt idx="0">
                  <c:v>Cuvée de 3éme millénaire</c:v>
                </c:pt>
              </c:strCache>
            </c:strRef>
          </c:tx>
          <c:spPr>
            <a:solidFill>
              <a:srgbClr val="FF3300"/>
            </a:solidFill>
            <a:ln>
              <a:noFill/>
            </a:ln>
            <a:effectLst/>
          </c:spPr>
          <c:invertIfNegative val="0"/>
          <c:cat>
            <c:numRef>
              <c:f>Jobs3!$B$1:$M$1</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Jobs3!$B$8:$M$8</c:f>
              <c:numCache>
                <c:formatCode>General</c:formatCode>
                <c:ptCount val="12"/>
                <c:pt idx="6">
                  <c:v>16290</c:v>
                </c:pt>
              </c:numCache>
            </c:numRef>
          </c:val>
          <c:extLst>
            <c:ext xmlns:c16="http://schemas.microsoft.com/office/drawing/2014/chart" uri="{C3380CC4-5D6E-409C-BE32-E72D297353CC}">
              <c16:uniqueId val="{00000008-85F3-4A14-A7F4-E8E24B96BE10}"/>
            </c:ext>
          </c:extLst>
        </c:ser>
        <c:ser>
          <c:idx val="7"/>
          <c:order val="7"/>
          <c:tx>
            <c:strRef>
              <c:f>Jobs3!$A$9</c:f>
              <c:strCache>
                <c:ptCount val="1"/>
                <c:pt idx="0">
                  <c:v>Cuvée de Printemps</c:v>
                </c:pt>
              </c:strCache>
            </c:strRef>
          </c:tx>
          <c:spPr>
            <a:solidFill>
              <a:srgbClr val="FFC000"/>
            </a:solidFill>
            <a:ln>
              <a:noFill/>
            </a:ln>
            <a:effectLst/>
          </c:spPr>
          <c:invertIfNegative val="0"/>
          <c:cat>
            <c:numRef>
              <c:f>Jobs3!$B$1:$M$1</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Jobs3!$B$9:$M$9</c:f>
              <c:numCache>
                <c:formatCode>General</c:formatCode>
                <c:ptCount val="12"/>
                <c:pt idx="5">
                  <c:v>19710</c:v>
                </c:pt>
              </c:numCache>
            </c:numRef>
          </c:val>
          <c:extLst>
            <c:ext xmlns:c16="http://schemas.microsoft.com/office/drawing/2014/chart" uri="{C3380CC4-5D6E-409C-BE32-E72D297353CC}">
              <c16:uniqueId val="{00000009-85F3-4A14-A7F4-E8E24B96BE10}"/>
            </c:ext>
          </c:extLst>
        </c:ser>
        <c:ser>
          <c:idx val="8"/>
          <c:order val="8"/>
          <c:tx>
            <c:strRef>
              <c:f>Jobs3!$A$10</c:f>
              <c:strCache>
                <c:ptCount val="1"/>
                <c:pt idx="0">
                  <c:v>Gris de Gris</c:v>
                </c:pt>
              </c:strCache>
            </c:strRef>
          </c:tx>
          <c:spPr>
            <a:solidFill>
              <a:srgbClr val="FF66FF"/>
            </a:solidFill>
            <a:ln>
              <a:noFill/>
            </a:ln>
            <a:effectLst/>
          </c:spPr>
          <c:invertIfNegative val="0"/>
          <c:cat>
            <c:numRef>
              <c:f>Jobs3!$B$1:$M$1</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Jobs3!$B$10:$M$10</c:f>
              <c:numCache>
                <c:formatCode>General</c:formatCode>
                <c:ptCount val="12"/>
                <c:pt idx="1">
                  <c:v>40229</c:v>
                </c:pt>
              </c:numCache>
            </c:numRef>
          </c:val>
          <c:extLst>
            <c:ext xmlns:c16="http://schemas.microsoft.com/office/drawing/2014/chart" uri="{C3380CC4-5D6E-409C-BE32-E72D297353CC}">
              <c16:uniqueId val="{0000000A-85F3-4A14-A7F4-E8E24B96BE10}"/>
            </c:ext>
          </c:extLst>
        </c:ser>
        <c:ser>
          <c:idx val="9"/>
          <c:order val="9"/>
          <c:tx>
            <c:strRef>
              <c:f>Jobs3!$A$11</c:f>
              <c:strCache>
                <c:ptCount val="1"/>
                <c:pt idx="0">
                  <c:v>Le Souverain</c:v>
                </c:pt>
              </c:strCache>
            </c:strRef>
          </c:tx>
          <c:spPr>
            <a:solidFill>
              <a:srgbClr val="FFC000"/>
            </a:solidFill>
            <a:ln>
              <a:noFill/>
            </a:ln>
            <a:effectLst/>
          </c:spPr>
          <c:invertIfNegative val="0"/>
          <c:cat>
            <c:numRef>
              <c:f>Jobs3!$B$1:$M$1</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Jobs3!$B$11:$M$11</c:f>
              <c:numCache>
                <c:formatCode>General</c:formatCode>
                <c:ptCount val="12"/>
                <c:pt idx="5">
                  <c:v>10041</c:v>
                </c:pt>
              </c:numCache>
            </c:numRef>
          </c:val>
          <c:extLst>
            <c:ext xmlns:c16="http://schemas.microsoft.com/office/drawing/2014/chart" uri="{C3380CC4-5D6E-409C-BE32-E72D297353CC}">
              <c16:uniqueId val="{0000000B-85F3-4A14-A7F4-E8E24B96BE10}"/>
            </c:ext>
          </c:extLst>
        </c:ser>
        <c:ser>
          <c:idx val="10"/>
          <c:order val="10"/>
          <c:tx>
            <c:strRef>
              <c:f>Jobs3!$A$12</c:f>
              <c:strCache>
                <c:ptCount val="1"/>
                <c:pt idx="0">
                  <c:v>Mag. Chateau Rouge</c:v>
                </c:pt>
              </c:strCache>
            </c:strRef>
          </c:tx>
          <c:spPr>
            <a:solidFill>
              <a:srgbClr val="FF0000"/>
            </a:solidFill>
            <a:ln>
              <a:noFill/>
            </a:ln>
            <a:effectLst/>
          </c:spPr>
          <c:invertIfNegative val="0"/>
          <c:cat>
            <c:numRef>
              <c:f>Jobs3!$B$1:$M$1</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Jobs3!$B$12:$M$12</c:f>
              <c:numCache>
                <c:formatCode>General</c:formatCode>
                <c:ptCount val="12"/>
                <c:pt idx="6">
                  <c:v>4362</c:v>
                </c:pt>
              </c:numCache>
            </c:numRef>
          </c:val>
          <c:extLst>
            <c:ext xmlns:c16="http://schemas.microsoft.com/office/drawing/2014/chart" uri="{C3380CC4-5D6E-409C-BE32-E72D297353CC}">
              <c16:uniqueId val="{0000000C-85F3-4A14-A7F4-E8E24B96BE10}"/>
            </c:ext>
          </c:extLst>
        </c:ser>
        <c:ser>
          <c:idx val="11"/>
          <c:order val="11"/>
          <c:tx>
            <c:strRef>
              <c:f>Jobs3!$A$13</c:f>
              <c:strCache>
                <c:ptCount val="1"/>
                <c:pt idx="0">
                  <c:v>Moscatel</c:v>
                </c:pt>
              </c:strCache>
            </c:strRef>
          </c:tx>
          <c:spPr>
            <a:solidFill>
              <a:srgbClr val="92D050"/>
            </a:solidFill>
            <a:ln>
              <a:noFill/>
            </a:ln>
            <a:effectLst/>
          </c:spPr>
          <c:invertIfNegative val="0"/>
          <c:cat>
            <c:numRef>
              <c:f>Jobs3!$B$1:$M$1</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Jobs3!$B$13:$M$13</c:f>
              <c:numCache>
                <c:formatCode>General</c:formatCode>
                <c:ptCount val="12"/>
                <c:pt idx="3">
                  <c:v>17116</c:v>
                </c:pt>
                <c:pt idx="11">
                  <c:v>26812</c:v>
                </c:pt>
              </c:numCache>
            </c:numRef>
          </c:val>
          <c:extLst>
            <c:ext xmlns:c16="http://schemas.microsoft.com/office/drawing/2014/chart" uri="{C3380CC4-5D6E-409C-BE32-E72D297353CC}">
              <c16:uniqueId val="{0000000D-85F3-4A14-A7F4-E8E24B96BE10}"/>
            </c:ext>
          </c:extLst>
        </c:ser>
        <c:ser>
          <c:idx val="12"/>
          <c:order val="12"/>
          <c:tx>
            <c:strRef>
              <c:f>Jobs3!$A$14</c:f>
              <c:strCache>
                <c:ptCount val="1"/>
                <c:pt idx="0">
                  <c:v>Prieuré Ksara</c:v>
                </c:pt>
              </c:strCache>
            </c:strRef>
          </c:tx>
          <c:spPr>
            <a:solidFill>
              <a:srgbClr val="C00000"/>
            </a:solidFill>
            <a:ln>
              <a:noFill/>
            </a:ln>
            <a:effectLst/>
          </c:spPr>
          <c:invertIfNegative val="0"/>
          <c:cat>
            <c:numRef>
              <c:f>Jobs3!$B$1:$M$1</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Jobs3!$B$14:$M$14</c:f>
              <c:numCache>
                <c:formatCode>General</c:formatCode>
                <c:ptCount val="12"/>
                <c:pt idx="2">
                  <c:v>24332</c:v>
                </c:pt>
                <c:pt idx="3">
                  <c:v>38336</c:v>
                </c:pt>
                <c:pt idx="6">
                  <c:v>39672</c:v>
                </c:pt>
                <c:pt idx="8">
                  <c:v>100167</c:v>
                </c:pt>
                <c:pt idx="9">
                  <c:v>22859</c:v>
                </c:pt>
                <c:pt idx="10">
                  <c:v>68656</c:v>
                </c:pt>
                <c:pt idx="11">
                  <c:v>48366</c:v>
                </c:pt>
              </c:numCache>
            </c:numRef>
          </c:val>
          <c:extLst>
            <c:ext xmlns:c16="http://schemas.microsoft.com/office/drawing/2014/chart" uri="{C3380CC4-5D6E-409C-BE32-E72D297353CC}">
              <c16:uniqueId val="{0000000E-85F3-4A14-A7F4-E8E24B96BE10}"/>
            </c:ext>
          </c:extLst>
        </c:ser>
        <c:ser>
          <c:idx val="13"/>
          <c:order val="13"/>
          <c:tx>
            <c:strRef>
              <c:f>Jobs3!$A$15</c:f>
              <c:strCache>
                <c:ptCount val="1"/>
                <c:pt idx="0">
                  <c:v>Reserve du Couvent</c:v>
                </c:pt>
              </c:strCache>
            </c:strRef>
          </c:tx>
          <c:spPr>
            <a:solidFill>
              <a:srgbClr val="FF0000"/>
            </a:solidFill>
            <a:ln>
              <a:noFill/>
            </a:ln>
            <a:effectLst/>
          </c:spPr>
          <c:invertIfNegative val="0"/>
          <c:cat>
            <c:numRef>
              <c:f>Jobs3!$B$1:$M$1</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Jobs3!$B$15:$M$15</c:f>
              <c:numCache>
                <c:formatCode>General</c:formatCode>
                <c:ptCount val="12"/>
                <c:pt idx="8">
                  <c:v>106283</c:v>
                </c:pt>
              </c:numCache>
            </c:numRef>
          </c:val>
          <c:extLst>
            <c:ext xmlns:c16="http://schemas.microsoft.com/office/drawing/2014/chart" uri="{C3380CC4-5D6E-409C-BE32-E72D297353CC}">
              <c16:uniqueId val="{0000000F-85F3-4A14-A7F4-E8E24B96BE10}"/>
            </c:ext>
          </c:extLst>
        </c:ser>
        <c:ser>
          <c:idx val="14"/>
          <c:order val="14"/>
          <c:tx>
            <c:strRef>
              <c:f>Jobs3!$A$16</c:f>
              <c:strCache>
                <c:ptCount val="1"/>
                <c:pt idx="0">
                  <c:v>Reserve du Couvent</c:v>
                </c:pt>
              </c:strCache>
            </c:strRef>
          </c:tx>
          <c:spPr>
            <a:solidFill>
              <a:srgbClr val="FF0000"/>
            </a:solidFill>
            <a:ln>
              <a:noFill/>
            </a:ln>
            <a:effectLst/>
          </c:spPr>
          <c:invertIfNegative val="0"/>
          <c:cat>
            <c:numRef>
              <c:f>Jobs3!$B$1:$M$1</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Jobs3!$B$16:$M$16</c:f>
              <c:numCache>
                <c:formatCode>General</c:formatCode>
                <c:ptCount val="12"/>
                <c:pt idx="0">
                  <c:v>68648</c:v>
                </c:pt>
                <c:pt idx="2">
                  <c:v>75380</c:v>
                </c:pt>
                <c:pt idx="3">
                  <c:v>57338</c:v>
                </c:pt>
                <c:pt idx="4">
                  <c:v>147808</c:v>
                </c:pt>
                <c:pt idx="5">
                  <c:v>45470</c:v>
                </c:pt>
                <c:pt idx="6">
                  <c:v>33827</c:v>
                </c:pt>
                <c:pt idx="7">
                  <c:v>38307</c:v>
                </c:pt>
                <c:pt idx="9">
                  <c:v>76714</c:v>
                </c:pt>
                <c:pt idx="10">
                  <c:v>75368</c:v>
                </c:pt>
                <c:pt idx="11">
                  <c:v>131767</c:v>
                </c:pt>
              </c:numCache>
            </c:numRef>
          </c:val>
          <c:extLst>
            <c:ext xmlns:c16="http://schemas.microsoft.com/office/drawing/2014/chart" uri="{C3380CC4-5D6E-409C-BE32-E72D297353CC}">
              <c16:uniqueId val="{00000010-85F3-4A14-A7F4-E8E24B96BE10}"/>
            </c:ext>
          </c:extLst>
        </c:ser>
        <c:ser>
          <c:idx val="15"/>
          <c:order val="15"/>
          <c:tx>
            <c:strRef>
              <c:f>Jobs3!$A$17</c:f>
              <c:strCache>
                <c:ptCount val="1"/>
                <c:pt idx="0">
                  <c:v>Rosé de Ksara</c:v>
                </c:pt>
              </c:strCache>
            </c:strRef>
          </c:tx>
          <c:spPr>
            <a:solidFill>
              <a:srgbClr val="FF66FF"/>
            </a:solidFill>
            <a:ln>
              <a:noFill/>
            </a:ln>
            <a:effectLst/>
          </c:spPr>
          <c:invertIfNegative val="0"/>
          <c:cat>
            <c:numRef>
              <c:f>Jobs3!$B$1:$M$1</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Jobs3!$B$17:$M$17</c:f>
              <c:numCache>
                <c:formatCode>General</c:formatCode>
                <c:ptCount val="12"/>
                <c:pt idx="4">
                  <c:v>150602</c:v>
                </c:pt>
              </c:numCache>
            </c:numRef>
          </c:val>
          <c:extLst>
            <c:ext xmlns:c16="http://schemas.microsoft.com/office/drawing/2014/chart" uri="{C3380CC4-5D6E-409C-BE32-E72D297353CC}">
              <c16:uniqueId val="{00000011-85F3-4A14-A7F4-E8E24B96BE10}"/>
            </c:ext>
          </c:extLst>
        </c:ser>
        <c:ser>
          <c:idx val="16"/>
          <c:order val="16"/>
          <c:tx>
            <c:strRef>
              <c:f>Jobs3!$A$18</c:f>
              <c:strCache>
                <c:ptCount val="1"/>
                <c:pt idx="0">
                  <c:v>Sunset Rosé</c:v>
                </c:pt>
              </c:strCache>
            </c:strRef>
          </c:tx>
          <c:spPr>
            <a:solidFill>
              <a:srgbClr val="FF66FF"/>
            </a:solidFill>
            <a:ln>
              <a:noFill/>
            </a:ln>
            <a:effectLst/>
          </c:spPr>
          <c:invertIfNegative val="0"/>
          <c:cat>
            <c:numRef>
              <c:f>Jobs3!$B$1:$M$1</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Jobs3!$B$18:$M$18</c:f>
              <c:numCache>
                <c:formatCode>General</c:formatCode>
                <c:ptCount val="12"/>
                <c:pt idx="0">
                  <c:v>204911</c:v>
                </c:pt>
                <c:pt idx="1">
                  <c:v>185468</c:v>
                </c:pt>
                <c:pt idx="4">
                  <c:v>191432</c:v>
                </c:pt>
                <c:pt idx="5">
                  <c:v>187887</c:v>
                </c:pt>
              </c:numCache>
            </c:numRef>
          </c:val>
          <c:extLst>
            <c:ext xmlns:c16="http://schemas.microsoft.com/office/drawing/2014/chart" uri="{C3380CC4-5D6E-409C-BE32-E72D297353CC}">
              <c16:uniqueId val="{00000012-85F3-4A14-A7F4-E8E24B96BE10}"/>
            </c:ext>
          </c:extLst>
        </c:ser>
        <c:dLbls>
          <c:showLegendKey val="0"/>
          <c:showVal val="0"/>
          <c:showCatName val="0"/>
          <c:showSerName val="0"/>
          <c:showPercent val="0"/>
          <c:showBubbleSize val="0"/>
        </c:dLbls>
        <c:gapWidth val="150"/>
        <c:overlap val="100"/>
        <c:axId val="1619502352"/>
        <c:axId val="1527210192"/>
      </c:barChart>
      <c:catAx>
        <c:axId val="161950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1527210192"/>
        <c:crosses val="autoZero"/>
        <c:auto val="1"/>
        <c:lblAlgn val="ctr"/>
        <c:lblOffset val="100"/>
        <c:noMultiLvlLbl val="0"/>
      </c:catAx>
      <c:valAx>
        <c:axId val="1527210192"/>
        <c:scaling>
          <c:orientation val="minMax"/>
          <c:max val="5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1619502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Schedule</a:t>
            </a:r>
            <a:r>
              <a:rPr lang="en-US" baseline="0" dirty="0"/>
              <a:t> per month with </a:t>
            </a:r>
            <a:r>
              <a:rPr lang="zh-CN" altLang="is-IS" sz="1400" b="0" i="0" u="none" strike="noStrike" baseline="0" dirty="0">
                <a:effectLst/>
              </a:rPr>
              <a:t>𝐿</a:t>
            </a:r>
            <a:r>
              <a:rPr lang="is-IS" sz="1400" b="0" i="0" u="none" strike="noStrike" baseline="-25000" dirty="0">
                <a:effectLst/>
              </a:rPr>
              <a:t>max</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s-IS"/>
        </a:p>
      </c:txPr>
    </c:title>
    <c:autoTitleDeleted val="0"/>
    <c:plotArea>
      <c:layout>
        <c:manualLayout>
          <c:layoutTarget val="inner"/>
          <c:xMode val="edge"/>
          <c:yMode val="edge"/>
          <c:x val="0.111612916074298"/>
          <c:y val="0.154321685953273"/>
          <c:w val="0.88838708392570198"/>
          <c:h val="0.76307166099935497"/>
        </c:manualLayout>
      </c:layout>
      <c:barChart>
        <c:barDir val="col"/>
        <c:grouping val="stacked"/>
        <c:varyColors val="0"/>
        <c:ser>
          <c:idx val="0"/>
          <c:order val="0"/>
          <c:tx>
            <c:strRef>
              <c:f>'Jobs 2'!$A$69</c:f>
              <c:strCache>
                <c:ptCount val="1"/>
                <c:pt idx="0">
                  <c:v>Blanc de Blanc</c:v>
                </c:pt>
              </c:strCache>
            </c:strRef>
          </c:tx>
          <c:spPr>
            <a:solidFill>
              <a:srgbClr val="92D050"/>
            </a:solidFill>
            <a:ln>
              <a:noFill/>
            </a:ln>
            <a:effectLst/>
          </c:spPr>
          <c:invertIfNegative val="0"/>
          <c:cat>
            <c:numRef>
              <c:f>'Jobs 2'!$B$68:$M$68</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'Jobs 2'!$B$69:$M$69</c:f>
              <c:numCache>
                <c:formatCode>_(* #,##0.00_);_(* \(#,##0.00\);_(* "-"??_);_(@_)</c:formatCode>
                <c:ptCount val="12"/>
                <c:pt idx="0">
                  <c:v>128000</c:v>
                </c:pt>
                <c:pt idx="1">
                  <c:v>68000</c:v>
                </c:pt>
                <c:pt idx="2">
                  <c:v>82000</c:v>
                </c:pt>
                <c:pt idx="3">
                  <c:v>76000</c:v>
                </c:pt>
                <c:pt idx="4">
                  <c:v>98000</c:v>
                </c:pt>
                <c:pt idx="6">
                  <c:v>98000</c:v>
                </c:pt>
                <c:pt idx="7">
                  <c:v>82000</c:v>
                </c:pt>
                <c:pt idx="8">
                  <c:v>150000</c:v>
                </c:pt>
                <c:pt idx="9">
                  <c:v>136000</c:v>
                </c:pt>
                <c:pt idx="11">
                  <c:v>46000</c:v>
                </c:pt>
              </c:numCache>
            </c:numRef>
          </c:val>
          <c:extLst>
            <c:ext xmlns:c16="http://schemas.microsoft.com/office/drawing/2014/chart" uri="{C3380CC4-5D6E-409C-BE32-E72D297353CC}">
              <c16:uniqueId val="{00000000-0CDE-48A7-B5AC-82C15855991E}"/>
            </c:ext>
          </c:extLst>
        </c:ser>
        <c:ser>
          <c:idx val="1"/>
          <c:order val="1"/>
          <c:tx>
            <c:strRef>
              <c:f>'Jobs 2'!$A$70</c:f>
              <c:strCache>
                <c:ptCount val="1"/>
                <c:pt idx="0">
                  <c:v>Chardonnet</c:v>
                </c:pt>
              </c:strCache>
            </c:strRef>
          </c:tx>
          <c:spPr>
            <a:solidFill>
              <a:srgbClr val="FFFF00"/>
            </a:solidFill>
            <a:ln>
              <a:noFill/>
            </a:ln>
            <a:effectLst/>
          </c:spPr>
          <c:invertIfNegative val="0"/>
          <c:cat>
            <c:numRef>
              <c:f>'Jobs 2'!$B$68:$M$68</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'Jobs 2'!$B$70:$M$70</c:f>
              <c:numCache>
                <c:formatCode>General</c:formatCode>
                <c:ptCount val="12"/>
                <c:pt idx="5" formatCode="_(* #,##0.00_);_(* \(#,##0.00\);_(* &quot;-&quot;??_);_(@_)">
                  <c:v>8000</c:v>
                </c:pt>
                <c:pt idx="6" formatCode="_(* #,##0.00_);_(* \(#,##0.00\);_(* &quot;-&quot;??_);_(@_)">
                  <c:v>22000</c:v>
                </c:pt>
                <c:pt idx="7" formatCode="_(* #,##0.00_);_(* \(#,##0.00\);_(* &quot;-&quot;??_);_(@_)">
                  <c:v>8000</c:v>
                </c:pt>
                <c:pt idx="8" formatCode="_(* #,##0.00_);_(* \(#,##0.00\);_(* &quot;-&quot;??_);_(@_)">
                  <c:v>24000</c:v>
                </c:pt>
                <c:pt idx="9" formatCode="_(* #,##0.00_);_(* \(#,##0.00\);_(* &quot;-&quot;??_);_(@_)">
                  <c:v>8000</c:v>
                </c:pt>
                <c:pt idx="11" formatCode="_(* #,##0.00_);_(* \(#,##0.00\);_(* &quot;-&quot;??_);_(@_)">
                  <c:v>56000</c:v>
                </c:pt>
              </c:numCache>
            </c:numRef>
          </c:val>
          <c:extLst>
            <c:ext xmlns:c16="http://schemas.microsoft.com/office/drawing/2014/chart" uri="{C3380CC4-5D6E-409C-BE32-E72D297353CC}">
              <c16:uniqueId val="{00000001-0CDE-48A7-B5AC-82C15855991E}"/>
            </c:ext>
          </c:extLst>
        </c:ser>
        <c:ser>
          <c:idx val="2"/>
          <c:order val="2"/>
          <c:tx>
            <c:strRef>
              <c:f>'Jobs 2'!$A$71</c:f>
              <c:strCache>
                <c:ptCount val="1"/>
                <c:pt idx="0">
                  <c:v>Sunset</c:v>
                </c:pt>
              </c:strCache>
            </c:strRef>
          </c:tx>
          <c:spPr>
            <a:solidFill>
              <a:srgbClr val="FF66FF"/>
            </a:solidFill>
            <a:ln>
              <a:noFill/>
            </a:ln>
            <a:effectLst/>
          </c:spPr>
          <c:invertIfNegative val="0"/>
          <c:cat>
            <c:numRef>
              <c:f>'Jobs 2'!$B$68:$M$68</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'Jobs 2'!$B$71:$M$71</c:f>
              <c:numCache>
                <c:formatCode>_(* #,##0.00_);_(* \(#,##0.00\);_(* "-"??_);_(@_)</c:formatCode>
                <c:ptCount val="12"/>
                <c:pt idx="0">
                  <c:v>182000</c:v>
                </c:pt>
                <c:pt idx="1">
                  <c:v>76000</c:v>
                </c:pt>
                <c:pt idx="2">
                  <c:v>90000</c:v>
                </c:pt>
                <c:pt idx="3">
                  <c:v>106000</c:v>
                </c:pt>
                <c:pt idx="4">
                  <c:v>120000</c:v>
                </c:pt>
                <c:pt idx="5">
                  <c:v>196000</c:v>
                </c:pt>
                <c:pt idx="6">
                  <c:v>166000</c:v>
                </c:pt>
                <c:pt idx="7">
                  <c:v>136000</c:v>
                </c:pt>
                <c:pt idx="8">
                  <c:v>106000</c:v>
                </c:pt>
                <c:pt idx="9">
                  <c:v>120000</c:v>
                </c:pt>
                <c:pt idx="11">
                  <c:v>226000</c:v>
                </c:pt>
              </c:numCache>
            </c:numRef>
          </c:val>
          <c:extLst>
            <c:ext xmlns:c16="http://schemas.microsoft.com/office/drawing/2014/chart" uri="{C3380CC4-5D6E-409C-BE32-E72D297353CC}">
              <c16:uniqueId val="{00000002-0CDE-48A7-B5AC-82C15855991E}"/>
            </c:ext>
          </c:extLst>
        </c:ser>
        <c:ser>
          <c:idx val="3"/>
          <c:order val="3"/>
          <c:tx>
            <c:strRef>
              <c:f>'Jobs 2'!$A$72</c:f>
              <c:strCache>
                <c:ptCount val="1"/>
                <c:pt idx="0">
                  <c:v>Prieuré</c:v>
                </c:pt>
              </c:strCache>
            </c:strRef>
          </c:tx>
          <c:spPr>
            <a:solidFill>
              <a:srgbClr val="C00000"/>
            </a:solidFill>
            <a:ln>
              <a:noFill/>
            </a:ln>
            <a:effectLst/>
          </c:spPr>
          <c:invertIfNegative val="0"/>
          <c:cat>
            <c:numRef>
              <c:f>'Jobs 2'!$B$68:$M$68</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'Jobs 2'!$B$72:$M$72</c:f>
              <c:numCache>
                <c:formatCode>General</c:formatCode>
                <c:ptCount val="12"/>
                <c:pt idx="2" formatCode="_(* #,##0.00_);_(* \(#,##0.00\);_(* &quot;-&quot;??_);_(@_)">
                  <c:v>12000</c:v>
                </c:pt>
                <c:pt idx="3" formatCode="_(* #,##0.00_);_(* \(#,##0.00\);_(* &quot;-&quot;??_);_(@_)">
                  <c:v>12000</c:v>
                </c:pt>
                <c:pt idx="4" formatCode="_(* #,##0.00_);_(* \(#,##0.00\);_(* &quot;-&quot;??_);_(@_)">
                  <c:v>12000</c:v>
                </c:pt>
                <c:pt idx="5" formatCode="_(* #,##0.00_);_(* \(#,##0.00\);_(* &quot;-&quot;??_);_(@_)">
                  <c:v>12000</c:v>
                </c:pt>
                <c:pt idx="6" formatCode="_(* #,##0.00_);_(* \(#,##0.00\);_(* &quot;-&quot;??_);_(@_)">
                  <c:v>12000</c:v>
                </c:pt>
                <c:pt idx="7" formatCode="_(* #,##0.00_);_(* \(#,##0.00\);_(* &quot;-&quot;??_);_(@_)">
                  <c:v>34000</c:v>
                </c:pt>
                <c:pt idx="8" formatCode="_(* #,##0.00_);_(* \(#,##0.00\);_(* &quot;-&quot;??_);_(@_)">
                  <c:v>72000</c:v>
                </c:pt>
                <c:pt idx="9" formatCode="_(* #,##0.00_);_(* \(#,##0.00\);_(* &quot;-&quot;??_);_(@_)">
                  <c:v>112000</c:v>
                </c:pt>
                <c:pt idx="10" formatCode="_(* #,##0.00_);_(* \(#,##0.00\);_(* &quot;-&quot;??_);_(@_)">
                  <c:v>192000</c:v>
                </c:pt>
                <c:pt idx="11" formatCode="_(* #,##0.00_);_(* \(#,##0.00\);_(* &quot;-&quot;??_);_(@_)">
                  <c:v>54000</c:v>
                </c:pt>
              </c:numCache>
            </c:numRef>
          </c:val>
          <c:extLst>
            <c:ext xmlns:c16="http://schemas.microsoft.com/office/drawing/2014/chart" uri="{C3380CC4-5D6E-409C-BE32-E72D297353CC}">
              <c16:uniqueId val="{00000003-0CDE-48A7-B5AC-82C15855991E}"/>
            </c:ext>
          </c:extLst>
        </c:ser>
        <c:ser>
          <c:idx val="4"/>
          <c:order val="4"/>
          <c:tx>
            <c:strRef>
              <c:f>'Jobs 2'!$A$73</c:f>
              <c:strCache>
                <c:ptCount val="1"/>
                <c:pt idx="0">
                  <c:v>Reserve du couvent</c:v>
                </c:pt>
              </c:strCache>
            </c:strRef>
          </c:tx>
          <c:spPr>
            <a:solidFill>
              <a:srgbClr val="FF0000"/>
            </a:solidFill>
            <a:ln>
              <a:noFill/>
            </a:ln>
            <a:effectLst/>
          </c:spPr>
          <c:invertIfNegative val="0"/>
          <c:cat>
            <c:numRef>
              <c:f>'Jobs 2'!$B$68:$M$68</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'Jobs 2'!$B$73:$M$73</c:f>
              <c:numCache>
                <c:formatCode>_(* #,##0.00_);_(* \(#,##0.00\);_(* "-"??_);_(@_)</c:formatCode>
                <c:ptCount val="12"/>
                <c:pt idx="0">
                  <c:v>76000</c:v>
                </c:pt>
                <c:pt idx="1">
                  <c:v>120000</c:v>
                </c:pt>
                <c:pt idx="3">
                  <c:v>74000</c:v>
                </c:pt>
                <c:pt idx="4">
                  <c:v>74000</c:v>
                </c:pt>
                <c:pt idx="5">
                  <c:v>80000</c:v>
                </c:pt>
                <c:pt idx="6">
                  <c:v>86000</c:v>
                </c:pt>
                <c:pt idx="7">
                  <c:v>64000</c:v>
                </c:pt>
                <c:pt idx="8">
                  <c:v>66000</c:v>
                </c:pt>
                <c:pt idx="9">
                  <c:v>82000</c:v>
                </c:pt>
                <c:pt idx="10">
                  <c:v>126000</c:v>
                </c:pt>
                <c:pt idx="11">
                  <c:v>88000</c:v>
                </c:pt>
              </c:numCache>
            </c:numRef>
          </c:val>
          <c:extLst>
            <c:ext xmlns:c16="http://schemas.microsoft.com/office/drawing/2014/chart" uri="{C3380CC4-5D6E-409C-BE32-E72D297353CC}">
              <c16:uniqueId val="{00000004-0CDE-48A7-B5AC-82C15855991E}"/>
            </c:ext>
          </c:extLst>
        </c:ser>
        <c:ser>
          <c:idx val="5"/>
          <c:order val="5"/>
          <c:tx>
            <c:strRef>
              <c:f>'Jobs 2'!$A$74</c:f>
              <c:strCache>
                <c:ptCount val="1"/>
                <c:pt idx="0">
                  <c:v>cuvée du printemps</c:v>
                </c:pt>
              </c:strCache>
            </c:strRef>
          </c:tx>
          <c:spPr>
            <a:solidFill>
              <a:srgbClr val="FFC000"/>
            </a:solidFill>
            <a:ln>
              <a:noFill/>
            </a:ln>
            <a:effectLst/>
          </c:spPr>
          <c:invertIfNegative val="0"/>
          <c:cat>
            <c:numRef>
              <c:f>'Jobs 2'!$B$68:$M$68</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'Jobs 2'!$B$74:$M$74</c:f>
              <c:numCache>
                <c:formatCode>_(* #,##0.00_);_(* \(#,##0.00\);_(* "-"??_);_(@_)</c:formatCode>
                <c:ptCount val="12"/>
                <c:pt idx="0">
                  <c:v>6000</c:v>
                </c:pt>
                <c:pt idx="1">
                  <c:v>2000</c:v>
                </c:pt>
                <c:pt idx="2">
                  <c:v>2000</c:v>
                </c:pt>
                <c:pt idx="4">
                  <c:v>2000</c:v>
                </c:pt>
                <c:pt idx="5">
                  <c:v>2000</c:v>
                </c:pt>
                <c:pt idx="6">
                  <c:v>1950</c:v>
                </c:pt>
                <c:pt idx="7">
                  <c:v>4000</c:v>
                </c:pt>
                <c:pt idx="8">
                  <c:v>2000</c:v>
                </c:pt>
                <c:pt idx="9">
                  <c:v>4000</c:v>
                </c:pt>
                <c:pt idx="10">
                  <c:v>8000</c:v>
                </c:pt>
                <c:pt idx="11">
                  <c:v>6000</c:v>
                </c:pt>
              </c:numCache>
            </c:numRef>
          </c:val>
          <c:extLst>
            <c:ext xmlns:c16="http://schemas.microsoft.com/office/drawing/2014/chart" uri="{C3380CC4-5D6E-409C-BE32-E72D297353CC}">
              <c16:uniqueId val="{00000005-0CDE-48A7-B5AC-82C15855991E}"/>
            </c:ext>
          </c:extLst>
        </c:ser>
        <c:dLbls>
          <c:showLegendKey val="0"/>
          <c:showVal val="0"/>
          <c:showCatName val="0"/>
          <c:showSerName val="0"/>
          <c:showPercent val="0"/>
          <c:showBubbleSize val="0"/>
        </c:dLbls>
        <c:gapWidth val="150"/>
        <c:overlap val="100"/>
        <c:axId val="1619255280"/>
        <c:axId val="1619257056"/>
      </c:barChart>
      <c:catAx>
        <c:axId val="161925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1619257056"/>
        <c:crosses val="autoZero"/>
        <c:auto val="1"/>
        <c:lblAlgn val="ctr"/>
        <c:lblOffset val="100"/>
        <c:noMultiLvlLbl val="0"/>
      </c:catAx>
      <c:valAx>
        <c:axId val="1619257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1619255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87838" cy="336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03875" y="0"/>
            <a:ext cx="4287838" cy="336550"/>
          </a:xfrm>
          <a:prstGeom prst="rect">
            <a:avLst/>
          </a:prstGeom>
        </p:spPr>
        <p:txBody>
          <a:bodyPr vert="horz" lIns="91440" tIns="45720" rIns="91440" bIns="45720" rtlCol="0"/>
          <a:lstStyle>
            <a:lvl1pPr algn="r">
              <a:defRPr sz="1200"/>
            </a:lvl1pPr>
          </a:lstStyle>
          <a:p>
            <a:fld id="{570DFB2B-52B0-4E2B-B64C-ABB435288A52}" type="datetimeFigureOut">
              <a:rPr lang="en-US" smtClean="0"/>
              <a:t>4/25/2017</a:t>
            </a:fld>
            <a:endParaRPr lang="en-US"/>
          </a:p>
        </p:txBody>
      </p:sp>
      <p:sp>
        <p:nvSpPr>
          <p:cNvPr id="4" name="Slide Image Placeholder 3"/>
          <p:cNvSpPr>
            <a:spLocks noGrp="1" noRot="1" noChangeAspect="1"/>
          </p:cNvSpPr>
          <p:nvPr>
            <p:ph type="sldImg" idx="2"/>
          </p:nvPr>
        </p:nvSpPr>
        <p:spPr>
          <a:xfrm>
            <a:off x="3119438" y="506413"/>
            <a:ext cx="3654425" cy="25288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9013" y="3203575"/>
            <a:ext cx="7915275" cy="30337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05563"/>
            <a:ext cx="4287838" cy="336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03875" y="6405563"/>
            <a:ext cx="4287838" cy="336550"/>
          </a:xfrm>
          <a:prstGeom prst="rect">
            <a:avLst/>
          </a:prstGeom>
        </p:spPr>
        <p:txBody>
          <a:bodyPr vert="horz" lIns="91440" tIns="45720" rIns="91440" bIns="45720" rtlCol="0" anchor="b"/>
          <a:lstStyle>
            <a:lvl1pPr algn="r">
              <a:defRPr sz="1200"/>
            </a:lvl1pPr>
          </a:lstStyle>
          <a:p>
            <a:fld id="{95AEB4F8-844F-4475-952D-FB6E61AEB3DE}" type="slidenum">
              <a:rPr lang="en-US" smtClean="0"/>
              <a:t>‹#›</a:t>
            </a:fld>
            <a:endParaRPr lang="en-US"/>
          </a:p>
        </p:txBody>
      </p:sp>
    </p:spTree>
    <p:extLst>
      <p:ext uri="{BB962C8B-B14F-4D97-AF65-F5344CB8AC3E}">
        <p14:creationId xmlns:p14="http://schemas.microsoft.com/office/powerpoint/2010/main" val="4018587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fontAlgn="base"/>
            <a:r>
              <a:rPr lang="en-US" dirty="0"/>
              <a:t>With the current facilities, would it be possible to meet the demand on time for all of the different products?</a:t>
            </a:r>
          </a:p>
          <a:p>
            <a:pPr lvl="2" fontAlgn="base"/>
            <a:r>
              <a:rPr lang="en-US" dirty="0"/>
              <a:t>Taking into account the storage capacity of bottled wines,  by minimizing the storing time of final products? </a:t>
            </a:r>
          </a:p>
          <a:p>
            <a:pPr lvl="2" fontAlgn="base"/>
            <a:r>
              <a:rPr lang="en-US" dirty="0"/>
              <a:t>We will also create tow different bottling schedule and compare them with the schedule that is current implemented</a:t>
            </a:r>
          </a:p>
          <a:p>
            <a:endParaRPr lang="en-US" dirty="0"/>
          </a:p>
        </p:txBody>
      </p:sp>
      <p:sp>
        <p:nvSpPr>
          <p:cNvPr id="4" name="Slide Number Placeholder 3"/>
          <p:cNvSpPr>
            <a:spLocks noGrp="1"/>
          </p:cNvSpPr>
          <p:nvPr>
            <p:ph type="sldNum" sz="quarter" idx="10"/>
          </p:nvPr>
        </p:nvSpPr>
        <p:spPr/>
        <p:txBody>
          <a:bodyPr/>
          <a:lstStyle/>
          <a:p>
            <a:fld id="{95AEB4F8-844F-4475-952D-FB6E61AEB3DE}" type="slidenum">
              <a:rPr lang="en-US" smtClean="0"/>
              <a:t>2</a:t>
            </a:fld>
            <a:endParaRPr lang="en-US"/>
          </a:p>
        </p:txBody>
      </p:sp>
    </p:spTree>
    <p:extLst>
      <p:ext uri="{BB962C8B-B14F-4D97-AF65-F5344CB8AC3E}">
        <p14:creationId xmlns:p14="http://schemas.microsoft.com/office/powerpoint/2010/main" val="1311510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spcBef>
                <a:spcPts val="400"/>
              </a:spcBef>
              <a:buClr>
                <a:srgbClr val="000000"/>
              </a:buClr>
              <a:buSzPct val="100000"/>
              <a:buFont typeface="Arial" panose="020B0604020202020204" pitchFamily="34" charset="0"/>
              <a:buChar char="•"/>
            </a:pPr>
            <a:endParaRPr lang="is-IS" sz="1200" b="0" noProof="0" dirty="0">
              <a:latin typeface="+mn-lt"/>
              <a:cs typeface="Arial Narrow" pitchFamily="34" charset="0"/>
            </a:endParaRPr>
          </a:p>
        </p:txBody>
      </p:sp>
      <p:sp>
        <p:nvSpPr>
          <p:cNvPr id="4" name="Slide Number Placeholder 3"/>
          <p:cNvSpPr>
            <a:spLocks noGrp="1"/>
          </p:cNvSpPr>
          <p:nvPr>
            <p:ph type="sldNum" sz="quarter" idx="10"/>
          </p:nvPr>
        </p:nvSpPr>
        <p:spPr/>
        <p:txBody>
          <a:bodyPr/>
          <a:lstStyle/>
          <a:p>
            <a:fld id="{95AEB4F8-844F-4475-952D-FB6E61AEB3DE}" type="slidenum">
              <a:rPr lang="en-US" smtClean="0"/>
              <a:t>3</a:t>
            </a:fld>
            <a:endParaRPr lang="en-US"/>
          </a:p>
        </p:txBody>
      </p:sp>
    </p:spTree>
    <p:extLst>
      <p:ext uri="{BB962C8B-B14F-4D97-AF65-F5344CB8AC3E}">
        <p14:creationId xmlns:p14="http://schemas.microsoft.com/office/powerpoint/2010/main" val="1238038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5AEB4F8-844F-4475-952D-FB6E61AEB3DE}" type="slidenum">
              <a:rPr lang="en-US" smtClean="0"/>
              <a:t>4</a:t>
            </a:fld>
            <a:endParaRPr lang="en-US"/>
          </a:p>
        </p:txBody>
      </p:sp>
    </p:spTree>
    <p:extLst>
      <p:ext uri="{BB962C8B-B14F-4D97-AF65-F5344CB8AC3E}">
        <p14:creationId xmlns:p14="http://schemas.microsoft.com/office/powerpoint/2010/main" val="1016357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In order to better account</a:t>
            </a:r>
            <a:r>
              <a:rPr lang="is-IS" baseline="0" dirty="0"/>
              <a:t> for the inventory restrictions, and the realtively small size of our problem, we decided to look at algorithms which would take into consideration both Earlyness and Tardiness.</a:t>
            </a:r>
          </a:p>
          <a:p>
            <a:r>
              <a:rPr lang="is-IS" baseline="0" dirty="0"/>
              <a:t>The Integer program here is an NP-hard problem and even though we were only working with 66 jobs, to begin with we had processing times rounded up to one decimal point but that turned out to be too big for our computers as the gurobi required around 1 billion constraints. We therefore approximated the processing times to integers which had a manageble 10 million constraints.</a:t>
            </a:r>
          </a:p>
          <a:p>
            <a:r>
              <a:rPr lang="is-IS" baseline="0" dirty="0"/>
              <a:t>The weights of earliness and tardiness can be set to account for the seriousness of each variable. Because being late for a delivery we put a higher weight on tardiness rather than earliness. The graph shows the cost of each job and as we can see, if the job is ready excactly when it is due, the objective cost is zero.</a:t>
            </a:r>
            <a:endParaRPr lang="is-IS" dirty="0"/>
          </a:p>
          <a:p>
            <a:endParaRPr lang="is-IS" dirty="0"/>
          </a:p>
        </p:txBody>
      </p:sp>
      <p:sp>
        <p:nvSpPr>
          <p:cNvPr id="4" name="Slide Number Placeholder 3"/>
          <p:cNvSpPr>
            <a:spLocks noGrp="1"/>
          </p:cNvSpPr>
          <p:nvPr>
            <p:ph type="sldNum" sz="quarter" idx="10"/>
          </p:nvPr>
        </p:nvSpPr>
        <p:spPr/>
        <p:txBody>
          <a:bodyPr/>
          <a:lstStyle/>
          <a:p>
            <a:fld id="{95AEB4F8-844F-4475-952D-FB6E61AEB3DE}" type="slidenum">
              <a:rPr lang="en-US" smtClean="0"/>
              <a:t>6</a:t>
            </a:fld>
            <a:endParaRPr lang="en-US"/>
          </a:p>
        </p:txBody>
      </p:sp>
    </p:spTree>
    <p:extLst>
      <p:ext uri="{BB962C8B-B14F-4D97-AF65-F5344CB8AC3E}">
        <p14:creationId xmlns:p14="http://schemas.microsoft.com/office/powerpoint/2010/main" val="3260188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can see the bottling schedules from 2016 compared to the schedule the </a:t>
            </a:r>
            <a:r>
              <a:rPr lang="en-US" dirty="0" err="1"/>
              <a:t>L_max</a:t>
            </a:r>
            <a:r>
              <a:rPr lang="en-US" dirty="0"/>
              <a:t> algorithm gave as well</a:t>
            </a:r>
            <a:r>
              <a:rPr lang="en-US" baseline="0" dirty="0"/>
              <a:t> as the Weighted Earliness-Tardiness algorithm gave. Because of the increased overall volume of bottles there are more bottles processed each month. But we can also see that each wine is better spread out across the year which will allow for less inventory costs. </a:t>
            </a:r>
          </a:p>
          <a:p>
            <a:r>
              <a:rPr lang="en-US" baseline="0" dirty="0"/>
              <a:t>When comparing the </a:t>
            </a:r>
            <a:r>
              <a:rPr lang="en-US" baseline="0" dirty="0" err="1"/>
              <a:t>L_max</a:t>
            </a:r>
            <a:r>
              <a:rPr lang="en-US" baseline="0" dirty="0"/>
              <a:t> schedule to the weighted Earliness –tardiness schedule we can see that the </a:t>
            </a:r>
            <a:r>
              <a:rPr lang="en-US" baseline="0" dirty="0" err="1"/>
              <a:t>L_max</a:t>
            </a:r>
            <a:r>
              <a:rPr lang="en-US" baseline="0" dirty="0"/>
              <a:t> schedule schedules more bottles at release date of jobs, this is especially noticeable in January when a lot of jobs are released. </a:t>
            </a:r>
          </a:p>
          <a:p>
            <a:r>
              <a:rPr lang="en-US" baseline="0" dirty="0"/>
              <a:t>The Weighted algorithm has overall better statistics with 84% of jobs completing within 10 days of the due date and only 4 jobs being late. The </a:t>
            </a:r>
            <a:r>
              <a:rPr lang="en-US" baseline="0" dirty="0" err="1"/>
              <a:t>L_max</a:t>
            </a:r>
            <a:r>
              <a:rPr lang="en-US" baseline="0" dirty="0"/>
              <a:t> is 9 and </a:t>
            </a:r>
            <a:r>
              <a:rPr lang="en-US" baseline="0" dirty="0" err="1"/>
              <a:t>E_max</a:t>
            </a:r>
            <a:r>
              <a:rPr lang="en-US" baseline="0" dirty="0"/>
              <a:t> is 92.</a:t>
            </a:r>
          </a:p>
          <a:p>
            <a:endParaRPr lang="en-US" baseline="0" dirty="0"/>
          </a:p>
          <a:p>
            <a:endParaRPr lang="en-US" baseline="0" dirty="0"/>
          </a:p>
          <a:p>
            <a:r>
              <a:rPr lang="is-IS" dirty="0"/>
              <a:t>L_max is 9</a:t>
            </a:r>
          </a:p>
          <a:p>
            <a:r>
              <a:rPr lang="is-IS" dirty="0"/>
              <a:t>The earlies</a:t>
            </a:r>
            <a:r>
              <a:rPr lang="is-IS" baseline="0" dirty="0"/>
              <a:t>t job is 92 days early</a:t>
            </a:r>
          </a:p>
          <a:p>
            <a:r>
              <a:rPr lang="is-IS" baseline="0" dirty="0"/>
              <a:t>84% of jobs finish within 10 days of due date</a:t>
            </a:r>
          </a:p>
          <a:p>
            <a:r>
              <a:rPr lang="is-IS" baseline="0" dirty="0"/>
              <a:t>4 jobs are late</a:t>
            </a:r>
          </a:p>
          <a:p>
            <a:r>
              <a:rPr lang="is-IS" baseline="0" dirty="0"/>
              <a:t>10 jobs finish more than 10 days early</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95AEB4F8-844F-4475-952D-FB6E61AEB3DE}" type="slidenum">
              <a:rPr lang="en-US" smtClean="0"/>
              <a:t>7</a:t>
            </a:fld>
            <a:endParaRPr lang="en-US"/>
          </a:p>
        </p:txBody>
      </p:sp>
    </p:spTree>
    <p:extLst>
      <p:ext uri="{BB962C8B-B14F-4D97-AF65-F5344CB8AC3E}">
        <p14:creationId xmlns:p14="http://schemas.microsoft.com/office/powerpoint/2010/main" val="207448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EB4F8-844F-4475-952D-FB6E61AEB3DE}" type="slidenum">
              <a:rPr lang="en-US" smtClean="0"/>
              <a:t>8</a:t>
            </a:fld>
            <a:endParaRPr lang="en-US"/>
          </a:p>
        </p:txBody>
      </p:sp>
    </p:spTree>
    <p:extLst>
      <p:ext uri="{BB962C8B-B14F-4D97-AF65-F5344CB8AC3E}">
        <p14:creationId xmlns:p14="http://schemas.microsoft.com/office/powerpoint/2010/main" val="1049605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3.xml"/><Relationship Id="rId7"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4" name="Footer Placeholder" hidden="1"/>
          <p:cNvSpPr>
            <a:spLocks noGrp="1"/>
          </p:cNvSpPr>
          <p:nvPr>
            <p:ph type="ftr" sz="quarter" idx="12"/>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de-DE" dirty="0">
              <a:latin typeface="+mn-lt"/>
            </a:endParaRPr>
          </a:p>
        </p:txBody>
      </p:sp>
      <p:sp>
        <p:nvSpPr>
          <p:cNvPr id="7" name="Title 6"/>
          <p:cNvSpPr>
            <a:spLocks noGrp="1"/>
          </p:cNvSpPr>
          <p:nvPr>
            <p:ph type="title"/>
          </p:nvPr>
        </p:nvSpPr>
        <p:spPr/>
        <p:txBody>
          <a:bodyPr/>
          <a:lstStyle>
            <a:lvl1pPr>
              <a:tabLst>
                <a:tab pos="1262063" algn="l"/>
              </a:tabLst>
              <a:defRPr/>
            </a:lvl1pPr>
          </a:lstStyle>
          <a:p>
            <a:r>
              <a:rPr lang="en-US" altLang="zh-CN"/>
              <a:t>Click to edit Master title style</a:t>
            </a:r>
            <a:endParaRPr lang="en-US" dirty="0"/>
          </a:p>
        </p:txBody>
      </p:sp>
      <p:pic>
        <p:nvPicPr>
          <p:cNvPr id="30" name="Bild 2" descr="RolandBerger_Logo_p_RGB_1245px.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731876" y="210859"/>
            <a:ext cx="946367" cy="469226"/>
          </a:xfrm>
          <a:prstGeom prst="rect">
            <a:avLst/>
          </a:prstGeom>
        </p:spPr>
      </p:pic>
    </p:spTree>
    <p:extLst>
      <p:ext uri="{BB962C8B-B14F-4D97-AF65-F5344CB8AC3E}">
        <p14:creationId xmlns:p14="http://schemas.microsoft.com/office/powerpoint/2010/main" val="78042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2"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13" name="Footer Placeholder" hidden="1"/>
          <p:cNvSpPr>
            <a:spLocks noGrp="1"/>
          </p:cNvSpPr>
          <p:nvPr>
            <p:ph type="ftr" sz="quarter" idx="10"/>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de-DE" dirty="0">
              <a:latin typeface="+mn-lt"/>
            </a:endParaRPr>
          </a:p>
        </p:txBody>
      </p:sp>
      <p:sp>
        <p:nvSpPr>
          <p:cNvPr id="4" name="Text Placeholder 3"/>
          <p:cNvSpPr>
            <a:spLocks noGrp="1"/>
          </p:cNvSpPr>
          <p:nvPr>
            <p:ph type="body" sz="quarter" idx="12" hasCustomPrompt="1"/>
          </p:nvPr>
        </p:nvSpPr>
        <p:spPr>
          <a:xfrm>
            <a:off x="738000" y="1710000"/>
            <a:ext cx="8535988" cy="1394228"/>
          </a:xfrm>
        </p:spPr>
        <p:txBody>
          <a:bodyPr/>
          <a:lstStyle>
            <a:lvl1pPr>
              <a:defRPr>
                <a:latin typeface="+mn-lt"/>
                <a:sym typeface="+mn-lt"/>
              </a:defRPr>
            </a:lvl1pPr>
            <a:lvl2pPr>
              <a:defRPr>
                <a:latin typeface="+mn-lt"/>
                <a:sym typeface="+mn-lt"/>
              </a:defRPr>
            </a:lvl2pPr>
            <a:lvl3pPr>
              <a:defRPr>
                <a:latin typeface="+mn-lt"/>
                <a:sym typeface="+mn-lt"/>
              </a:defRPr>
            </a:lvl3pPr>
            <a:lvl4pPr>
              <a:defRPr>
                <a:latin typeface="+mn-lt"/>
                <a:sym typeface="+mn-lt"/>
              </a:defRPr>
            </a:lvl4pPr>
          </a:lstStyle>
          <a:p>
            <a:pPr lvl="0"/>
            <a:r>
              <a:rPr lang="en-US" dirty="0"/>
              <a:t>Click to edit Master text styles – Level 0</a:t>
            </a:r>
          </a:p>
          <a:p>
            <a:pPr lvl="1"/>
            <a:r>
              <a:rPr lang="en-US" dirty="0"/>
              <a:t>Level 1</a:t>
            </a:r>
          </a:p>
          <a:p>
            <a:pPr lvl="2"/>
            <a:r>
              <a:rPr lang="en-US" dirty="0"/>
              <a:t>Level 2</a:t>
            </a:r>
          </a:p>
          <a:p>
            <a:pPr lvl="3"/>
            <a:r>
              <a:rPr lang="en-US" dirty="0"/>
              <a:t>Level 3</a:t>
            </a:r>
          </a:p>
        </p:txBody>
      </p:sp>
      <p:sp>
        <p:nvSpPr>
          <p:cNvPr id="3" name="Title 2"/>
          <p:cNvSpPr>
            <a:spLocks noGrp="1"/>
          </p:cNvSpPr>
          <p:nvPr>
            <p:ph type="title"/>
          </p:nvPr>
        </p:nvSpPr>
        <p:spPr/>
        <p:txBody>
          <a:bodyPr/>
          <a:lstStyle/>
          <a:p>
            <a:r>
              <a:rPr lang="en-US" altLang="zh-CN"/>
              <a:t>Click to edit Master title style</a:t>
            </a:r>
            <a:endParaRPr lang="en-US" dirty="0"/>
          </a:p>
        </p:txBody>
      </p:sp>
      <p:pic>
        <p:nvPicPr>
          <p:cNvPr id="7" name="Bild 2" descr="RolandBerger_Logo_p_RGB_1245px.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731876" y="210859"/>
            <a:ext cx="946367" cy="46922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8395563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76"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Slide Number Placeholder" hidden="1"/>
          <p:cNvSpPr>
            <a:spLocks noGrp="1"/>
          </p:cNvSpPr>
          <p:nvPr>
            <p:ph type="sldNum" sz="quarter" idx="11"/>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13" name="Footer Placeholder" hidden="1"/>
          <p:cNvSpPr>
            <a:spLocks noGrp="1"/>
          </p:cNvSpPr>
          <p:nvPr>
            <p:ph type="ftr" sz="quarter" idx="10"/>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latin typeface="+mn-lt"/>
            </a:endParaRPr>
          </a:p>
        </p:txBody>
      </p:sp>
      <p:sp>
        <p:nvSpPr>
          <p:cNvPr id="2" name="Title 1"/>
          <p:cNvSpPr>
            <a:spLocks noGrp="1"/>
          </p:cNvSpPr>
          <p:nvPr>
            <p:ph type="title" hasCustomPrompt="1"/>
          </p:nvPr>
        </p:nvSpPr>
        <p:spPr>
          <a:xfrm>
            <a:off x="3175" y="4149463"/>
            <a:ext cx="3887525" cy="353943"/>
          </a:xfrm>
        </p:spPr>
        <p:txBody>
          <a:bodyPr wrap="square" lIns="360000" tIns="0" rIns="0" bIns="0" anchor="b" anchorCtr="0">
            <a:spAutoFit/>
          </a:bodyPr>
          <a:lstStyle>
            <a:lvl1pPr marL="520700" indent="-520700">
              <a:lnSpc>
                <a:spcPct val="100000"/>
              </a:lnSpc>
              <a:tabLst>
                <a:tab pos="808038" algn="l"/>
              </a:tabLst>
              <a:defRPr sz="2300" baseline="0"/>
            </a:lvl1pPr>
          </a:lstStyle>
          <a:p>
            <a:r>
              <a:rPr lang="en-US" dirty="0"/>
              <a:t>A.	Divider title</a:t>
            </a:r>
          </a:p>
        </p:txBody>
      </p:sp>
      <p:sp>
        <p:nvSpPr>
          <p:cNvPr id="16" name="Client name"/>
          <p:cNvSpPr>
            <a:spLocks noGrp="1"/>
          </p:cNvSpPr>
          <p:nvPr>
            <p:ph type="body" sz="quarter" idx="19" hasCustomPrompt="1"/>
          </p:nvPr>
        </p:nvSpPr>
        <p:spPr>
          <a:xfrm>
            <a:off x="883919" y="4815673"/>
            <a:ext cx="3006781" cy="469253"/>
          </a:xfrm>
        </p:spPr>
        <p:txBody>
          <a:bodyPr anchor="b" anchorCtr="0">
            <a:noAutofit/>
          </a:bodyPr>
          <a:lstStyle>
            <a:lvl1pPr>
              <a:lnSpc>
                <a:spcPct val="100000"/>
              </a:lnSpc>
              <a:defRPr sz="1900" baseline="0">
                <a:latin typeface="+mn-lt"/>
                <a:sym typeface="+mn-lt"/>
              </a:defRPr>
            </a:lvl1pPr>
          </a:lstStyle>
          <a:p>
            <a:pPr lvl="0"/>
            <a:r>
              <a:rPr lang="en-US" dirty="0"/>
              <a:t>Client logo/name</a:t>
            </a:r>
          </a:p>
        </p:txBody>
      </p:sp>
    </p:spTree>
    <p:extLst>
      <p:ext uri="{BB962C8B-B14F-4D97-AF65-F5344CB8AC3E}">
        <p14:creationId xmlns:p14="http://schemas.microsoft.com/office/powerpoint/2010/main" val="84641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sp>
        <p:nvSpPr>
          <p:cNvPr id="14"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15" name="Footer Placeholder" hidden="1"/>
          <p:cNvSpPr>
            <a:spLocks noGrp="1"/>
          </p:cNvSpPr>
          <p:nvPr>
            <p:ph type="ftr" sz="quarter" idx="10"/>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latin typeface="+mn-lt"/>
            </a:endParaRPr>
          </a:p>
        </p:txBody>
      </p:sp>
      <p:sp>
        <p:nvSpPr>
          <p:cNvPr id="10" name="Type of document"/>
          <p:cNvSpPr>
            <a:spLocks noGrp="1"/>
          </p:cNvSpPr>
          <p:nvPr>
            <p:ph type="body" sz="quarter" idx="18" hasCustomPrompt="1"/>
          </p:nvPr>
        </p:nvSpPr>
        <p:spPr>
          <a:xfrm>
            <a:off x="0" y="4567619"/>
            <a:ext cx="3611301" cy="646331"/>
          </a:xfrm>
        </p:spPr>
        <p:txBody>
          <a:bodyPr wrap="square" lIns="360000" tIns="0" rIns="0" anchor="t" anchorCtr="0">
            <a:noAutofit/>
          </a:bodyPr>
          <a:lstStyle>
            <a:lvl1pPr>
              <a:lnSpc>
                <a:spcPct val="100000"/>
              </a:lnSpc>
              <a:spcBef>
                <a:spcPts val="0"/>
              </a:spcBef>
              <a:defRPr sz="2100">
                <a:latin typeface="+mn-lt"/>
                <a:sym typeface="+mn-lt"/>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dirty="0"/>
              <a:t>Type of document</a:t>
            </a:r>
            <a:br>
              <a:rPr lang="en-US" dirty="0"/>
            </a:br>
            <a:r>
              <a:rPr lang="en-US" dirty="0"/>
              <a:t>(max. two lines)</a:t>
            </a:r>
          </a:p>
        </p:txBody>
      </p:sp>
      <p:sp>
        <p:nvSpPr>
          <p:cNvPr id="3" name="Location, date"/>
          <p:cNvSpPr>
            <a:spLocks noGrp="1"/>
          </p:cNvSpPr>
          <p:nvPr>
            <p:ph type="body" sz="quarter" idx="16" hasCustomPrompt="1"/>
          </p:nvPr>
        </p:nvSpPr>
        <p:spPr>
          <a:xfrm>
            <a:off x="0" y="6436576"/>
            <a:ext cx="3611301" cy="180049"/>
          </a:xfrm>
        </p:spPr>
        <p:txBody>
          <a:bodyPr wrap="square" lIns="360000" tIns="0" rIns="252000" anchor="b" anchorCtr="0">
            <a:spAutoFit/>
          </a:bodyPr>
          <a:lstStyle>
            <a:lvl1pPr marL="0" marR="0" indent="0" algn="l" defTabSz="914400" rtl="0" eaLnBrk="1" fontAlgn="auto" latinLnBrk="0" hangingPunct="1">
              <a:lnSpc>
                <a:spcPct val="100000"/>
              </a:lnSpc>
              <a:spcBef>
                <a:spcPts val="0"/>
              </a:spcBef>
              <a:spcAft>
                <a:spcPts val="0"/>
              </a:spcAft>
              <a:buClrTx/>
              <a:buSzTx/>
              <a:buFont typeface="Arial Narrow" pitchFamily="34" charset="0"/>
              <a:buNone/>
              <a:tabLst/>
              <a:defRPr sz="1300" baseline="0">
                <a:latin typeface="+mn-lt"/>
                <a:sym typeface="+mn-lt"/>
              </a:defRPr>
            </a:lvl1pPr>
          </a:lstStyle>
          <a:p>
            <a:pPr marL="0" marR="0" lvl="0" indent="0" algn="l" defTabSz="914400" rtl="0" eaLnBrk="1" fontAlgn="auto" latinLnBrk="0" hangingPunct="1">
              <a:lnSpc>
                <a:spcPct val="90000"/>
              </a:lnSpc>
              <a:spcBef>
                <a:spcPts val="0"/>
              </a:spcBef>
              <a:spcAft>
                <a:spcPts val="0"/>
              </a:spcAft>
              <a:buClrTx/>
              <a:buSzTx/>
              <a:buFont typeface="Arial Narrow" pitchFamily="34" charset="0"/>
              <a:buNone/>
              <a:tabLst/>
              <a:defRPr/>
            </a:pPr>
            <a:r>
              <a:rPr lang="en-US" dirty="0"/>
              <a:t>Location, date of presentation (month, day, year)</a:t>
            </a:r>
          </a:p>
        </p:txBody>
      </p:sp>
      <p:sp>
        <p:nvSpPr>
          <p:cNvPr id="4" name="Project name"/>
          <p:cNvSpPr>
            <a:spLocks noGrp="1"/>
          </p:cNvSpPr>
          <p:nvPr>
            <p:ph type="title" hasCustomPrompt="1"/>
          </p:nvPr>
        </p:nvSpPr>
        <p:spPr>
          <a:xfrm>
            <a:off x="0" y="3243289"/>
            <a:ext cx="3611301" cy="1138773"/>
          </a:xfrm>
        </p:spPr>
        <p:txBody>
          <a:bodyPr wrap="square" lIns="360000" rIns="0" bIns="0" anchor="b" anchorCtr="0">
            <a:spAutoFit/>
          </a:bodyPr>
          <a:lstStyle>
            <a:lvl1pPr>
              <a:lnSpc>
                <a:spcPct val="100000"/>
              </a:lnSpc>
              <a:defRPr sz="3700" baseline="0">
                <a:latin typeface="+mj-lt"/>
                <a:sym typeface="+mn-lt"/>
              </a:defRPr>
            </a:lvl1pPr>
          </a:lstStyle>
          <a:p>
            <a:r>
              <a:rPr lang="en-US" dirty="0"/>
              <a:t>Project name or document title</a:t>
            </a:r>
          </a:p>
        </p:txBody>
      </p:sp>
      <p:sp>
        <p:nvSpPr>
          <p:cNvPr id="19" name="Position Lines"/>
          <p:cNvSpPr>
            <a:spLocks noChangeShapeType="1"/>
          </p:cNvSpPr>
          <p:nvPr>
            <p:custDataLst>
              <p:tags r:id="rId3"/>
            </p:custDataLst>
          </p:nvPr>
        </p:nvSpPr>
        <p:spPr bwMode="auto">
          <a:xfrm>
            <a:off x="360000" y="6886575"/>
            <a:ext cx="0" cy="72000"/>
          </a:xfrm>
          <a:prstGeom prst="line">
            <a:avLst/>
          </a:prstGeom>
          <a:noFill/>
          <a:ln w="3175" cmpd="sng">
            <a:solidFill>
              <a:schemeClr val="accent1"/>
            </a:solidFill>
            <a:round/>
            <a:headEnd/>
            <a:tailEnd/>
          </a:ln>
          <a:effectLst/>
        </p:spPr>
        <p:txBody>
          <a:bodyPr/>
          <a:lstStyle/>
          <a:p>
            <a:endParaRPr lang="en-US" noProof="0" dirty="0">
              <a:latin typeface="+mn-lt"/>
              <a:sym typeface="+mn-lt"/>
            </a:endParaRPr>
          </a:p>
        </p:txBody>
      </p:sp>
      <p:sp>
        <p:nvSpPr>
          <p:cNvPr id="11" name="Client name"/>
          <p:cNvSpPr>
            <a:spLocks noGrp="1"/>
          </p:cNvSpPr>
          <p:nvPr>
            <p:ph type="body" sz="quarter" idx="19" hasCustomPrompt="1"/>
          </p:nvPr>
        </p:nvSpPr>
        <p:spPr>
          <a:xfrm>
            <a:off x="359998" y="5336011"/>
            <a:ext cx="3251303" cy="473604"/>
          </a:xfrm>
        </p:spPr>
        <p:txBody>
          <a:bodyPr anchor="b" anchorCtr="0">
            <a:noAutofit/>
          </a:bodyPr>
          <a:lstStyle>
            <a:lvl1pPr>
              <a:lnSpc>
                <a:spcPct val="100000"/>
              </a:lnSpc>
              <a:defRPr baseline="0">
                <a:latin typeface="+mn-lt"/>
                <a:sym typeface="+mn-lt"/>
              </a:defRPr>
            </a:lvl1pPr>
          </a:lstStyle>
          <a:p>
            <a:pPr lvl="0"/>
            <a:r>
              <a:rPr lang="en-US" dirty="0"/>
              <a:t>Client logo/name</a:t>
            </a:r>
          </a:p>
        </p:txBody>
      </p:sp>
    </p:spTree>
    <p:extLst>
      <p:ext uri="{BB962C8B-B14F-4D97-AF65-F5344CB8AC3E}">
        <p14:creationId xmlns:p14="http://schemas.microsoft.com/office/powerpoint/2010/main" val="3410440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ntents">
    <p:spTree>
      <p:nvGrpSpPr>
        <p:cNvPr id="1" name=""/>
        <p:cNvGrpSpPr/>
        <p:nvPr/>
      </p:nvGrpSpPr>
      <p:grpSpPr>
        <a:xfrm>
          <a:off x="0" y="0"/>
          <a:ext cx="0" cy="0"/>
          <a:chOff x="0" y="0"/>
          <a:chExt cx="0" cy="0"/>
        </a:xfrm>
      </p:grpSpPr>
      <p:sp>
        <p:nvSpPr>
          <p:cNvPr id="15"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16" name="Footer Placeholder" hidden="1"/>
          <p:cNvSpPr>
            <a:spLocks noGrp="1"/>
          </p:cNvSpPr>
          <p:nvPr>
            <p:ph type="ftr" sz="quarter" idx="12"/>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de-DE" dirty="0">
              <a:latin typeface="+mn-lt"/>
            </a:endParaRPr>
          </a:p>
        </p:txBody>
      </p:sp>
      <p:sp>
        <p:nvSpPr>
          <p:cNvPr id="7" name="Note: Exclusive dealing"/>
          <p:cNvSpPr txBox="1">
            <a:spLocks noChangeArrowheads="1"/>
          </p:cNvSpPr>
          <p:nvPr>
            <p:custDataLst>
              <p:tags r:id="rId3"/>
            </p:custDataLst>
          </p:nvPr>
        </p:nvSpPr>
        <p:spPr bwMode="auto">
          <a:xfrm>
            <a:off x="738000" y="6280190"/>
            <a:ext cx="8535600" cy="553998"/>
          </a:xfrm>
          <a:prstGeom prst="rect">
            <a:avLst/>
          </a:prstGeom>
          <a:noFill/>
          <a:ln w="9525">
            <a:noFill/>
            <a:miter lim="800000"/>
            <a:headEnd/>
            <a:tailEnd/>
          </a:ln>
        </p:spPr>
        <p:txBody>
          <a:bodyPr lIns="0" tIns="0" rIns="0" bIns="0" anchor="b" anchorCtr="0">
            <a:spAutoFit/>
          </a:bodyPr>
          <a:lstStyle/>
          <a:p>
            <a:pPr eaLnBrk="0" hangingPunct="0"/>
            <a:r>
              <a:rPr kumimoji="1" lang="zh-CN" altLang="en-US" sz="900" b="0" noProof="0" dirty="0">
                <a:solidFill>
                  <a:schemeClr val="tx1"/>
                </a:solidFill>
                <a:latin typeface="+mn-lt"/>
                <a:cs typeface="+mn-cs"/>
                <a:sym typeface="+mn-lt"/>
              </a:rPr>
              <a:t>本文件应视为保密文件，只能用于客户内部使用。如果缺少详细分析与口头演示，该文件应视为不完整的文件。在未获得罗兰贝格管理咨询公司书面同意的条件下，本文件不应递交给第三方，或者第三方无法获得该文件。罗兰贝格管理咨询公司对本文件中出现的表述的完整性与正确性不负有任何责任。</a:t>
            </a:r>
            <a:endParaRPr kumimoji="1" lang="en-US" altLang="de-DE" sz="900" b="0" noProof="0" dirty="0">
              <a:solidFill>
                <a:schemeClr val="tx1"/>
              </a:solidFill>
              <a:latin typeface="+mn-lt"/>
              <a:cs typeface="+mn-cs"/>
              <a:sym typeface="+mn-lt"/>
            </a:endParaRPr>
          </a:p>
          <a:p>
            <a:pPr eaLnBrk="0" hangingPunct="0"/>
            <a:endParaRPr kumimoji="1" lang="en-US" altLang="de-DE" sz="900" b="0" noProof="0" dirty="0">
              <a:solidFill>
                <a:schemeClr val="tx1"/>
              </a:solidFill>
              <a:latin typeface="+mn-lt"/>
              <a:cs typeface="+mn-cs"/>
              <a:sym typeface="+mn-lt"/>
            </a:endParaRPr>
          </a:p>
          <a:p>
            <a:pPr eaLnBrk="0" hangingPunct="0"/>
            <a:r>
              <a:rPr kumimoji="1" lang="en-US" altLang="de-DE" sz="900" b="0" noProof="0" dirty="0">
                <a:solidFill>
                  <a:schemeClr val="tx1"/>
                </a:solidFill>
                <a:latin typeface="+mn-lt"/>
                <a:cs typeface="+mn-cs"/>
                <a:sym typeface="+mn-lt"/>
              </a:rPr>
              <a:t>©  Roland Berger </a:t>
            </a:r>
            <a:r>
              <a:rPr kumimoji="1" lang="ja-JP" altLang="en-US" sz="900" b="0" noProof="0" dirty="0">
                <a:solidFill>
                  <a:schemeClr val="tx1"/>
                </a:solidFill>
                <a:latin typeface="+mn-lt"/>
                <a:cs typeface="+mn-cs"/>
                <a:sym typeface="+mn-lt"/>
              </a:rPr>
              <a:t>版权所有</a:t>
            </a:r>
            <a:endParaRPr kumimoji="1" lang="en-US" altLang="de-DE" sz="900" b="0" noProof="0" dirty="0">
              <a:solidFill>
                <a:schemeClr val="tx1"/>
              </a:solidFill>
              <a:latin typeface="+mn-lt"/>
              <a:cs typeface="+mn-cs"/>
              <a:sym typeface="+mn-lt"/>
            </a:endParaRPr>
          </a:p>
        </p:txBody>
      </p:sp>
      <p:sp>
        <p:nvSpPr>
          <p:cNvPr id="5" name="Contents Text"/>
          <p:cNvSpPr>
            <a:spLocks noGrp="1"/>
          </p:cNvSpPr>
          <p:nvPr>
            <p:ph type="body" sz="quarter" idx="10" hasCustomPrompt="1"/>
            <p:custDataLst>
              <p:tags r:id="rId4"/>
            </p:custDataLst>
          </p:nvPr>
        </p:nvSpPr>
        <p:spPr>
          <a:xfrm>
            <a:off x="738000" y="1710000"/>
            <a:ext cx="8535600" cy="3448573"/>
          </a:xfrm>
        </p:spPr>
        <p:txBody>
          <a:bodyPr>
            <a:spAutoFit/>
          </a:bodyPr>
          <a:lstStyle>
            <a:lvl1pPr marL="360000" indent="-360000">
              <a:spcBef>
                <a:spcPts val="2000"/>
              </a:spcBef>
              <a:tabLst>
                <a:tab pos="8537575" algn="r"/>
              </a:tabLst>
              <a:defRPr>
                <a:solidFill>
                  <a:schemeClr val="tx1"/>
                </a:solidFill>
                <a:latin typeface="+mn-lt"/>
                <a:cs typeface="+mn-cs"/>
                <a:sym typeface="+mn-lt"/>
              </a:defRPr>
            </a:lvl1pPr>
            <a:lvl2pPr marL="720000" indent="-360000">
              <a:spcBef>
                <a:spcPts val="600"/>
              </a:spcBef>
              <a:buNone/>
              <a:tabLst>
                <a:tab pos="8537575" algn="r"/>
              </a:tabLst>
              <a:defRPr b="0">
                <a:solidFill>
                  <a:schemeClr val="tx1"/>
                </a:solidFill>
                <a:latin typeface="+mn-lt"/>
                <a:sym typeface="+mn-lt"/>
              </a:defRPr>
            </a:lvl2pPr>
            <a:lvl3pPr marL="1260000" indent="-540000">
              <a:spcBef>
                <a:spcPts val="0"/>
              </a:spcBef>
              <a:buNone/>
              <a:tabLst>
                <a:tab pos="8537575" algn="r"/>
              </a:tabLst>
              <a:defRPr>
                <a:solidFill>
                  <a:schemeClr val="tx1"/>
                </a:solidFill>
                <a:latin typeface="+mn-lt"/>
                <a:sym typeface="+mn-lt"/>
              </a:defRPr>
            </a:lvl3pPr>
            <a:lvl4pPr marL="1255713" indent="-534988">
              <a:buNone/>
              <a:tabLst>
                <a:tab pos="8521700" algn="r"/>
              </a:tabLst>
              <a:defRPr/>
            </a:lvl4pPr>
            <a:lvl5pPr>
              <a:buNone/>
              <a:defRPr/>
            </a:lvl5pPr>
          </a:lstStyle>
          <a:p>
            <a:pPr lvl="0"/>
            <a:r>
              <a:rPr lang="en-US" dirty="0"/>
              <a:t>A.	xxx	xx</a:t>
            </a:r>
          </a:p>
          <a:p>
            <a:pPr lvl="0"/>
            <a:r>
              <a:rPr lang="en-US" dirty="0"/>
              <a:t>B.	xxx	xx</a:t>
            </a:r>
          </a:p>
          <a:p>
            <a:pPr lvl="1"/>
            <a:r>
              <a:rPr lang="en-US" dirty="0"/>
              <a:t>1.	xxx	xx</a:t>
            </a:r>
          </a:p>
          <a:p>
            <a:pPr lvl="1"/>
            <a:r>
              <a:rPr lang="en-US" dirty="0"/>
              <a:t>2.	xxx	xx</a:t>
            </a:r>
          </a:p>
          <a:p>
            <a:pPr lvl="2"/>
            <a:r>
              <a:rPr lang="en-US" dirty="0"/>
              <a:t>2.1	xxx	xx</a:t>
            </a:r>
          </a:p>
          <a:p>
            <a:pPr lvl="2"/>
            <a:r>
              <a:rPr lang="en-US" dirty="0"/>
              <a:t>2.2	xxx	xx</a:t>
            </a:r>
          </a:p>
          <a:p>
            <a:pPr lvl="0"/>
            <a:r>
              <a:rPr lang="en-US" dirty="0"/>
              <a:t>C.	xxx	xx</a:t>
            </a:r>
          </a:p>
          <a:p>
            <a:pPr lvl="1"/>
            <a:r>
              <a:rPr lang="en-US" dirty="0"/>
              <a:t>1.	xxx	xx</a:t>
            </a:r>
          </a:p>
          <a:p>
            <a:pPr lvl="2"/>
            <a:r>
              <a:rPr lang="en-US" dirty="0"/>
              <a:t>1.1	xxx	xx</a:t>
            </a:r>
          </a:p>
        </p:txBody>
      </p:sp>
      <p:sp>
        <p:nvSpPr>
          <p:cNvPr id="10" name="Contents Title"/>
          <p:cNvSpPr txBox="1">
            <a:spLocks/>
          </p:cNvSpPr>
          <p:nvPr>
            <p:custDataLst>
              <p:tags r:id="rId5"/>
            </p:custDataLst>
          </p:nvPr>
        </p:nvSpPr>
        <p:spPr>
          <a:xfrm>
            <a:off x="738000" y="1040400"/>
            <a:ext cx="8535600" cy="30053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a:lnSpc>
                <a:spcPct val="93000"/>
              </a:lnSpc>
              <a:defRPr/>
            </a:lvl1pPr>
          </a:lstStyle>
          <a:p>
            <a:pPr marL="0" marR="0" lvl="0" indent="0" algn="l" defTabSz="914400" rtl="0" eaLnBrk="1" fontAlgn="auto" latinLnBrk="0" hangingPunct="1">
              <a:lnSpc>
                <a:spcPct val="93000"/>
              </a:lnSpc>
              <a:spcBef>
                <a:spcPct val="0"/>
              </a:spcBef>
              <a:spcAft>
                <a:spcPts val="0"/>
              </a:spcAft>
              <a:buClrTx/>
              <a:buSzTx/>
              <a:buFontTx/>
              <a:buNone/>
              <a:tabLst>
                <a:tab pos="8532813" algn="r"/>
              </a:tabLst>
              <a:defRPr/>
            </a:pPr>
            <a:r>
              <a:rPr kumimoji="0" lang="en-US" altLang="de-DE" sz="2100" b="0" i="0" u="none" strike="noStrike" kern="1200" cap="none" spc="0" normalizeH="0" baseline="0" noProof="1">
                <a:ln>
                  <a:noFill/>
                </a:ln>
                <a:solidFill>
                  <a:schemeClr val="tx2"/>
                </a:solidFill>
                <a:effectLst/>
                <a:uLnTx/>
                <a:uFillTx/>
                <a:latin typeface="+mj-lt"/>
                <a:ea typeface="+mj-ea"/>
                <a:cs typeface="+mn-cs"/>
                <a:sym typeface="+mn-lt"/>
              </a:rPr>
              <a:t>Contents	Page</a:t>
            </a:r>
          </a:p>
        </p:txBody>
      </p:sp>
      <p:sp>
        <p:nvSpPr>
          <p:cNvPr id="14" name="Title"/>
          <p:cNvSpPr>
            <a:spLocks noGrp="1"/>
          </p:cNvSpPr>
          <p:nvPr>
            <p:ph type="title" hasCustomPrompt="1"/>
            <p:custDataLst>
              <p:tags r:id="rId6"/>
            </p:custDataLst>
          </p:nvPr>
        </p:nvSpPr>
        <p:spPr>
          <a:xfrm>
            <a:off x="1314902" y="1040400"/>
            <a:ext cx="792000" cy="300531"/>
          </a:xfrm>
        </p:spPr>
        <p:txBody>
          <a:bodyPr vert="horz" lIns="0" tIns="0" rIns="0" bIns="0" rtlCol="0" anchor="t" anchorCtr="0">
            <a:noAutofit/>
          </a:bodyPr>
          <a:lstStyle>
            <a:lvl1pPr marL="0" indent="0" algn="r" defTabSz="914400" rtl="0" eaLnBrk="1" latinLnBrk="0" hangingPunct="1">
              <a:lnSpc>
                <a:spcPct val="93000"/>
              </a:lnSpc>
              <a:spcBef>
                <a:spcPct val="0"/>
              </a:spcBef>
              <a:buNone/>
              <a:tabLst/>
              <a:defRPr lang="en-US" sz="2100" b="0" kern="1200" dirty="0">
                <a:solidFill>
                  <a:schemeClr val="tx2"/>
                </a:solidFill>
                <a:latin typeface="+mj-lt"/>
                <a:ea typeface="+mj-ea"/>
                <a:cs typeface="+mj-cs"/>
                <a:sym typeface="+mn-lt"/>
              </a:defRPr>
            </a:lvl1pPr>
          </a:lstStyle>
          <a:p>
            <a:r>
              <a:rPr lang="en-US" noProof="1"/>
              <a:t>  </a:t>
            </a:r>
          </a:p>
        </p:txBody>
      </p:sp>
      <p:pic>
        <p:nvPicPr>
          <p:cNvPr id="9" name="Bild 2" descr="RolandBerger_Logo_p_RGB_1245px.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8731876" y="210859"/>
            <a:ext cx="946367" cy="46922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Last Slide">
    <p:spTree>
      <p:nvGrpSpPr>
        <p:cNvPr id="1" name=""/>
        <p:cNvGrpSpPr/>
        <p:nvPr/>
      </p:nvGrpSpPr>
      <p:grpSpPr>
        <a:xfrm>
          <a:off x="0" y="0"/>
          <a:ext cx="0" cy="0"/>
          <a:chOff x="0" y="0"/>
          <a:chExt cx="0" cy="0"/>
        </a:xfrm>
      </p:grpSpPr>
      <p:sp>
        <p:nvSpPr>
          <p:cNvPr id="10"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11" name="Footer Placeholder" hidden="1"/>
          <p:cNvSpPr>
            <a:spLocks noGrp="1"/>
          </p:cNvSpPr>
          <p:nvPr>
            <p:ph type="ftr" sz="quarter" idx="10"/>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latin typeface="+mn-lt"/>
            </a:endParaRPr>
          </a:p>
        </p:txBody>
      </p:sp>
      <p:sp>
        <p:nvSpPr>
          <p:cNvPr id="5" name="Position Lines"/>
          <p:cNvSpPr>
            <a:spLocks noChangeShapeType="1"/>
          </p:cNvSpPr>
          <p:nvPr userDrawn="1">
            <p:custDataLst>
              <p:tags r:id="rId3"/>
            </p:custDataLst>
          </p:nvPr>
        </p:nvSpPr>
        <p:spPr bwMode="auto">
          <a:xfrm>
            <a:off x="5356034" y="6886575"/>
            <a:ext cx="0" cy="72000"/>
          </a:xfrm>
          <a:prstGeom prst="line">
            <a:avLst/>
          </a:prstGeom>
          <a:noFill/>
          <a:ln w="3175" cmpd="sng">
            <a:solidFill>
              <a:schemeClr val="accent1"/>
            </a:solidFill>
            <a:round/>
            <a:headEnd/>
            <a:tailEnd/>
          </a:ln>
          <a:effectLst/>
        </p:spPr>
        <p:txBody>
          <a:bodyPr/>
          <a:lstStyle/>
          <a:p>
            <a:endParaRPr lang="en-US" noProof="0" dirty="0">
              <a:latin typeface="+mn-lt"/>
              <a:sym typeface="+mn-lt"/>
            </a:endParaRPr>
          </a:p>
        </p:txBody>
      </p:sp>
      <p:pic>
        <p:nvPicPr>
          <p:cNvPr id="6" name="Bild 2" descr="RolandBerger_Logo_p_RGB_1245px.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544482" y="2204333"/>
            <a:ext cx="4817036" cy="2388375"/>
          </a:xfrm>
          <a:prstGeom prst="rect">
            <a:avLst/>
          </a:prstGeom>
        </p:spPr>
      </p:pic>
    </p:spTree>
    <p:extLst>
      <p:ext uri="{BB962C8B-B14F-4D97-AF65-F5344CB8AC3E}">
        <p14:creationId xmlns:p14="http://schemas.microsoft.com/office/powerpoint/2010/main" val="1811131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sclaimerPage">
    <p:spTree>
      <p:nvGrpSpPr>
        <p:cNvPr id="1" name=""/>
        <p:cNvGrpSpPr/>
        <p:nvPr/>
      </p:nvGrpSpPr>
      <p:grpSpPr>
        <a:xfrm>
          <a:off x="0" y="0"/>
          <a:ext cx="0" cy="0"/>
          <a:chOff x="0" y="0"/>
          <a:chExt cx="0" cy="0"/>
        </a:xfrm>
      </p:grpSpPr>
      <p:sp>
        <p:nvSpPr>
          <p:cNvPr id="12"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13" name="Footer Placeholder" hidden="1"/>
          <p:cNvSpPr>
            <a:spLocks noGrp="1"/>
          </p:cNvSpPr>
          <p:nvPr>
            <p:ph type="ftr" sz="quarter" idx="10"/>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de-DE" dirty="0">
              <a:latin typeface="+mn-lt"/>
            </a:endParaRPr>
          </a:p>
        </p:txBody>
      </p:sp>
      <p:pic>
        <p:nvPicPr>
          <p:cNvPr id="5" name="Bild 2" descr="RolandBerger_Logo_p_RGB_1245px.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00" y="738001"/>
            <a:ext cx="1924177" cy="9540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4" name="Footer Placeholder" hidden="1"/>
          <p:cNvSpPr>
            <a:spLocks noGrp="1"/>
          </p:cNvSpPr>
          <p:nvPr>
            <p:ph type="ftr" sz="quarter" idx="12"/>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de-DE" dirty="0">
              <a:latin typeface="+mn-lt"/>
            </a:endParaRPr>
          </a:p>
        </p:txBody>
      </p:sp>
      <p:pic>
        <p:nvPicPr>
          <p:cNvPr id="5" name="Bild 2" descr="RolandBerger_Logo_p_RGB_1245px.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731876" y="210859"/>
            <a:ext cx="946367" cy="469226"/>
          </a:xfrm>
          <a:prstGeom prst="rect">
            <a:avLst/>
          </a:prstGeom>
        </p:spPr>
      </p:pic>
    </p:spTree>
    <p:extLst>
      <p:ext uri="{BB962C8B-B14F-4D97-AF65-F5344CB8AC3E}">
        <p14:creationId xmlns:p14="http://schemas.microsoft.com/office/powerpoint/2010/main" val="1456121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738000" y="1710000"/>
            <a:ext cx="8535988" cy="164365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94643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Do not delete this th-style object!!!!" hidden="1"/>
          <p:cNvGraphicFramePr>
            <a:graphicFrameLocks noChangeAspect="1"/>
          </p:cNvGraphicFramePr>
          <p:nvPr>
            <p:custDataLst>
              <p:tags r:id="rId12"/>
            </p:custDataLst>
            <p:extLst>
              <p:ext uri="{D42A27DB-BD31-4B8C-83A1-F6EECF244321}">
                <p14:modId xmlns:p14="http://schemas.microsoft.com/office/powerpoint/2010/main" val="9067550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73"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42" name="!!!Do not delete this text object!!!!_2" hidden="1"/>
          <p:cNvSpPr/>
          <p:nvPr/>
        </p:nvSpPr>
        <p:spPr>
          <a:xfrm>
            <a:off x="9972000" y="57955"/>
            <a:ext cx="32400" cy="32400"/>
          </a:xfrm>
          <a:prstGeom prst="ellipse">
            <a:avLst/>
          </a:prstGeom>
          <a:solidFill>
            <a:schemeClr val="bg1">
              <a:lumMod val="7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93000"/>
              </a:lnSpc>
              <a:spcBef>
                <a:spcPts val="300"/>
              </a:spcBef>
            </a:pPr>
            <a:r>
              <a:rPr lang="en-US" sz="200" b="1" dirty="0">
                <a:solidFill>
                  <a:schemeClr val="bg1"/>
                </a:solidFill>
                <a:latin typeface="+mn-lt"/>
                <a:cs typeface="+mn-cs"/>
                <a:sym typeface="+mn-lt"/>
              </a:rPr>
              <a:t>1</a:t>
            </a:r>
          </a:p>
        </p:txBody>
      </p:sp>
      <p:sp>
        <p:nvSpPr>
          <p:cNvPr id="43" name="!!!Do not delete this text object!!!!" hidden="1"/>
          <p:cNvSpPr txBox="1"/>
          <p:nvPr/>
        </p:nvSpPr>
        <p:spPr>
          <a:xfrm>
            <a:off x="9972000" y="92737"/>
            <a:ext cx="588303" cy="30778"/>
          </a:xfrm>
          <a:prstGeom prst="rect">
            <a:avLst/>
          </a:prstGeom>
          <a:noFill/>
        </p:spPr>
        <p:txBody>
          <a:bodyPr vert="horz" wrap="none" lIns="0" tIns="0" rIns="0" bIns="0" rtlCol="0">
            <a:spAutoFit/>
          </a:bodyPr>
          <a:lstStyle>
            <a:defPPr>
              <a:defRPr lang="de-DE"/>
            </a:defPPr>
            <a:lvl1pPr algn="l" rtl="0" fontAlgn="base">
              <a:spcBef>
                <a:spcPct val="0"/>
              </a:spcBef>
              <a:spcAft>
                <a:spcPct val="0"/>
              </a:spcAft>
              <a:defRPr sz="1300" b="1" kern="1200">
                <a:solidFill>
                  <a:schemeClr val="tx1"/>
                </a:solidFill>
                <a:latin typeface="Arial Narrow" charset="0"/>
                <a:ea typeface="+mn-ea"/>
                <a:cs typeface="+mn-cs"/>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pPr marL="0" marR="0" indent="0" algn="l" defTabSz="914400" rtl="0" eaLnBrk="1" fontAlgn="base" latinLnBrk="0" hangingPunct="1">
              <a:lnSpc>
                <a:spcPct val="100000"/>
              </a:lnSpc>
              <a:spcBef>
                <a:spcPct val="0"/>
              </a:spcBef>
              <a:spcAft>
                <a:spcPct val="0"/>
              </a:spcAft>
              <a:buClr>
                <a:schemeClr val="tx1"/>
              </a:buClr>
              <a:buSzPct val="100000"/>
              <a:buFontTx/>
              <a:buNone/>
              <a:tabLst/>
              <a:defRPr/>
            </a:pPr>
            <a:r>
              <a:rPr lang="en-US" sz="200" b="0" kern="1200" noProof="1">
                <a:solidFill>
                  <a:schemeClr val="tx1"/>
                </a:solidFill>
                <a:latin typeface="+mn-lt"/>
                <a:ea typeface="+mn-ea"/>
                <a:cs typeface="+mn-cs"/>
                <a:sym typeface="+mn-lt"/>
              </a:rPr>
              <a:t>CN_RBSC_PPT– 2013-10_v01 – do not delete this text object! </a:t>
            </a:r>
          </a:p>
        </p:txBody>
      </p:sp>
      <p:sp>
        <p:nvSpPr>
          <p:cNvPr id="52" name="Slide Number"/>
          <p:cNvSpPr txBox="1">
            <a:spLocks noChangeArrowheads="1"/>
          </p:cNvSpPr>
          <p:nvPr/>
        </p:nvSpPr>
        <p:spPr bwMode="auto">
          <a:xfrm>
            <a:off x="9385300" y="6710400"/>
            <a:ext cx="117020" cy="1384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AA7B471-74A3-4F5F-8955-6C99E2375CAC}" type="slidenum">
              <a:rPr kumimoji="0" lang="en-US" sz="900" b="0" i="0" u="none" strike="noStrike" kern="1200" cap="none" spc="0" normalizeH="0" baseline="0" noProof="1" dirty="0" smtClean="0">
                <a:ln>
                  <a:noFill/>
                </a:ln>
                <a:solidFill>
                  <a:schemeClr val="tx2"/>
                </a:solidFill>
                <a:effectLst/>
                <a:uLnTx/>
                <a:uFillTx/>
                <a:latin typeface="+mn-lt"/>
                <a:ea typeface="+mn-ea"/>
                <a:cs typeface="+mn-cs"/>
                <a:sym typeface="+mn-lt"/>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1">
              <a:ln>
                <a:noFill/>
              </a:ln>
              <a:solidFill>
                <a:schemeClr val="tx2"/>
              </a:solidFill>
              <a:effectLst/>
              <a:uLnTx/>
              <a:uFillTx/>
              <a:latin typeface="+mn-lt"/>
              <a:ea typeface="+mn-ea"/>
              <a:cs typeface="+mn-cs"/>
              <a:sym typeface="+mn-lt"/>
            </a:endParaRPr>
          </a:p>
        </p:txBody>
      </p:sp>
      <p:sp>
        <p:nvSpPr>
          <p:cNvPr id="53" name="Slide Number Line"/>
          <p:cNvSpPr>
            <a:spLocks noChangeShapeType="1"/>
          </p:cNvSpPr>
          <p:nvPr/>
        </p:nvSpPr>
        <p:spPr bwMode="auto">
          <a:xfrm>
            <a:off x="9269413" y="6710400"/>
            <a:ext cx="0" cy="123825"/>
          </a:xfrm>
          <a:prstGeom prst="line">
            <a:avLst/>
          </a:prstGeom>
          <a:noFill/>
          <a:ln w="9525">
            <a:solidFill>
              <a:schemeClr val="tx2"/>
            </a:solidFill>
            <a:round/>
            <a:headEnd/>
            <a:tailEnd/>
          </a:ln>
          <a:effectLst/>
        </p:spPr>
        <p:txBody>
          <a:bodyPr wrap="none" lIns="0" tIns="0" rIns="0" bIns="0" anchor="ctr">
            <a:spAutoFit/>
          </a:bodyPr>
          <a:lstStyle/>
          <a:p>
            <a:pPr>
              <a:lnSpc>
                <a:spcPct val="90000"/>
              </a:lnSpc>
              <a:defRPr/>
            </a:pPr>
            <a:endParaRPr lang="en-US" sz="900" noProof="1">
              <a:solidFill>
                <a:schemeClr val="tx2"/>
              </a:solidFill>
              <a:latin typeface="+mn-lt"/>
              <a:cs typeface="+mn-cs"/>
              <a:sym typeface="+mn-lt"/>
            </a:endParaRPr>
          </a:p>
        </p:txBody>
      </p:sp>
      <p:sp>
        <p:nvSpPr>
          <p:cNvPr id="54" name="Doc Code" descr="casecode"/>
          <p:cNvSpPr txBox="1">
            <a:spLocks noChangeArrowheads="1"/>
          </p:cNvSpPr>
          <p:nvPr/>
        </p:nvSpPr>
        <p:spPr bwMode="auto">
          <a:xfrm>
            <a:off x="7088843" y="6710400"/>
            <a:ext cx="2066270" cy="1384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900" b="0"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1">
                <a:ln>
                  <a:noFill/>
                </a:ln>
                <a:solidFill>
                  <a:schemeClr val="tx2"/>
                </a:solidFill>
                <a:effectLst/>
                <a:uLnTx/>
                <a:uFillTx/>
                <a:latin typeface="+mn-lt"/>
                <a:ea typeface="+mn-ea"/>
                <a:cs typeface="+mn-cs"/>
                <a:sym typeface="+mn-lt"/>
              </a:rPr>
              <a:t>20160311</a:t>
            </a:r>
            <a:r>
              <a:rPr kumimoji="0" lang="zh-CN" altLang="en-US" sz="900" b="0" i="0" u="none" strike="noStrike" kern="1200" cap="none" spc="0" normalizeH="0" baseline="0" noProof="1">
                <a:ln>
                  <a:noFill/>
                </a:ln>
                <a:solidFill>
                  <a:schemeClr val="tx2"/>
                </a:solidFill>
                <a:effectLst/>
                <a:uLnTx/>
                <a:uFillTx/>
                <a:latin typeface="+mn-lt"/>
                <a:ea typeface="+mn-ea"/>
                <a:cs typeface="+mn-cs"/>
                <a:sym typeface="+mn-lt"/>
              </a:rPr>
              <a:t>罗兰贝格昆山项目</a:t>
            </a:r>
            <a:r>
              <a:rPr kumimoji="0" lang="en-US" altLang="zh-CN" sz="900" b="0" i="0" u="none" strike="noStrike" kern="1200" cap="none" spc="0" normalizeH="0" baseline="0" noProof="1">
                <a:ln>
                  <a:noFill/>
                </a:ln>
                <a:solidFill>
                  <a:schemeClr val="tx2"/>
                </a:solidFill>
                <a:effectLst/>
                <a:uLnTx/>
                <a:uFillTx/>
                <a:latin typeface="+mn-lt"/>
                <a:ea typeface="+mn-ea"/>
                <a:cs typeface="+mn-cs"/>
                <a:sym typeface="+mn-lt"/>
              </a:rPr>
              <a:t>_</a:t>
            </a:r>
            <a:r>
              <a:rPr kumimoji="0" lang="zh-CN" altLang="en-US" sz="900" b="0" i="0" u="none" strike="noStrike" kern="1200" cap="none" spc="0" normalizeH="0" baseline="0" noProof="1">
                <a:ln>
                  <a:noFill/>
                </a:ln>
                <a:solidFill>
                  <a:schemeClr val="tx2"/>
                </a:solidFill>
                <a:effectLst/>
                <a:uLnTx/>
                <a:uFillTx/>
                <a:latin typeface="+mn-lt"/>
                <a:ea typeface="+mn-ea"/>
                <a:cs typeface="+mn-cs"/>
                <a:sym typeface="+mn-lt"/>
              </a:rPr>
              <a:t>中期汇报</a:t>
            </a:r>
            <a:r>
              <a:rPr kumimoji="0" lang="en-US" altLang="zh-CN" sz="900" b="0" i="0" u="none" strike="noStrike" kern="1200" cap="none" spc="0" normalizeH="0" baseline="0" noProof="1">
                <a:ln>
                  <a:noFill/>
                </a:ln>
                <a:solidFill>
                  <a:schemeClr val="tx2"/>
                </a:solidFill>
                <a:effectLst/>
                <a:uLnTx/>
                <a:uFillTx/>
                <a:latin typeface="+mn-lt"/>
                <a:ea typeface="+mn-ea"/>
                <a:cs typeface="+mn-cs"/>
                <a:sym typeface="+mn-lt"/>
              </a:rPr>
              <a:t>.pptx</a:t>
            </a:r>
            <a:endParaRPr kumimoji="0" lang="en-US" sz="900" b="0" i="0" u="none" strike="noStrike" kern="1200" cap="none" spc="0" normalizeH="0" baseline="0" noProof="1">
              <a:ln>
                <a:noFill/>
              </a:ln>
              <a:solidFill>
                <a:schemeClr val="tx2"/>
              </a:solidFill>
              <a:effectLst/>
              <a:uLnTx/>
              <a:uFillTx/>
              <a:latin typeface="+mn-lt"/>
              <a:ea typeface="+mn-ea"/>
              <a:cs typeface="+mn-cs"/>
              <a:sym typeface="+mn-lt"/>
            </a:endParaRPr>
          </a:p>
        </p:txBody>
      </p:sp>
      <p:sp>
        <p:nvSpPr>
          <p:cNvPr id="30" name="Source" hidden="1"/>
          <p:cNvSpPr txBox="1"/>
          <p:nvPr/>
        </p:nvSpPr>
        <p:spPr>
          <a:xfrm>
            <a:off x="738189" y="6710121"/>
            <a:ext cx="496931" cy="124650"/>
          </a:xfrm>
          <a:prstGeom prst="rect">
            <a:avLst/>
          </a:prstGeom>
          <a:noFill/>
          <a:ln w="9525">
            <a:noFill/>
          </a:ln>
        </p:spPr>
        <p:txBody>
          <a:bodyPr vert="horz" wrap="none" lIns="0" tIns="0" rIns="0" bIns="0" rtlCol="0" anchor="b" anchorCtr="0">
            <a:spAutoFit/>
          </a:bodyPr>
          <a:lstStyle/>
          <a:p>
            <a:pPr>
              <a:lnSpc>
                <a:spcPct val="90000"/>
              </a:lnSpc>
              <a:buSzPct val="100000"/>
            </a:pPr>
            <a:r>
              <a:rPr lang="en-US" sz="900" b="0" dirty="0">
                <a:solidFill>
                  <a:schemeClr val="tx1"/>
                </a:solidFill>
                <a:latin typeface="+mn-lt"/>
                <a:cs typeface="+mn-cs"/>
                <a:sym typeface="+mn-lt"/>
              </a:rPr>
              <a:t>Source: xxx</a:t>
            </a:r>
          </a:p>
        </p:txBody>
      </p:sp>
      <p:sp>
        <p:nvSpPr>
          <p:cNvPr id="35" name="Notes" hidden="1"/>
          <p:cNvSpPr txBox="1"/>
          <p:nvPr/>
        </p:nvSpPr>
        <p:spPr>
          <a:xfrm>
            <a:off x="738189" y="6417474"/>
            <a:ext cx="280526" cy="138499"/>
          </a:xfrm>
          <a:prstGeom prst="rect">
            <a:avLst/>
          </a:prstGeom>
          <a:noFill/>
          <a:ln w="9525">
            <a:noFill/>
          </a:ln>
        </p:spPr>
        <p:txBody>
          <a:bodyPr vert="horz" wrap="none" lIns="0" tIns="0" rIns="0" bIns="0" rtlCol="0" anchor="b" anchorCtr="0">
            <a:spAutoFit/>
          </a:bodyPr>
          <a:lstStyle/>
          <a:p>
            <a:pPr>
              <a:lnSpc>
                <a:spcPct val="90000"/>
              </a:lnSpc>
              <a:buSzPct val="100000"/>
            </a:pPr>
            <a:r>
              <a:rPr lang="en-US" sz="1000" b="0" dirty="0">
                <a:solidFill>
                  <a:schemeClr val="tx1"/>
                </a:solidFill>
                <a:latin typeface="+mn-lt"/>
                <a:cs typeface="+mn-cs"/>
                <a:sym typeface="+mn-lt"/>
              </a:rPr>
              <a:t>1) xxx</a:t>
            </a:r>
          </a:p>
        </p:txBody>
      </p:sp>
      <p:grpSp>
        <p:nvGrpSpPr>
          <p:cNvPr id="13" name="Legend" hidden="1"/>
          <p:cNvGrpSpPr/>
          <p:nvPr/>
        </p:nvGrpSpPr>
        <p:grpSpPr>
          <a:xfrm>
            <a:off x="738189" y="6195259"/>
            <a:ext cx="644699" cy="155355"/>
            <a:chOff x="738189" y="6195259"/>
            <a:chExt cx="644699" cy="155355"/>
          </a:xfrm>
        </p:grpSpPr>
        <p:sp>
          <p:nvSpPr>
            <p:cNvPr id="49" name="LegendIcon"/>
            <p:cNvSpPr/>
            <p:nvPr/>
          </p:nvSpPr>
          <p:spPr>
            <a:xfrm>
              <a:off x="738189" y="6195259"/>
              <a:ext cx="215900" cy="146050"/>
            </a:xfrm>
            <a:prstGeom prst="rect">
              <a:avLst/>
            </a:prstGeom>
            <a:noFill/>
            <a:ln w="9525" cap="flat" cmpd="sng" algn="ctr">
              <a:solidFill>
                <a:schemeClr val="accent3"/>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000000"/>
                </a:solidFill>
                <a:effectLst/>
                <a:uLnTx/>
                <a:uFillTx/>
                <a:latin typeface="+mn-lt"/>
                <a:ea typeface="+mn-ea"/>
                <a:cs typeface="+mn-cs"/>
                <a:sym typeface="+mn-lt"/>
              </a:endParaRPr>
            </a:p>
          </p:txBody>
        </p:sp>
        <p:sp>
          <p:nvSpPr>
            <p:cNvPr id="50" name="LegendText"/>
            <p:cNvSpPr txBox="1"/>
            <p:nvPr/>
          </p:nvSpPr>
          <p:spPr>
            <a:xfrm>
              <a:off x="1036639" y="6196726"/>
              <a:ext cx="346249" cy="153888"/>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100000"/>
                </a:lnSpc>
                <a:spcBef>
                  <a:spcPts val="0"/>
                </a:spcBef>
                <a:spcAft>
                  <a:spcPts val="0"/>
                </a:spcAft>
                <a:buClr>
                  <a:srgbClr val="000000"/>
                </a:buClr>
                <a:buSzPct val="100000"/>
                <a:buFontTx/>
                <a:buNone/>
                <a:tabLst/>
                <a:defRPr/>
              </a:pPr>
              <a:r>
                <a:rPr kumimoji="0" lang="en-US" sz="1000" b="0" i="0" u="none" strike="noStrike" kern="0" cap="none" spc="0" normalizeH="0" baseline="0" noProof="0" dirty="0">
                  <a:ln>
                    <a:noFill/>
                  </a:ln>
                  <a:solidFill>
                    <a:sysClr val="windowText" lastClr="000000"/>
                  </a:solidFill>
                  <a:effectLst/>
                  <a:uLnTx/>
                  <a:uFillTx/>
                  <a:latin typeface="+mn-lt"/>
                  <a:cs typeface="+mn-cs"/>
                  <a:sym typeface="+mn-lt"/>
                </a:rPr>
                <a:t>Legend</a:t>
              </a:r>
            </a:p>
          </p:txBody>
        </p:sp>
      </p:grpSp>
      <p:sp>
        <p:nvSpPr>
          <p:cNvPr id="51" name="Subtitle" hidden="1"/>
          <p:cNvSpPr txBox="1">
            <a:spLocks/>
          </p:cNvSpPr>
          <p:nvPr/>
        </p:nvSpPr>
        <p:spPr>
          <a:xfrm>
            <a:off x="738000" y="1710000"/>
            <a:ext cx="8535988" cy="292388"/>
          </a:xfrm>
          <a:prstGeom prst="rect">
            <a:avLst/>
          </a:prstGeom>
          <a:noFill/>
          <a:ln w="9525">
            <a:noFill/>
          </a:ln>
        </p:spPr>
        <p:txBody>
          <a:bodyPr vert="horz" wrap="square" lIns="0" tIns="0" rIns="0" bIns="0" rtlCol="0">
            <a:spAutoFit/>
          </a:bodyPr>
          <a:lstStyle/>
          <a:p>
            <a:pPr>
              <a:lnSpc>
                <a:spcPct val="100000"/>
              </a:lnSpc>
              <a:buClr>
                <a:schemeClr val="tx1"/>
              </a:buClr>
              <a:buSzPct val="100000"/>
            </a:pPr>
            <a:r>
              <a:rPr lang="en-US" sz="1900" b="0" dirty="0">
                <a:solidFill>
                  <a:schemeClr val="tx2"/>
                </a:solidFill>
                <a:latin typeface="+mn-lt"/>
                <a:cs typeface="+mn-cs"/>
                <a:sym typeface="+mn-lt"/>
              </a:rPr>
              <a:t>Subtitle</a:t>
            </a:r>
          </a:p>
        </p:txBody>
      </p:sp>
      <p:sp>
        <p:nvSpPr>
          <p:cNvPr id="55" name="Formatted_text" hidden="1"/>
          <p:cNvSpPr txBox="1">
            <a:spLocks/>
          </p:cNvSpPr>
          <p:nvPr/>
        </p:nvSpPr>
        <p:spPr>
          <a:xfrm>
            <a:off x="738189" y="2178000"/>
            <a:ext cx="1980000" cy="1102866"/>
          </a:xfrm>
          <a:prstGeom prst="rect">
            <a:avLst/>
          </a:prstGeom>
          <a:noFill/>
          <a:ln w="9525">
            <a:noFill/>
          </a:ln>
        </p:spPr>
        <p:txBody>
          <a:bodyPr vert="horz" wrap="square" lIns="0" tIns="0" rIns="0" bIns="0" rtlCol="0">
            <a:spAutoFit/>
          </a:bodyPr>
          <a:lstStyle/>
          <a:p>
            <a:pPr>
              <a:buSzPct val="100000"/>
            </a:pPr>
            <a:r>
              <a:rPr lang="en-US" sz="1500" b="1" dirty="0">
                <a:latin typeface="+mn-lt"/>
                <a:cs typeface="+mn-cs"/>
                <a:sym typeface="+mn-lt"/>
              </a:rPr>
              <a:t>15 Point Text: Level 0</a:t>
            </a:r>
            <a:endParaRPr lang="en-US" sz="1500" b="0" dirty="0">
              <a:latin typeface="+mn-lt"/>
              <a:cs typeface="+mn-cs"/>
              <a:sym typeface="+mn-lt"/>
            </a:endParaRPr>
          </a:p>
          <a:p>
            <a:pPr marL="181895" lvl="1" indent="-181895">
              <a:spcBef>
                <a:spcPts val="800"/>
              </a:spcBef>
              <a:buSzPct val="100000"/>
              <a:buFont typeface="Arial Narrow"/>
              <a:buChar char="&gt;"/>
            </a:pPr>
            <a:r>
              <a:rPr lang="en-US" sz="1500" b="0" dirty="0">
                <a:latin typeface="+mn-lt"/>
                <a:cs typeface="+mn-cs"/>
                <a:sym typeface="+mn-lt"/>
              </a:rPr>
              <a:t>Level 1</a:t>
            </a:r>
          </a:p>
          <a:p>
            <a:pPr marL="380842" lvl="2" indent="-184737">
              <a:spcBef>
                <a:spcPts val="400"/>
              </a:spcBef>
              <a:buSzPct val="100000"/>
              <a:buFont typeface="Arial Narrow"/>
              <a:buChar char="–"/>
            </a:pPr>
            <a:r>
              <a:rPr lang="en-US" sz="1500" b="0" dirty="0">
                <a:latin typeface="+mn-lt"/>
                <a:cs typeface="+mn-cs"/>
                <a:sym typeface="+mn-lt"/>
              </a:rPr>
              <a:t>Level 2</a:t>
            </a:r>
          </a:p>
          <a:p>
            <a:pPr marL="551368" lvl="3" indent="-159157">
              <a:spcBef>
                <a:spcPts val="200"/>
              </a:spcBef>
              <a:buSzPct val="100000"/>
              <a:buFont typeface="Arial Narrow"/>
              <a:buChar char="-"/>
            </a:pPr>
            <a:r>
              <a:rPr lang="en-US" sz="1500" b="0" dirty="0">
                <a:latin typeface="+mn-lt"/>
                <a:cs typeface="+mn-cs"/>
                <a:sym typeface="+mn-lt"/>
              </a:rPr>
              <a:t>Level 3</a:t>
            </a:r>
          </a:p>
        </p:txBody>
      </p:sp>
      <p:sp>
        <p:nvSpPr>
          <p:cNvPr id="3" name="Text Placeholder"/>
          <p:cNvSpPr>
            <a:spLocks noGrp="1"/>
          </p:cNvSpPr>
          <p:nvPr>
            <p:ph type="body" idx="1"/>
          </p:nvPr>
        </p:nvSpPr>
        <p:spPr>
          <a:xfrm>
            <a:off x="738000" y="1710000"/>
            <a:ext cx="8535988" cy="1400383"/>
          </a:xfrm>
          <a:prstGeom prst="rect">
            <a:avLst/>
          </a:prstGeom>
        </p:spPr>
        <p:txBody>
          <a:bodyPr vert="horz" lIns="0" tIns="0" rIns="0" bIns="0" rtlCol="0">
            <a:spAutoFit/>
          </a:bodyPr>
          <a:lstStyle/>
          <a:p>
            <a:pPr lvl="0"/>
            <a:r>
              <a:rPr lang="en-US" dirty="0"/>
              <a:t>Click to edit Master text styles – Level 0</a:t>
            </a:r>
          </a:p>
          <a:p>
            <a:pPr lvl="1"/>
            <a:r>
              <a:rPr lang="en-US" dirty="0"/>
              <a:t>Level 1</a:t>
            </a:r>
          </a:p>
          <a:p>
            <a:pPr lvl="2"/>
            <a:r>
              <a:rPr lang="en-US" dirty="0"/>
              <a:t>Level 2</a:t>
            </a:r>
          </a:p>
          <a:p>
            <a:pPr lvl="3"/>
            <a:r>
              <a:rPr lang="en-US" dirty="0"/>
              <a:t>Level 3</a:t>
            </a:r>
          </a:p>
        </p:txBody>
      </p:sp>
      <p:sp>
        <p:nvSpPr>
          <p:cNvPr id="2" name="Title Placeholder"/>
          <p:cNvSpPr>
            <a:spLocks noGrp="1"/>
          </p:cNvSpPr>
          <p:nvPr>
            <p:ph type="title"/>
          </p:nvPr>
        </p:nvSpPr>
        <p:spPr>
          <a:xfrm>
            <a:off x="738000" y="720000"/>
            <a:ext cx="8535988" cy="707886"/>
          </a:xfrm>
          <a:prstGeom prst="rect">
            <a:avLst/>
          </a:prstGeom>
        </p:spPr>
        <p:txBody>
          <a:bodyPr vert="horz" lIns="0" tIns="0" rIns="0" bIns="0" rtlCol="0" anchor="t" anchorCtr="0">
            <a:noAutofit/>
          </a:bodyPr>
          <a:lstStyle/>
          <a:p>
            <a:r>
              <a:rPr lang="en-US" altLang="zh-CN" noProof="0"/>
              <a:t>Click to edit Master title style</a:t>
            </a:r>
            <a:endParaRPr lang="en-US" noProof="0" dirty="0"/>
          </a:p>
        </p:txBody>
      </p:sp>
      <p:grpSp>
        <p:nvGrpSpPr>
          <p:cNvPr id="106" name="Drawing grid"/>
          <p:cNvGrpSpPr/>
          <p:nvPr/>
        </p:nvGrpSpPr>
        <p:grpSpPr>
          <a:xfrm>
            <a:off x="0" y="0"/>
            <a:ext cx="9906000" cy="6858000"/>
            <a:chOff x="0" y="0"/>
            <a:chExt cx="9906000" cy="6858000"/>
          </a:xfrm>
        </p:grpSpPr>
        <p:cxnSp>
          <p:nvCxnSpPr>
            <p:cNvPr id="108" name="!!!Do not delete!!!"/>
            <p:cNvCxnSpPr/>
            <p:nvPr userDrawn="1"/>
          </p:nvCxnSpPr>
          <p:spPr>
            <a:xfrm>
              <a:off x="0" y="309409"/>
              <a:ext cx="9269413"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09" name="!!!Do not delete!!!"/>
            <p:cNvCxnSpPr/>
            <p:nvPr/>
          </p:nvCxnSpPr>
          <p:spPr>
            <a:xfrm>
              <a:off x="738000" y="0"/>
              <a:ext cx="0" cy="685800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10" name="!!!Do not delete!!!"/>
            <p:cNvCxnSpPr/>
            <p:nvPr/>
          </p:nvCxnSpPr>
          <p:spPr>
            <a:xfrm>
              <a:off x="1083600" y="0"/>
              <a:ext cx="0" cy="496568"/>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11" name="!!!Do not delete!!!"/>
            <p:cNvCxnSpPr/>
            <p:nvPr/>
          </p:nvCxnSpPr>
          <p:spPr>
            <a:xfrm>
              <a:off x="9271000" y="0"/>
              <a:ext cx="0" cy="685800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12" name="!!!Do not delete!!!"/>
            <p:cNvCxnSpPr/>
            <p:nvPr/>
          </p:nvCxnSpPr>
          <p:spPr>
            <a:xfrm>
              <a:off x="0" y="222248"/>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13" name="!!!Do not delete!!!"/>
            <p:cNvCxnSpPr/>
            <p:nvPr/>
          </p:nvCxnSpPr>
          <p:spPr>
            <a:xfrm>
              <a:off x="0" y="666750"/>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14" name="!!!Do not delete!!!"/>
            <p:cNvCxnSpPr/>
            <p:nvPr/>
          </p:nvCxnSpPr>
          <p:spPr>
            <a:xfrm>
              <a:off x="0" y="6418800"/>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15" name="!!!Do not delete!!!"/>
            <p:cNvCxnSpPr/>
            <p:nvPr/>
          </p:nvCxnSpPr>
          <p:spPr>
            <a:xfrm>
              <a:off x="0" y="6708775"/>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16" name="!!!Do not delete!!!"/>
            <p:cNvCxnSpPr/>
            <p:nvPr/>
          </p:nvCxnSpPr>
          <p:spPr>
            <a:xfrm>
              <a:off x="0" y="1710000"/>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17" name="!!!Do not delete!!!"/>
            <p:cNvCxnSpPr/>
            <p:nvPr/>
          </p:nvCxnSpPr>
          <p:spPr>
            <a:xfrm>
              <a:off x="548711" y="2178000"/>
              <a:ext cx="8939211"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grpSp>
          <p:nvGrpSpPr>
            <p:cNvPr id="118" name="Group 117"/>
            <p:cNvGrpSpPr/>
            <p:nvPr userDrawn="1"/>
          </p:nvGrpSpPr>
          <p:grpSpPr>
            <a:xfrm>
              <a:off x="8495656" y="1"/>
              <a:ext cx="236220" cy="670560"/>
              <a:chOff x="8321029" y="0"/>
              <a:chExt cx="236220" cy="719149"/>
            </a:xfrm>
          </p:grpSpPr>
          <p:cxnSp>
            <p:nvCxnSpPr>
              <p:cNvPr id="121" name="!!!Do not delete!!!"/>
              <p:cNvCxnSpPr>
                <a:cxnSpLocks/>
              </p:cNvCxnSpPr>
              <p:nvPr userDrawn="1"/>
            </p:nvCxnSpPr>
            <p:spPr>
              <a:xfrm>
                <a:off x="8321029" y="0"/>
                <a:ext cx="0" cy="719149"/>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22" name="!!!Do not delete!!!"/>
              <p:cNvCxnSpPr>
                <a:cxnSpLocks/>
              </p:cNvCxnSpPr>
              <p:nvPr userDrawn="1"/>
            </p:nvCxnSpPr>
            <p:spPr>
              <a:xfrm>
                <a:off x="8557249" y="0"/>
                <a:ext cx="0" cy="719149"/>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grpSp>
        <p:cxnSp>
          <p:nvCxnSpPr>
            <p:cNvPr id="119" name="!!!Do not delete!!!"/>
            <p:cNvCxnSpPr/>
            <p:nvPr userDrawn="1"/>
          </p:nvCxnSpPr>
          <p:spPr>
            <a:xfrm>
              <a:off x="0" y="574673"/>
              <a:ext cx="9269413"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sp>
          <p:nvSpPr>
            <p:cNvPr id="120" name="Rectangle 119"/>
            <p:cNvSpPr>
              <a:spLocks/>
            </p:cNvSpPr>
            <p:nvPr userDrawn="1"/>
          </p:nvSpPr>
          <p:spPr>
            <a:xfrm>
              <a:off x="736600" y="222248"/>
              <a:ext cx="274320" cy="274320"/>
            </a:xfrm>
            <a:prstGeom prst="rect">
              <a:avLst/>
            </a:prstGeom>
            <a:noFill/>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US" sz="1500" b="0" dirty="0"/>
            </a:p>
          </p:txBody>
        </p:sp>
      </p:grpSp>
    </p:spTree>
  </p:cSld>
  <p:clrMap bg1="lt1" tx1="dk1" bg2="lt2" tx2="dk2" accent1="accent1" accent2="accent2" accent3="accent3" accent4="accent4" accent5="accent5" accent6="accent6" hlink="hlink" folHlink="folHlink"/>
  <p:sldLayoutIdLst>
    <p:sldLayoutId id="2147484692" r:id="rId1"/>
    <p:sldLayoutId id="2147484693" r:id="rId2"/>
    <p:sldLayoutId id="2147484701" r:id="rId3"/>
    <p:sldLayoutId id="2147484702" r:id="rId4"/>
    <p:sldLayoutId id="2147484696" r:id="rId5"/>
    <p:sldLayoutId id="2147484700" r:id="rId6"/>
    <p:sldLayoutId id="2147484698" r:id="rId7"/>
    <p:sldLayoutId id="2147484699" r:id="rId8"/>
    <p:sldLayoutId id="2147484703" r:id="rId9"/>
  </p:sldLayoutIdLst>
  <p:hf hdr="0" ftr="0" dt="0"/>
  <p:txStyles>
    <p:titleStyle>
      <a:lvl1pPr algn="l" defTabSz="914400" rtl="0" eaLnBrk="1" latinLnBrk="0" hangingPunct="1">
        <a:lnSpc>
          <a:spcPct val="100000"/>
        </a:lnSpc>
        <a:spcBef>
          <a:spcPct val="0"/>
        </a:spcBef>
        <a:buNone/>
        <a:defRPr lang="en-US" sz="2300" b="0" kern="1200" baseline="0" dirty="0">
          <a:solidFill>
            <a:schemeClr val="tx1"/>
          </a:solidFill>
          <a:latin typeface="+mj-lt"/>
          <a:ea typeface="+mj-ea"/>
          <a:cs typeface="+mj-cs"/>
          <a:sym typeface="+mn-lt"/>
        </a:defRPr>
      </a:lvl1pPr>
    </p:titleStyle>
    <p:bodyStyle>
      <a:lvl1pPr marL="0" indent="0" algn="l" defTabSz="914400" rtl="0" eaLnBrk="1" latinLnBrk="0" hangingPunct="1">
        <a:lnSpc>
          <a:spcPct val="100000"/>
        </a:lnSpc>
        <a:spcBef>
          <a:spcPts val="0"/>
        </a:spcBef>
        <a:buFont typeface="Arial Narrow" pitchFamily="34" charset="0"/>
        <a:buNone/>
        <a:defRPr lang="en-US" sz="19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100000"/>
        </a:lnSpc>
        <a:spcBef>
          <a:spcPts val="1200"/>
        </a:spcBef>
        <a:buFont typeface="Arial Narrow" pitchFamily="34" charset="0"/>
        <a:buChar char="&gt;"/>
        <a:defRPr lang="en-US" sz="1900" b="0" kern="1200" dirty="0" smtClean="0">
          <a:solidFill>
            <a:schemeClr val="tx1"/>
          </a:solidFill>
          <a:latin typeface="+mn-lt"/>
          <a:ea typeface="+mn-ea"/>
          <a:cs typeface="+mn-cs"/>
          <a:sym typeface="+mn-lt"/>
        </a:defRPr>
      </a:lvl2pPr>
      <a:lvl3pPr marL="482400" indent="-234000" algn="l" defTabSz="914400" rtl="0" eaLnBrk="1" latinLnBrk="0" hangingPunct="1">
        <a:lnSpc>
          <a:spcPct val="100000"/>
        </a:lnSpc>
        <a:spcBef>
          <a:spcPts val="400"/>
        </a:spcBef>
        <a:buFont typeface="Arial Narrow" pitchFamily="34" charset="0"/>
        <a:buChar char="–"/>
        <a:defRPr lang="en-US" sz="1900" b="0" kern="1200" dirty="0" smtClean="0">
          <a:solidFill>
            <a:schemeClr val="tx1"/>
          </a:solidFill>
          <a:latin typeface="+mn-lt"/>
          <a:ea typeface="+mn-ea"/>
          <a:cs typeface="+mn-cs"/>
          <a:sym typeface="+mn-lt"/>
        </a:defRPr>
      </a:lvl3pPr>
      <a:lvl4pPr marL="698400" indent="-201600" algn="l" defTabSz="914400" rtl="0" eaLnBrk="1" latinLnBrk="0" hangingPunct="1">
        <a:lnSpc>
          <a:spcPct val="100000"/>
        </a:lnSpc>
        <a:spcBef>
          <a:spcPts val="200"/>
        </a:spcBef>
        <a:buFont typeface="Arial Narrow" pitchFamily="34" charset="0"/>
        <a:buChar char="-"/>
        <a:defRPr lang="en-US" sz="19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b="7242"/>
          <a:stretch/>
        </p:blipFill>
        <p:spPr>
          <a:xfrm>
            <a:off x="-1667831" y="0"/>
            <a:ext cx="13129710" cy="6858000"/>
          </a:xfrm>
          <a:prstGeom prst="rect">
            <a:avLst/>
          </a:prstGeom>
        </p:spPr>
      </p:pic>
      <p:sp>
        <p:nvSpPr>
          <p:cNvPr id="5" name="矩形 20"/>
          <p:cNvSpPr/>
          <p:nvPr/>
        </p:nvSpPr>
        <p:spPr>
          <a:xfrm>
            <a:off x="-111952" y="5344283"/>
            <a:ext cx="10017952" cy="1114734"/>
          </a:xfrm>
          <a:prstGeom prst="rect">
            <a:avLst/>
          </a:prstGeom>
          <a:solidFill>
            <a:srgbClr val="045B86">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 name="直接连接符 13"/>
          <p:cNvCxnSpPr/>
          <p:nvPr/>
        </p:nvCxnSpPr>
        <p:spPr>
          <a:xfrm flipH="1">
            <a:off x="8475785" y="0"/>
            <a:ext cx="6292" cy="6858000"/>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11"/>
          <p:cNvCxnSpPr/>
          <p:nvPr/>
        </p:nvCxnSpPr>
        <p:spPr>
          <a:xfrm>
            <a:off x="-44363" y="6118292"/>
            <a:ext cx="9998793" cy="0"/>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3873" y="5488476"/>
            <a:ext cx="4970834" cy="461665"/>
          </a:xfrm>
          <a:prstGeom prst="rect">
            <a:avLst/>
          </a:prstGeom>
          <a:noFill/>
        </p:spPr>
        <p:txBody>
          <a:bodyPr wrap="square" rtlCol="0">
            <a:spAutoFit/>
          </a:bodyPr>
          <a:lstStyle/>
          <a:p>
            <a:r>
              <a:rPr lang="is-IS" altLang="zh-CN" sz="2400" b="1" dirty="0">
                <a:solidFill>
                  <a:prstClr val="white"/>
                </a:solidFill>
              </a:rPr>
              <a:t>Bottling process of a winery</a:t>
            </a:r>
            <a:endParaRPr lang="zh-CN" altLang="en-US" sz="2400" b="1" dirty="0">
              <a:solidFill>
                <a:prstClr val="white"/>
              </a:solidFill>
            </a:endParaRPr>
          </a:p>
        </p:txBody>
      </p:sp>
      <p:sp>
        <p:nvSpPr>
          <p:cNvPr id="14" name="TextBox 13"/>
          <p:cNvSpPr txBox="1"/>
          <p:nvPr/>
        </p:nvSpPr>
        <p:spPr>
          <a:xfrm>
            <a:off x="4226560" y="6134766"/>
            <a:ext cx="4260179" cy="307777"/>
          </a:xfrm>
          <a:prstGeom prst="rect">
            <a:avLst/>
          </a:prstGeom>
          <a:noFill/>
        </p:spPr>
        <p:txBody>
          <a:bodyPr wrap="square" rtlCol="0">
            <a:spAutoFit/>
          </a:bodyPr>
          <a:lstStyle/>
          <a:p>
            <a:pPr algn="r"/>
            <a:r>
              <a:rPr lang="en-US" altLang="zh-CN" sz="1400" dirty="0" err="1">
                <a:solidFill>
                  <a:prstClr val="white"/>
                </a:solidFill>
              </a:rPr>
              <a:t>Kamil</a:t>
            </a:r>
            <a:r>
              <a:rPr lang="en-US" altLang="zh-CN" sz="1400" dirty="0">
                <a:solidFill>
                  <a:prstClr val="white"/>
                </a:solidFill>
              </a:rPr>
              <a:t> </a:t>
            </a:r>
            <a:r>
              <a:rPr lang="en-US" altLang="zh-CN" sz="1400" dirty="0" err="1">
                <a:solidFill>
                  <a:prstClr val="white"/>
                </a:solidFill>
              </a:rPr>
              <a:t>Chaoui</a:t>
            </a:r>
            <a:r>
              <a:rPr lang="en-US" altLang="zh-CN" sz="1400" dirty="0">
                <a:solidFill>
                  <a:prstClr val="white"/>
                </a:solidFill>
              </a:rPr>
              <a:t>,</a:t>
            </a:r>
            <a:r>
              <a:rPr lang="zh-CN" altLang="en-US" sz="1400" b="1" dirty="0">
                <a:solidFill>
                  <a:prstClr val="white"/>
                </a:solidFill>
              </a:rPr>
              <a:t> </a:t>
            </a:r>
            <a:r>
              <a:rPr lang="en-US" altLang="zh-CN" sz="1400" dirty="0">
                <a:solidFill>
                  <a:prstClr val="white"/>
                </a:solidFill>
              </a:rPr>
              <a:t>Barbara </a:t>
            </a:r>
            <a:r>
              <a:rPr lang="en-US" altLang="zh-CN" sz="1400" dirty="0" err="1">
                <a:solidFill>
                  <a:prstClr val="white"/>
                </a:solidFill>
              </a:rPr>
              <a:t>Stickel</a:t>
            </a:r>
            <a:r>
              <a:rPr lang="en-US" altLang="zh-CN" sz="1400" dirty="0">
                <a:solidFill>
                  <a:prstClr val="white"/>
                </a:solidFill>
              </a:rPr>
              <a:t>, Snorri Tomasson </a:t>
            </a:r>
          </a:p>
        </p:txBody>
      </p:sp>
      <p:sp>
        <p:nvSpPr>
          <p:cNvPr id="3" name="Slide Number Placeholder 2"/>
          <p:cNvSpPr>
            <a:spLocks noGrp="1"/>
          </p:cNvSpPr>
          <p:nvPr>
            <p:ph type="sldNum" sz="quarter" idx="11"/>
          </p:nvPr>
        </p:nvSpPr>
        <p:spPr/>
        <p:txBody>
          <a:bodyPr/>
          <a:lstStyle/>
          <a:p>
            <a:fld id="{01940DDA-0656-452C-A408-68789653BD9B}" type="slidenum">
              <a:rPr lang="en-US" smtClean="0">
                <a:latin typeface="+mn-lt"/>
              </a:rPr>
              <a:pPr/>
              <a:t>1</a:t>
            </a:fld>
            <a:endParaRPr lang="en-US" dirty="0">
              <a:latin typeface="+mn-lt"/>
            </a:endParaRPr>
          </a:p>
        </p:txBody>
      </p:sp>
      <p:sp>
        <p:nvSpPr>
          <p:cNvPr id="12" name="TextBox 11"/>
          <p:cNvSpPr txBox="1"/>
          <p:nvPr/>
        </p:nvSpPr>
        <p:spPr>
          <a:xfrm>
            <a:off x="163873" y="6132555"/>
            <a:ext cx="4260179" cy="307777"/>
          </a:xfrm>
          <a:prstGeom prst="rect">
            <a:avLst/>
          </a:prstGeom>
          <a:noFill/>
        </p:spPr>
        <p:txBody>
          <a:bodyPr wrap="square" rtlCol="0">
            <a:spAutoFit/>
          </a:bodyPr>
          <a:lstStyle/>
          <a:p>
            <a:r>
              <a:rPr lang="is-IS" altLang="zh-CN" sz="1400" b="0" i="1" dirty="0">
                <a:solidFill>
                  <a:prstClr val="white"/>
                </a:solidFill>
              </a:rPr>
              <a:t>Scheduling 2017, Prof. Stein, Columbia University</a:t>
            </a:r>
            <a:endParaRPr lang="en-US" altLang="zh-CN" sz="1400" b="0" i="1" dirty="0">
              <a:solidFill>
                <a:prstClr val="white"/>
              </a:solidFill>
            </a:endParaRPr>
          </a:p>
        </p:txBody>
      </p:sp>
    </p:spTree>
    <p:extLst>
      <p:ext uri="{BB962C8B-B14F-4D97-AF65-F5344CB8AC3E}">
        <p14:creationId xmlns:p14="http://schemas.microsoft.com/office/powerpoint/2010/main" val="6980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3" y="5430363"/>
            <a:ext cx="9906000" cy="4273731"/>
          </a:xfrm>
          <a:prstGeom prst="rect">
            <a:avLst/>
          </a:prstGeom>
        </p:spPr>
      </p:pic>
      <p:sp>
        <p:nvSpPr>
          <p:cNvPr id="7" name="Slide Number Placeholder 6"/>
          <p:cNvSpPr>
            <a:spLocks noGrp="1"/>
          </p:cNvSpPr>
          <p:nvPr>
            <p:ph type="sldNum" sz="quarter" idx="11"/>
          </p:nvPr>
        </p:nvSpPr>
        <p:spPr/>
        <p:txBody>
          <a:bodyPr/>
          <a:lstStyle/>
          <a:p>
            <a:fld id="{01940DDA-0656-452C-A408-68789653BD9B}" type="slidenum">
              <a:rPr lang="en-US" smtClean="0">
                <a:latin typeface="+mn-lt"/>
              </a:rPr>
              <a:pPr/>
              <a:t>2</a:t>
            </a:fld>
            <a:endParaRPr lang="en-US" dirty="0">
              <a:latin typeface="+mn-lt"/>
            </a:endParaRPr>
          </a:p>
        </p:txBody>
      </p:sp>
      <p:sp>
        <p:nvSpPr>
          <p:cNvPr id="4" name="Rectangle 3"/>
          <p:cNvSpPr/>
          <p:nvPr/>
        </p:nvSpPr>
        <p:spPr>
          <a:xfrm>
            <a:off x="8547885" y="192559"/>
            <a:ext cx="1360488" cy="497632"/>
          </a:xfrm>
          <a:prstGeom prst="rect">
            <a:avLst/>
          </a:prstGeom>
          <a:solidFill>
            <a:schemeClr val="bg1"/>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100000"/>
              </a:lnSpc>
              <a:spcBef>
                <a:spcPts val="400"/>
              </a:spcBef>
            </a:pPr>
            <a:endParaRPr lang="is-IS" sz="1500" b="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384" y="192559"/>
            <a:ext cx="1607351" cy="497632"/>
          </a:xfrm>
          <a:prstGeom prst="rect">
            <a:avLst/>
          </a:prstGeom>
        </p:spPr>
      </p:pic>
      <p:sp>
        <p:nvSpPr>
          <p:cNvPr id="10" name="RbNavigato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100000"/>
              </a:lnSpc>
              <a:spcBef>
                <a:spcPts val="400"/>
              </a:spcBef>
              <a:buClr>
                <a:srgbClr val="000000"/>
              </a:buClr>
              <a:buSzPct val="100000"/>
            </a:pPr>
            <a:r>
              <a:rPr kumimoji="1" lang="en-US" altLang="zh-CN" dirty="0">
                <a:solidFill>
                  <a:schemeClr val="bg1"/>
                </a:solidFill>
                <a:latin typeface="+mn-lt"/>
                <a:cs typeface="Arial Narrow" pitchFamily="34" charset="0"/>
              </a:rPr>
              <a:t>1</a:t>
            </a:r>
            <a:endParaRPr kumimoji="1" lang="zh-CN" altLang="en-US" noProof="0" dirty="0">
              <a:solidFill>
                <a:schemeClr val="bg1"/>
              </a:solidFill>
              <a:latin typeface="+mn-lt"/>
              <a:cs typeface="Arial Narrow" pitchFamily="34" charset="0"/>
            </a:endParaRPr>
          </a:p>
        </p:txBody>
      </p:sp>
      <p:sp>
        <p:nvSpPr>
          <p:cNvPr id="12" name="RbSticker"/>
          <p:cNvSpPr txBox="1"/>
          <p:nvPr/>
        </p:nvSpPr>
        <p:spPr>
          <a:xfrm>
            <a:off x="1082920" y="260349"/>
            <a:ext cx="612347" cy="200055"/>
          </a:xfrm>
          <a:prstGeom prst="rect">
            <a:avLst/>
          </a:prstGeom>
          <a:noFill/>
          <a:ln w="9525">
            <a:noFill/>
          </a:ln>
        </p:spPr>
        <p:txBody>
          <a:bodyPr vert="horz" wrap="none" lIns="0" tIns="0" rIns="0" bIns="0" rtlCol="0" anchor="ctr">
            <a:spAutoFit/>
          </a:bodyPr>
          <a:lstStyle/>
          <a:p>
            <a:pPr>
              <a:lnSpc>
                <a:spcPct val="100000"/>
              </a:lnSpc>
              <a:spcBef>
                <a:spcPts val="400"/>
              </a:spcBef>
              <a:buClr>
                <a:srgbClr val="000000"/>
              </a:buClr>
              <a:buSzPct val="100000"/>
            </a:pPr>
            <a:r>
              <a:rPr lang="en-US" altLang="zh-CN" noProof="0" dirty="0">
                <a:solidFill>
                  <a:schemeClr val="accent3"/>
                </a:solidFill>
                <a:latin typeface="+mn-lt"/>
                <a:cs typeface="Arial Narrow" pitchFamily="34" charset="0"/>
              </a:rPr>
              <a:t>Objective</a:t>
            </a:r>
            <a:endParaRPr lang="zh-CN" altLang="en-US" noProof="0" dirty="0">
              <a:solidFill>
                <a:schemeClr val="accent3"/>
              </a:solidFill>
              <a:latin typeface="+mn-lt"/>
              <a:cs typeface="Arial Narrow" pitchFamily="34" charset="0"/>
            </a:endParaRPr>
          </a:p>
        </p:txBody>
      </p:sp>
      <p:sp>
        <p:nvSpPr>
          <p:cNvPr id="13" name="Triangle 15"/>
          <p:cNvSpPr/>
          <p:nvPr/>
        </p:nvSpPr>
        <p:spPr>
          <a:xfrm rot="5400000">
            <a:off x="4332886" y="2512975"/>
            <a:ext cx="1408892" cy="158237"/>
          </a:xfrm>
          <a:prstGeom prst="triangle">
            <a:avLst>
              <a:gd name="adj" fmla="val 55474"/>
            </a:avLst>
          </a:prstGeom>
          <a:solidFill>
            <a:schemeClr val="bg2">
              <a:lumMod val="10000"/>
              <a:lumOff val="90000"/>
            </a:schemeClr>
          </a:solidFill>
          <a:ln w="952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100000"/>
              </a:lnSpc>
              <a:spcBef>
                <a:spcPts val="400"/>
              </a:spcBef>
            </a:pPr>
            <a:endParaRPr lang="en-US" sz="1500" b="0" dirty="0"/>
          </a:p>
        </p:txBody>
      </p:sp>
      <p:sp>
        <p:nvSpPr>
          <p:cNvPr id="16" name="Rectangle 15"/>
          <p:cNvSpPr/>
          <p:nvPr/>
        </p:nvSpPr>
        <p:spPr>
          <a:xfrm>
            <a:off x="2308604" y="1938019"/>
            <a:ext cx="2560320" cy="1414783"/>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100000"/>
              </a:lnSpc>
              <a:spcBef>
                <a:spcPts val="400"/>
              </a:spcBef>
            </a:pPr>
            <a:endParaRPr lang="en-US" sz="1500" b="0" dirty="0"/>
          </a:p>
        </p:txBody>
      </p:sp>
      <p:sp>
        <p:nvSpPr>
          <p:cNvPr id="17" name="TextBox 16"/>
          <p:cNvSpPr txBox="1"/>
          <p:nvPr/>
        </p:nvSpPr>
        <p:spPr>
          <a:xfrm>
            <a:off x="2445764" y="2382686"/>
            <a:ext cx="2286000" cy="543739"/>
          </a:xfrm>
          <a:prstGeom prst="rect">
            <a:avLst/>
          </a:prstGeom>
          <a:noFill/>
          <a:ln w="9525">
            <a:noFill/>
          </a:ln>
        </p:spPr>
        <p:txBody>
          <a:bodyPr vert="horz" wrap="square" lIns="0" tIns="0" rIns="0" bIns="0" rtlCol="0">
            <a:spAutoFit/>
          </a:bodyPr>
          <a:lstStyle/>
          <a:p>
            <a:pPr marL="0" lvl="1" algn="ctr">
              <a:spcBef>
                <a:spcPts val="400"/>
              </a:spcBef>
              <a:buSzPct val="100000"/>
            </a:pPr>
            <a:r>
              <a:rPr lang="is-IS" altLang="zh-CN" sz="1600" b="0" dirty="0">
                <a:cs typeface="Arial Narrow" pitchFamily="34" charset="0"/>
              </a:rPr>
              <a:t>3,200,000 </a:t>
            </a:r>
          </a:p>
          <a:p>
            <a:pPr marL="0" lvl="1" algn="ctr">
              <a:spcBef>
                <a:spcPts val="400"/>
              </a:spcBef>
              <a:buSzPct val="100000"/>
            </a:pPr>
            <a:r>
              <a:rPr lang="is-IS" altLang="zh-CN" sz="1600" b="0" dirty="0">
                <a:cs typeface="Arial Narrow" pitchFamily="34" charset="0"/>
              </a:rPr>
              <a:t>bottles</a:t>
            </a:r>
            <a:endParaRPr lang="en-US" altLang="zh-CN" sz="1600" b="0" dirty="0">
              <a:cs typeface="Arial Narrow" pitchFamily="34" charset="0"/>
            </a:endParaRPr>
          </a:p>
        </p:txBody>
      </p:sp>
      <p:sp>
        <p:nvSpPr>
          <p:cNvPr id="18" name="TextBox 17"/>
          <p:cNvSpPr txBox="1"/>
          <p:nvPr/>
        </p:nvSpPr>
        <p:spPr>
          <a:xfrm>
            <a:off x="3018266" y="1801295"/>
            <a:ext cx="1185642" cy="230832"/>
          </a:xfrm>
          <a:prstGeom prst="rect">
            <a:avLst/>
          </a:prstGeom>
          <a:solidFill>
            <a:schemeClr val="bg1"/>
          </a:solidFill>
          <a:ln w="9525">
            <a:noFill/>
          </a:ln>
        </p:spPr>
        <p:txBody>
          <a:bodyPr vert="horz" wrap="square" lIns="0" tIns="0" rIns="0" bIns="0" rtlCol="0">
            <a:spAutoFit/>
          </a:bodyPr>
          <a:lstStyle/>
          <a:p>
            <a:pPr>
              <a:lnSpc>
                <a:spcPct val="100000"/>
              </a:lnSpc>
              <a:spcBef>
                <a:spcPts val="400"/>
              </a:spcBef>
              <a:buClr>
                <a:srgbClr val="000000"/>
              </a:buClr>
              <a:buSzPct val="100000"/>
            </a:pPr>
            <a:r>
              <a:rPr lang="is-IS" altLang="zh-CN" sz="1500" b="0" noProof="0" dirty="0">
                <a:latin typeface="+mn-lt"/>
                <a:cs typeface="Arial Narrow" pitchFamily="34" charset="0"/>
              </a:rPr>
              <a:t>2016 Production</a:t>
            </a:r>
            <a:endParaRPr lang="en-US" sz="1500" b="0" noProof="0" dirty="0">
              <a:latin typeface="+mn-lt"/>
              <a:cs typeface="Arial Narrow" pitchFamily="34" charset="0"/>
            </a:endParaRPr>
          </a:p>
        </p:txBody>
      </p:sp>
      <p:sp>
        <p:nvSpPr>
          <p:cNvPr id="19" name="Rectangle 18"/>
          <p:cNvSpPr/>
          <p:nvPr/>
        </p:nvSpPr>
        <p:spPr>
          <a:xfrm>
            <a:off x="5317288" y="1938019"/>
            <a:ext cx="2560320" cy="1414783"/>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100000"/>
              </a:lnSpc>
              <a:spcBef>
                <a:spcPts val="400"/>
              </a:spcBef>
            </a:pPr>
            <a:endParaRPr lang="en-US" sz="1500" b="0" dirty="0"/>
          </a:p>
        </p:txBody>
      </p:sp>
      <p:sp>
        <p:nvSpPr>
          <p:cNvPr id="21" name="TextBox 20"/>
          <p:cNvSpPr txBox="1"/>
          <p:nvPr/>
        </p:nvSpPr>
        <p:spPr>
          <a:xfrm>
            <a:off x="6026950" y="1801295"/>
            <a:ext cx="1185642" cy="230832"/>
          </a:xfrm>
          <a:prstGeom prst="rect">
            <a:avLst/>
          </a:prstGeom>
          <a:solidFill>
            <a:schemeClr val="bg1"/>
          </a:solidFill>
          <a:ln w="9525">
            <a:noFill/>
          </a:ln>
        </p:spPr>
        <p:txBody>
          <a:bodyPr vert="horz" wrap="square" lIns="0" tIns="0" rIns="0" bIns="0" rtlCol="0">
            <a:spAutoFit/>
          </a:bodyPr>
          <a:lstStyle/>
          <a:p>
            <a:pPr>
              <a:lnSpc>
                <a:spcPct val="100000"/>
              </a:lnSpc>
              <a:spcBef>
                <a:spcPts val="400"/>
              </a:spcBef>
              <a:buClr>
                <a:srgbClr val="000000"/>
              </a:buClr>
              <a:buSzPct val="100000"/>
            </a:pPr>
            <a:r>
              <a:rPr lang="is-IS" altLang="zh-CN" sz="1500" b="0" noProof="0" dirty="0">
                <a:latin typeface="+mn-lt"/>
                <a:cs typeface="Arial Narrow" pitchFamily="34" charset="0"/>
              </a:rPr>
              <a:t>2025 Production</a:t>
            </a:r>
            <a:endParaRPr lang="en-US" sz="1500" b="0" noProof="0" dirty="0">
              <a:latin typeface="+mn-lt"/>
              <a:cs typeface="Arial Narrow" pitchFamily="34" charset="0"/>
            </a:endParaRPr>
          </a:p>
        </p:txBody>
      </p:sp>
      <p:sp>
        <p:nvSpPr>
          <p:cNvPr id="22" name="TextBox 21"/>
          <p:cNvSpPr txBox="1"/>
          <p:nvPr/>
        </p:nvSpPr>
        <p:spPr>
          <a:xfrm>
            <a:off x="5476771" y="2382685"/>
            <a:ext cx="2286000" cy="543739"/>
          </a:xfrm>
          <a:prstGeom prst="rect">
            <a:avLst/>
          </a:prstGeom>
          <a:noFill/>
          <a:ln w="9525">
            <a:noFill/>
          </a:ln>
        </p:spPr>
        <p:txBody>
          <a:bodyPr vert="horz" wrap="square" lIns="0" tIns="0" rIns="0" bIns="0" rtlCol="0">
            <a:spAutoFit/>
          </a:bodyPr>
          <a:lstStyle/>
          <a:p>
            <a:pPr marL="0" lvl="1" algn="ctr">
              <a:spcBef>
                <a:spcPts val="400"/>
              </a:spcBef>
              <a:buSzPct val="100000"/>
            </a:pPr>
            <a:r>
              <a:rPr lang="is-IS" altLang="zh-CN" sz="1600" b="0" dirty="0">
                <a:cs typeface="Arial Narrow" pitchFamily="34" charset="0"/>
              </a:rPr>
              <a:t>4,000,000 </a:t>
            </a:r>
          </a:p>
          <a:p>
            <a:pPr marL="0" lvl="1" algn="ctr">
              <a:spcBef>
                <a:spcPts val="400"/>
              </a:spcBef>
              <a:buSzPct val="100000"/>
            </a:pPr>
            <a:r>
              <a:rPr lang="is-IS" altLang="zh-CN" sz="1600" b="0" dirty="0">
                <a:cs typeface="Arial Narrow" pitchFamily="34" charset="0"/>
              </a:rPr>
              <a:t>bottles</a:t>
            </a:r>
            <a:endParaRPr lang="en-US" altLang="zh-CN" sz="1600" b="0" dirty="0">
              <a:cs typeface="Arial Narrow" pitchFamily="34" charset="0"/>
            </a:endParaRPr>
          </a:p>
        </p:txBody>
      </p:sp>
      <p:cxnSp>
        <p:nvCxnSpPr>
          <p:cNvPr id="43" name="Straight Connector 42"/>
          <p:cNvCxnSpPr/>
          <p:nvPr/>
        </p:nvCxnSpPr>
        <p:spPr>
          <a:xfrm>
            <a:off x="1153522" y="4024847"/>
            <a:ext cx="3715402" cy="0"/>
          </a:xfrm>
          <a:prstGeom prst="line">
            <a:avLst/>
          </a:prstGeom>
          <a:ln w="19050" cmpd="sng">
            <a:solidFill>
              <a:schemeClr val="accent3"/>
            </a:solidFill>
            <a:headEnd type="none" w="lg" len="lg"/>
            <a:tailEnd type="none" w="lg" len="lg"/>
          </a:ln>
          <a:effectLst/>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208314" y="3790004"/>
            <a:ext cx="4054182" cy="230832"/>
          </a:xfrm>
          <a:prstGeom prst="rect">
            <a:avLst/>
          </a:prstGeom>
          <a:noFill/>
          <a:ln w="9525">
            <a:noFill/>
          </a:ln>
        </p:spPr>
        <p:txBody>
          <a:bodyPr vert="horz" wrap="square" lIns="0" tIns="0" rIns="0" bIns="0" rtlCol="0">
            <a:spAutoFit/>
          </a:bodyPr>
          <a:lstStyle>
            <a:defPPr>
              <a:defRPr lang="de-DE"/>
            </a:defPPr>
            <a:lvl1pPr>
              <a:lnSpc>
                <a:spcPct val="100000"/>
              </a:lnSpc>
              <a:spcBef>
                <a:spcPts val="400"/>
              </a:spcBef>
              <a:buClr>
                <a:srgbClr val="000000"/>
              </a:buClr>
              <a:buSzPct val="100000"/>
              <a:defRPr sz="1500">
                <a:solidFill>
                  <a:schemeClr val="tx2"/>
                </a:solidFill>
                <a:latin typeface="+mn-lt"/>
                <a:cs typeface="Arial Narrow" pitchFamily="34" charset="0"/>
              </a:defRPr>
            </a:lvl1pPr>
          </a:lstStyle>
          <a:p>
            <a:r>
              <a:rPr lang="en-US" altLang="zh-CN" dirty="0">
                <a:solidFill>
                  <a:schemeClr val="tx1"/>
                </a:solidFill>
              </a:rPr>
              <a:t>Problems the winery is facing</a:t>
            </a:r>
            <a:endParaRPr lang="zh-CN" altLang="en-US" dirty="0">
              <a:solidFill>
                <a:schemeClr val="tx1"/>
              </a:solidFill>
            </a:endParaRPr>
          </a:p>
        </p:txBody>
      </p:sp>
      <p:sp>
        <p:nvSpPr>
          <p:cNvPr id="46" name="TextBox 45"/>
          <p:cNvSpPr txBox="1"/>
          <p:nvPr/>
        </p:nvSpPr>
        <p:spPr>
          <a:xfrm>
            <a:off x="5317288" y="3794015"/>
            <a:ext cx="3541175" cy="230832"/>
          </a:xfrm>
          <a:prstGeom prst="rect">
            <a:avLst/>
          </a:prstGeom>
          <a:noFill/>
          <a:ln w="9525">
            <a:noFill/>
          </a:ln>
        </p:spPr>
        <p:txBody>
          <a:bodyPr vert="horz" wrap="square" lIns="0" tIns="0" rIns="0" bIns="0" rtlCol="0">
            <a:spAutoFit/>
          </a:bodyPr>
          <a:lstStyle>
            <a:defPPr>
              <a:defRPr lang="de-DE"/>
            </a:defPPr>
            <a:lvl1pPr>
              <a:lnSpc>
                <a:spcPct val="100000"/>
              </a:lnSpc>
              <a:spcBef>
                <a:spcPts val="400"/>
              </a:spcBef>
              <a:buClr>
                <a:srgbClr val="000000"/>
              </a:buClr>
              <a:buSzPct val="100000"/>
              <a:defRPr sz="1500">
                <a:solidFill>
                  <a:schemeClr val="tx2"/>
                </a:solidFill>
                <a:latin typeface="+mn-lt"/>
                <a:cs typeface="Arial Narrow" pitchFamily="34" charset="0"/>
              </a:defRPr>
            </a:lvl1pPr>
          </a:lstStyle>
          <a:p>
            <a:r>
              <a:rPr lang="en-US" altLang="zh-CN" dirty="0">
                <a:solidFill>
                  <a:schemeClr val="tx1"/>
                </a:solidFill>
              </a:rPr>
              <a:t>Project Objective</a:t>
            </a:r>
            <a:endParaRPr lang="zh-CN" altLang="en-US" dirty="0">
              <a:solidFill>
                <a:schemeClr val="tx1"/>
              </a:solidFill>
            </a:endParaRPr>
          </a:p>
        </p:txBody>
      </p:sp>
      <p:sp>
        <p:nvSpPr>
          <p:cNvPr id="47" name="Rectangle 46"/>
          <p:cNvSpPr/>
          <p:nvPr/>
        </p:nvSpPr>
        <p:spPr>
          <a:xfrm>
            <a:off x="5317289" y="4161086"/>
            <a:ext cx="3464762" cy="492443"/>
          </a:xfrm>
          <a:prstGeom prst="rect">
            <a:avLst/>
          </a:prstGeom>
        </p:spPr>
        <p:txBody>
          <a:bodyPr wrap="square">
            <a:spAutoFit/>
          </a:bodyPr>
          <a:lstStyle/>
          <a:p>
            <a:pPr marL="157642" lvl="1" indent="-157642">
              <a:spcBef>
                <a:spcPts val="200"/>
              </a:spcBef>
              <a:buSzPct val="100000"/>
              <a:buFont typeface="Arial Narrow"/>
              <a:buChar char="&gt;"/>
            </a:pPr>
            <a:r>
              <a:rPr lang="is-IS" altLang="zh-CN" b="0" dirty="0"/>
              <a:t>Create an annual schedule for the bottling process for 2025 based on forcaset demand</a:t>
            </a:r>
            <a:endParaRPr lang="en-US" altLang="zh-CN" b="0" dirty="0"/>
          </a:p>
        </p:txBody>
      </p:sp>
      <p:sp>
        <p:nvSpPr>
          <p:cNvPr id="48" name="Rectangle 47"/>
          <p:cNvSpPr/>
          <p:nvPr/>
        </p:nvSpPr>
        <p:spPr>
          <a:xfrm>
            <a:off x="1153522" y="4161086"/>
            <a:ext cx="3715402" cy="969496"/>
          </a:xfrm>
          <a:prstGeom prst="rect">
            <a:avLst/>
          </a:prstGeom>
        </p:spPr>
        <p:txBody>
          <a:bodyPr wrap="square">
            <a:spAutoFit/>
          </a:bodyPr>
          <a:lstStyle/>
          <a:p>
            <a:pPr marL="157642" lvl="1" indent="-157642">
              <a:spcBef>
                <a:spcPts val="200"/>
              </a:spcBef>
              <a:buSzPct val="100000"/>
              <a:buFont typeface="Arial Narrow"/>
              <a:buChar char="&gt;"/>
            </a:pPr>
            <a:r>
              <a:rPr lang="is-IS" altLang="zh-CN" b="0" dirty="0"/>
              <a:t>Meet demand on time for different products</a:t>
            </a:r>
          </a:p>
          <a:p>
            <a:pPr marL="157642" lvl="1" indent="-157642">
              <a:spcBef>
                <a:spcPts val="200"/>
              </a:spcBef>
              <a:buSzPct val="100000"/>
              <a:buFont typeface="Arial Narrow"/>
              <a:buChar char="&gt;"/>
            </a:pPr>
            <a:r>
              <a:rPr lang="is-IS" altLang="zh-CN" b="0" dirty="0"/>
              <a:t>Limited storage capacity of bottled wine</a:t>
            </a:r>
          </a:p>
          <a:p>
            <a:pPr marL="157642" lvl="1" indent="-157642">
              <a:spcBef>
                <a:spcPts val="200"/>
              </a:spcBef>
              <a:buSzPct val="100000"/>
              <a:buFont typeface="Arial Narrow"/>
              <a:buChar char="&gt;"/>
            </a:pPr>
            <a:endParaRPr lang="is-IS" altLang="zh-CN" b="0" dirty="0"/>
          </a:p>
          <a:p>
            <a:pPr marL="157642" lvl="1" indent="-157642">
              <a:spcBef>
                <a:spcPts val="200"/>
              </a:spcBef>
              <a:buSzPct val="100000"/>
              <a:buFont typeface="Arial Narrow"/>
              <a:buChar char="&gt;"/>
            </a:pPr>
            <a:endParaRPr lang="zh-CN" altLang="en-US" b="0" dirty="0"/>
          </a:p>
        </p:txBody>
      </p:sp>
      <p:cxnSp>
        <p:nvCxnSpPr>
          <p:cNvPr id="50" name="Straight Connector 49"/>
          <p:cNvCxnSpPr/>
          <p:nvPr/>
        </p:nvCxnSpPr>
        <p:spPr>
          <a:xfrm>
            <a:off x="5262496" y="4027707"/>
            <a:ext cx="3715402" cy="0"/>
          </a:xfrm>
          <a:prstGeom prst="line">
            <a:avLst/>
          </a:prstGeom>
          <a:ln w="19050" cmpd="sng">
            <a:solidFill>
              <a:schemeClr val="accent3"/>
            </a:solidFill>
            <a:headEnd type="none" w="lg" len="lg"/>
            <a:tailEnd type="none" w="lg" len="lg"/>
          </a:ln>
          <a:effectLst/>
        </p:spPr>
        <p:style>
          <a:lnRef idx="1">
            <a:schemeClr val="accent1"/>
          </a:lnRef>
          <a:fillRef idx="0">
            <a:schemeClr val="accent1"/>
          </a:fillRef>
          <a:effectRef idx="0">
            <a:schemeClr val="accent1"/>
          </a:effectRef>
          <a:fontRef idx="minor">
            <a:schemeClr val="tx1"/>
          </a:fontRef>
        </p:style>
      </p:cxnSp>
      <p:sp>
        <p:nvSpPr>
          <p:cNvPr id="53" name="Title 2"/>
          <p:cNvSpPr>
            <a:spLocks noGrp="1"/>
          </p:cNvSpPr>
          <p:nvPr>
            <p:ph type="title"/>
          </p:nvPr>
        </p:nvSpPr>
        <p:spPr>
          <a:xfrm>
            <a:off x="737999" y="720000"/>
            <a:ext cx="8819657" cy="707886"/>
          </a:xfrm>
        </p:spPr>
        <p:txBody>
          <a:bodyPr/>
          <a:lstStyle/>
          <a:p>
            <a:br>
              <a:rPr lang="is-IS" altLang="zh-CN" dirty="0"/>
            </a:br>
            <a:r>
              <a:rPr lang="is-IS" altLang="zh-CN" dirty="0"/>
              <a:t>A winery could benefit from good scheduling practices due to increased produciton</a:t>
            </a:r>
            <a:br>
              <a:rPr lang="is-IS" altLang="zh-CN" dirty="0"/>
            </a:br>
            <a:endParaRPr lang="en-US" dirty="0"/>
          </a:p>
        </p:txBody>
      </p:sp>
    </p:spTree>
    <p:extLst>
      <p:ext uri="{BB962C8B-B14F-4D97-AF65-F5344CB8AC3E}">
        <p14:creationId xmlns:p14="http://schemas.microsoft.com/office/powerpoint/2010/main" val="347049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 name="RbNavigato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100000"/>
              </a:lnSpc>
              <a:spcBef>
                <a:spcPts val="400"/>
              </a:spcBef>
              <a:buClr>
                <a:srgbClr val="000000"/>
              </a:buClr>
              <a:buSzPct val="100000"/>
            </a:pPr>
            <a:r>
              <a:rPr kumimoji="1" lang="is-IS" altLang="zh-CN" noProof="0" dirty="0">
                <a:solidFill>
                  <a:schemeClr val="bg1"/>
                </a:solidFill>
                <a:latin typeface="+mn-lt"/>
                <a:cs typeface="Arial Narrow" pitchFamily="34" charset="0"/>
              </a:rPr>
              <a:t>2</a:t>
            </a:r>
            <a:endParaRPr kumimoji="1" lang="zh-CN" altLang="en-US" noProof="0" dirty="0">
              <a:solidFill>
                <a:schemeClr val="bg1"/>
              </a:solidFill>
              <a:latin typeface="+mn-lt"/>
              <a:cs typeface="Arial Narrow" pitchFamily="34" charset="0"/>
            </a:endParaRPr>
          </a:p>
        </p:txBody>
      </p:sp>
      <p:sp>
        <p:nvSpPr>
          <p:cNvPr id="783" name="RbSticker"/>
          <p:cNvSpPr txBox="1"/>
          <p:nvPr/>
        </p:nvSpPr>
        <p:spPr>
          <a:xfrm>
            <a:off x="1082920" y="260349"/>
            <a:ext cx="1114088" cy="200055"/>
          </a:xfrm>
          <a:prstGeom prst="rect">
            <a:avLst/>
          </a:prstGeom>
          <a:noFill/>
          <a:ln w="9525">
            <a:noFill/>
          </a:ln>
        </p:spPr>
        <p:txBody>
          <a:bodyPr vert="horz" wrap="none" lIns="0" tIns="0" rIns="0" bIns="0" rtlCol="0" anchor="ctr">
            <a:spAutoFit/>
          </a:bodyPr>
          <a:lstStyle/>
          <a:p>
            <a:pPr>
              <a:lnSpc>
                <a:spcPct val="100000"/>
              </a:lnSpc>
              <a:spcBef>
                <a:spcPts val="400"/>
              </a:spcBef>
              <a:buClr>
                <a:srgbClr val="000000"/>
              </a:buClr>
              <a:buSzPct val="100000"/>
            </a:pPr>
            <a:r>
              <a:rPr lang="en-US" altLang="zh-CN" noProof="0" dirty="0">
                <a:solidFill>
                  <a:schemeClr val="accent3"/>
                </a:solidFill>
                <a:latin typeface="+mn-lt"/>
                <a:cs typeface="Arial Narrow" pitchFamily="34" charset="0"/>
              </a:rPr>
              <a:t>Project definition</a:t>
            </a:r>
            <a:endParaRPr lang="zh-CN" altLang="en-US" noProof="0" dirty="0">
              <a:solidFill>
                <a:schemeClr val="accent3"/>
              </a:solidFill>
              <a:latin typeface="+mn-lt"/>
              <a:cs typeface="Arial Narrow" pitchFamily="34" charset="0"/>
            </a:endParaRPr>
          </a:p>
        </p:txBody>
      </p:sp>
      <p:sp>
        <p:nvSpPr>
          <p:cNvPr id="4" name="Slide Number Placeholder 3"/>
          <p:cNvSpPr>
            <a:spLocks noGrp="1"/>
          </p:cNvSpPr>
          <p:nvPr>
            <p:ph type="sldNum" sz="quarter" idx="11"/>
          </p:nvPr>
        </p:nvSpPr>
        <p:spPr/>
        <p:txBody>
          <a:bodyPr/>
          <a:lstStyle/>
          <a:p>
            <a:fld id="{01940DDA-0656-452C-A408-68789653BD9B}" type="slidenum">
              <a:rPr lang="en-US" smtClean="0">
                <a:latin typeface="+mn-lt"/>
              </a:rPr>
              <a:pPr/>
              <a:t>3</a:t>
            </a:fld>
            <a:endParaRPr lang="en-US" dirty="0">
              <a:latin typeface="+mn-lt"/>
            </a:endParaRPr>
          </a:p>
        </p:txBody>
      </p:sp>
      <p:sp>
        <p:nvSpPr>
          <p:cNvPr id="6" name="Rectangle 5"/>
          <p:cNvSpPr/>
          <p:nvPr/>
        </p:nvSpPr>
        <p:spPr>
          <a:xfrm>
            <a:off x="8547885" y="192559"/>
            <a:ext cx="1360488" cy="497632"/>
          </a:xfrm>
          <a:prstGeom prst="rect">
            <a:avLst/>
          </a:prstGeom>
          <a:solidFill>
            <a:schemeClr val="bg1"/>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100000"/>
              </a:lnSpc>
              <a:spcBef>
                <a:spcPts val="400"/>
              </a:spcBef>
            </a:pPr>
            <a:endParaRPr lang="is-IS" sz="1500" b="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384" y="192559"/>
            <a:ext cx="1607351" cy="497632"/>
          </a:xfrm>
          <a:prstGeom prst="rect">
            <a:avLst/>
          </a:prstGeom>
        </p:spPr>
      </p:pic>
      <p:pic>
        <p:nvPicPr>
          <p:cNvPr id="2" name="Picture 1"/>
          <p:cNvPicPr>
            <a:picLocks noChangeAspect="1"/>
          </p:cNvPicPr>
          <p:nvPr/>
        </p:nvPicPr>
        <p:blipFill>
          <a:blip r:embed="rId4"/>
          <a:stretch>
            <a:fillRect/>
          </a:stretch>
        </p:blipFill>
        <p:spPr>
          <a:xfrm>
            <a:off x="0" y="709602"/>
            <a:ext cx="9906000" cy="5438795"/>
          </a:xfrm>
          <a:prstGeom prst="rect">
            <a:avLst/>
          </a:prstGeom>
        </p:spPr>
      </p:pic>
    </p:spTree>
    <p:extLst>
      <p:ext uri="{BB962C8B-B14F-4D97-AF65-F5344CB8AC3E}">
        <p14:creationId xmlns:p14="http://schemas.microsoft.com/office/powerpoint/2010/main" val="594349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bNavigato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100000"/>
              </a:lnSpc>
              <a:spcBef>
                <a:spcPts val="400"/>
              </a:spcBef>
              <a:buClr>
                <a:srgbClr val="000000"/>
              </a:buClr>
              <a:buSzPct val="100000"/>
            </a:pPr>
            <a:r>
              <a:rPr kumimoji="1" lang="is-IS" altLang="zh-CN" noProof="0" dirty="0">
                <a:solidFill>
                  <a:schemeClr val="bg1"/>
                </a:solidFill>
                <a:latin typeface="+mn-lt"/>
                <a:cs typeface="Arial Narrow" pitchFamily="34" charset="0"/>
              </a:rPr>
              <a:t>3</a:t>
            </a:r>
            <a:endParaRPr kumimoji="1" lang="zh-CN" altLang="en-US" noProof="0" dirty="0">
              <a:solidFill>
                <a:schemeClr val="bg1"/>
              </a:solidFill>
              <a:latin typeface="+mn-lt"/>
              <a:cs typeface="Arial Narrow" pitchFamily="34" charset="0"/>
            </a:endParaRPr>
          </a:p>
        </p:txBody>
      </p:sp>
      <p:sp>
        <p:nvSpPr>
          <p:cNvPr id="45" name="RbSticker"/>
          <p:cNvSpPr txBox="1"/>
          <p:nvPr/>
        </p:nvSpPr>
        <p:spPr>
          <a:xfrm>
            <a:off x="1082920" y="260349"/>
            <a:ext cx="864019" cy="200055"/>
          </a:xfrm>
          <a:prstGeom prst="rect">
            <a:avLst/>
          </a:prstGeom>
          <a:noFill/>
          <a:ln w="9525">
            <a:noFill/>
          </a:ln>
        </p:spPr>
        <p:txBody>
          <a:bodyPr vert="horz" wrap="none" lIns="0" tIns="0" rIns="0" bIns="0" rtlCol="0" anchor="ctr">
            <a:spAutoFit/>
          </a:bodyPr>
          <a:lstStyle/>
          <a:p>
            <a:pPr>
              <a:lnSpc>
                <a:spcPct val="100000"/>
              </a:lnSpc>
              <a:spcBef>
                <a:spcPts val="400"/>
              </a:spcBef>
              <a:buClr>
                <a:srgbClr val="000000"/>
              </a:buClr>
              <a:buSzPct val="100000"/>
            </a:pPr>
            <a:r>
              <a:rPr lang="en-US" altLang="zh-CN" noProof="0" dirty="0">
                <a:solidFill>
                  <a:schemeClr val="accent3"/>
                </a:solidFill>
                <a:latin typeface="+mn-lt"/>
                <a:cs typeface="Arial Narrow" pitchFamily="34" charset="0"/>
              </a:rPr>
              <a:t>Assumptions</a:t>
            </a:r>
            <a:endParaRPr lang="zh-CN" altLang="en-US" noProof="0" dirty="0">
              <a:solidFill>
                <a:schemeClr val="accent3"/>
              </a:solidFill>
              <a:latin typeface="+mn-lt"/>
              <a:cs typeface="Arial Narrow" pitchFamily="34" charset="0"/>
            </a:endParaRPr>
          </a:p>
        </p:txBody>
      </p:sp>
      <p:sp>
        <p:nvSpPr>
          <p:cNvPr id="2" name="Slide Number Placeholder 1"/>
          <p:cNvSpPr>
            <a:spLocks noGrp="1"/>
          </p:cNvSpPr>
          <p:nvPr>
            <p:ph type="sldNum" sz="quarter" idx="11"/>
          </p:nvPr>
        </p:nvSpPr>
        <p:spPr/>
        <p:txBody>
          <a:bodyPr/>
          <a:lstStyle/>
          <a:p>
            <a:fld id="{01940DDA-0656-452C-A408-68789653BD9B}" type="slidenum">
              <a:rPr lang="en-US" smtClean="0">
                <a:latin typeface="+mn-lt"/>
              </a:rPr>
              <a:pPr/>
              <a:t>4</a:t>
            </a:fld>
            <a:endParaRPr lang="en-US" dirty="0">
              <a:latin typeface="+mn-lt"/>
            </a:endParaRPr>
          </a:p>
        </p:txBody>
      </p:sp>
      <p:sp>
        <p:nvSpPr>
          <p:cNvPr id="7" name="Rectangle 6"/>
          <p:cNvSpPr/>
          <p:nvPr/>
        </p:nvSpPr>
        <p:spPr>
          <a:xfrm>
            <a:off x="8547885" y="192559"/>
            <a:ext cx="1360488" cy="497632"/>
          </a:xfrm>
          <a:prstGeom prst="rect">
            <a:avLst/>
          </a:prstGeom>
          <a:solidFill>
            <a:schemeClr val="bg1"/>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100000"/>
              </a:lnSpc>
              <a:spcBef>
                <a:spcPts val="400"/>
              </a:spcBef>
            </a:pPr>
            <a:endParaRPr lang="is-IS" sz="1500" b="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384" y="192559"/>
            <a:ext cx="1607351" cy="497632"/>
          </a:xfrm>
          <a:prstGeom prst="rect">
            <a:avLst/>
          </a:prstGeom>
        </p:spPr>
      </p:pic>
      <p:sp>
        <p:nvSpPr>
          <p:cNvPr id="11" name="TextBox 10"/>
          <p:cNvSpPr txBox="1"/>
          <p:nvPr/>
        </p:nvSpPr>
        <p:spPr>
          <a:xfrm>
            <a:off x="760807" y="2127915"/>
            <a:ext cx="1936443" cy="230832"/>
          </a:xfrm>
          <a:prstGeom prst="rect">
            <a:avLst/>
          </a:prstGeom>
          <a:noFill/>
          <a:ln w="9525">
            <a:noFill/>
          </a:ln>
        </p:spPr>
        <p:txBody>
          <a:bodyPr vert="horz" wrap="square" lIns="0" tIns="0" rIns="0" bIns="0" rtlCol="0">
            <a:spAutoFit/>
          </a:bodyPr>
          <a:lstStyle>
            <a:defPPr>
              <a:defRPr lang="de-DE"/>
            </a:defPPr>
            <a:lvl1pPr>
              <a:lnSpc>
                <a:spcPct val="100000"/>
              </a:lnSpc>
              <a:spcBef>
                <a:spcPts val="400"/>
              </a:spcBef>
              <a:buClr>
                <a:srgbClr val="000000"/>
              </a:buClr>
              <a:buSzPct val="100000"/>
              <a:defRPr sz="1500">
                <a:solidFill>
                  <a:schemeClr val="tx2"/>
                </a:solidFill>
                <a:latin typeface="+mn-lt"/>
                <a:cs typeface="Arial Narrow" pitchFamily="34" charset="0"/>
              </a:defRPr>
            </a:lvl1pPr>
          </a:lstStyle>
          <a:p>
            <a:r>
              <a:rPr lang="en-US" altLang="zh-CN" dirty="0">
                <a:solidFill>
                  <a:schemeClr val="tx1"/>
                </a:solidFill>
              </a:rPr>
              <a:t>Assumptions</a:t>
            </a:r>
            <a:endParaRPr lang="zh-CN" altLang="en-US" dirty="0">
              <a:solidFill>
                <a:schemeClr val="tx1"/>
              </a:solidFill>
            </a:endParaRPr>
          </a:p>
        </p:txBody>
      </p:sp>
      <p:cxnSp>
        <p:nvCxnSpPr>
          <p:cNvPr id="16" name="Horizontal Line"/>
          <p:cNvCxnSpPr>
            <a:cxnSpLocks/>
          </p:cNvCxnSpPr>
          <p:nvPr/>
        </p:nvCxnSpPr>
        <p:spPr>
          <a:xfrm>
            <a:off x="805457" y="4307667"/>
            <a:ext cx="967523" cy="0"/>
          </a:xfrm>
          <a:prstGeom prst="line">
            <a:avLst/>
          </a:prstGeom>
          <a:ln w="15875" cmpd="sng">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17" name="ListLeanHorizontalTextTopic2"/>
          <p:cNvSpPr txBox="1">
            <a:spLocks/>
          </p:cNvSpPr>
          <p:nvPr/>
        </p:nvSpPr>
        <p:spPr>
          <a:xfrm>
            <a:off x="842442" y="4058309"/>
            <a:ext cx="2232956" cy="200055"/>
          </a:xfrm>
          <a:prstGeom prst="rect">
            <a:avLst/>
          </a:prstGeom>
          <a:noFill/>
          <a:ln w="9525">
            <a:noFill/>
          </a:ln>
        </p:spPr>
        <p:txBody>
          <a:bodyPr vert="horz" wrap="square" lIns="0" tIns="0" rIns="0" bIns="0" rtlCol="0" anchor="ctr">
            <a:spAutoFit/>
          </a:bodyPr>
          <a:lstStyle/>
          <a:p>
            <a:r>
              <a:rPr lang="is-IS" altLang="zh-CN" b="0" dirty="0">
                <a:solidFill>
                  <a:schemeClr val="tx2"/>
                </a:solidFill>
              </a:rPr>
              <a:t>Release date</a:t>
            </a:r>
            <a:endParaRPr lang="zh-CN" altLang="en-US" b="0" dirty="0">
              <a:solidFill>
                <a:schemeClr val="tx2"/>
              </a:solidFill>
            </a:endParaRPr>
          </a:p>
        </p:txBody>
      </p:sp>
      <p:sp>
        <p:nvSpPr>
          <p:cNvPr id="5" name="Rectangle 4"/>
          <p:cNvSpPr/>
          <p:nvPr/>
        </p:nvSpPr>
        <p:spPr>
          <a:xfrm>
            <a:off x="659154" y="2442725"/>
            <a:ext cx="2269940" cy="492443"/>
          </a:xfrm>
          <a:prstGeom prst="rect">
            <a:avLst/>
          </a:prstGeom>
        </p:spPr>
        <p:txBody>
          <a:bodyPr wrap="square">
            <a:spAutoFit/>
          </a:bodyPr>
          <a:lstStyle/>
          <a:p>
            <a:pPr marL="157642" lvl="1" indent="-157642">
              <a:spcBef>
                <a:spcPts val="200"/>
              </a:spcBef>
              <a:buSzPct val="100000"/>
              <a:buFont typeface="Arial Narrow"/>
              <a:buChar char="&gt;"/>
            </a:pPr>
            <a:r>
              <a:rPr lang="is-IS" altLang="zh-CN" b="0" dirty="0"/>
              <a:t>One job represents the demand per product per month</a:t>
            </a:r>
          </a:p>
        </p:txBody>
      </p:sp>
      <p:sp>
        <p:nvSpPr>
          <p:cNvPr id="9" name="Rectangle 8"/>
          <p:cNvSpPr/>
          <p:nvPr/>
        </p:nvSpPr>
        <p:spPr>
          <a:xfrm>
            <a:off x="586474" y="4409114"/>
            <a:ext cx="2269941" cy="892552"/>
          </a:xfrm>
          <a:prstGeom prst="rect">
            <a:avLst/>
          </a:prstGeom>
        </p:spPr>
        <p:txBody>
          <a:bodyPr wrap="square">
            <a:spAutoFit/>
          </a:bodyPr>
          <a:lstStyle/>
          <a:p>
            <a:pPr marL="157642" lvl="1" indent="-157642">
              <a:spcBef>
                <a:spcPts val="200"/>
              </a:spcBef>
              <a:buSzPct val="100000"/>
              <a:buFont typeface="Arial Narrow"/>
              <a:buChar char="&gt;"/>
            </a:pPr>
            <a:r>
              <a:rPr lang="is-IS" altLang="zh-CN" b="0" dirty="0"/>
              <a:t>Release time (r</a:t>
            </a:r>
            <a:r>
              <a:rPr lang="is-IS" altLang="zh-CN" b="0" baseline="-25000" dirty="0"/>
              <a:t>j</a:t>
            </a:r>
            <a:r>
              <a:rPr lang="is-IS" altLang="zh-CN" b="0" dirty="0"/>
              <a:t>) is dependent on the fermentation and maturation precess of each wine</a:t>
            </a:r>
          </a:p>
        </p:txBody>
      </p:sp>
      <p:cxnSp>
        <p:nvCxnSpPr>
          <p:cNvPr id="26" name="Horizontal Line"/>
          <p:cNvCxnSpPr>
            <a:cxnSpLocks/>
          </p:cNvCxnSpPr>
          <p:nvPr/>
        </p:nvCxnSpPr>
        <p:spPr>
          <a:xfrm>
            <a:off x="3392600" y="3163199"/>
            <a:ext cx="967523" cy="0"/>
          </a:xfrm>
          <a:prstGeom prst="line">
            <a:avLst/>
          </a:prstGeom>
          <a:ln w="15875" cmpd="sng">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27" name="ListLeanHorizontalTextTopic2"/>
          <p:cNvSpPr txBox="1">
            <a:spLocks/>
          </p:cNvSpPr>
          <p:nvPr/>
        </p:nvSpPr>
        <p:spPr>
          <a:xfrm>
            <a:off x="3392600" y="2913249"/>
            <a:ext cx="2232956" cy="200055"/>
          </a:xfrm>
          <a:prstGeom prst="rect">
            <a:avLst/>
          </a:prstGeom>
          <a:noFill/>
          <a:ln w="9525">
            <a:noFill/>
          </a:ln>
        </p:spPr>
        <p:txBody>
          <a:bodyPr vert="horz" wrap="square" lIns="0" tIns="0" rIns="0" bIns="0" rtlCol="0" anchor="ctr">
            <a:spAutoFit/>
          </a:bodyPr>
          <a:lstStyle/>
          <a:p>
            <a:r>
              <a:rPr lang="is-IS" altLang="zh-CN" b="0" dirty="0">
                <a:solidFill>
                  <a:schemeClr val="tx2"/>
                </a:solidFill>
              </a:rPr>
              <a:t>Processing time</a:t>
            </a:r>
            <a:endParaRPr lang="zh-CN" altLang="en-US" b="0" dirty="0">
              <a:solidFill>
                <a:schemeClr val="tx2"/>
              </a:solidFill>
            </a:endParaRPr>
          </a:p>
        </p:txBody>
      </p:sp>
      <p:sp>
        <p:nvSpPr>
          <p:cNvPr id="28" name="Rectangle 27"/>
          <p:cNvSpPr/>
          <p:nvPr/>
        </p:nvSpPr>
        <p:spPr>
          <a:xfrm>
            <a:off x="3290946" y="3210387"/>
            <a:ext cx="2269940" cy="2995692"/>
          </a:xfrm>
          <a:prstGeom prst="rect">
            <a:avLst/>
          </a:prstGeom>
        </p:spPr>
        <p:txBody>
          <a:bodyPr wrap="square">
            <a:spAutoFit/>
          </a:bodyPr>
          <a:lstStyle/>
          <a:p>
            <a:pPr marL="157642" lvl="1" indent="-157642">
              <a:spcBef>
                <a:spcPts val="200"/>
              </a:spcBef>
              <a:buSzPct val="100000"/>
              <a:buFont typeface="Arial Narrow"/>
              <a:buChar char="&gt;"/>
            </a:pPr>
            <a:r>
              <a:rPr lang="is-IS" altLang="zh-CN" b="0" dirty="0"/>
              <a:t>The size of each job is forecasted based on the previous years demand and scaled up to 4,000,000 annual bottles</a:t>
            </a:r>
          </a:p>
          <a:p>
            <a:pPr marL="157642" lvl="1" indent="-157642">
              <a:spcBef>
                <a:spcPts val="200"/>
              </a:spcBef>
              <a:buSzPct val="100000"/>
              <a:buFont typeface="Arial Narrow"/>
              <a:buChar char="&gt;"/>
            </a:pPr>
            <a:r>
              <a:rPr lang="is-IS" altLang="zh-CN" b="0" dirty="0"/>
              <a:t>Processing time (p</a:t>
            </a:r>
            <a:r>
              <a:rPr lang="is-IS" altLang="zh-CN" b="0" baseline="-25000" dirty="0"/>
              <a:t>j</a:t>
            </a:r>
            <a:r>
              <a:rPr lang="is-IS" altLang="zh-CN" b="0" dirty="0"/>
              <a:t>) is then calculated based on the following:</a:t>
            </a:r>
          </a:p>
          <a:p>
            <a:pPr marL="285750" lvl="1" indent="-285750">
              <a:spcBef>
                <a:spcPts val="200"/>
              </a:spcBef>
              <a:buSzPct val="100000"/>
              <a:buFont typeface="Courier New" charset="0"/>
              <a:buChar char="o"/>
            </a:pPr>
            <a:r>
              <a:rPr lang="is-IS" altLang="zh-CN" b="0" dirty="0"/>
              <a:t>Total bottling capacity is 20,000 bottles per day</a:t>
            </a:r>
          </a:p>
          <a:p>
            <a:pPr marL="285750" lvl="1" indent="-285750">
              <a:spcBef>
                <a:spcPts val="200"/>
              </a:spcBef>
              <a:buSzPct val="100000"/>
              <a:buFont typeface="Courier New" charset="0"/>
              <a:buChar char="o"/>
            </a:pPr>
            <a:r>
              <a:rPr lang="is-IS" altLang="zh-CN" b="0" dirty="0"/>
              <a:t>Bottling is performed 20 days per month (240 days a year)</a:t>
            </a:r>
          </a:p>
          <a:p>
            <a:pPr marL="285750" lvl="1" indent="-285750">
              <a:spcBef>
                <a:spcPts val="200"/>
              </a:spcBef>
              <a:buSzPct val="100000"/>
              <a:buFont typeface="Courier New" charset="0"/>
              <a:buChar char="o"/>
            </a:pPr>
            <a:r>
              <a:rPr lang="is-IS" altLang="zh-CN" b="0" dirty="0"/>
              <a:t>Time to switch between products is neglected</a:t>
            </a:r>
          </a:p>
        </p:txBody>
      </p:sp>
      <p:graphicFrame>
        <p:nvGraphicFramePr>
          <p:cNvPr id="21" name="Table 20"/>
          <p:cNvGraphicFramePr>
            <a:graphicFrameLocks noGrp="1"/>
          </p:cNvGraphicFramePr>
          <p:nvPr>
            <p:extLst>
              <p:ext uri="{D42A27DB-BD31-4B8C-83A1-F6EECF244321}">
                <p14:modId xmlns:p14="http://schemas.microsoft.com/office/powerpoint/2010/main" val="555475286"/>
              </p:ext>
            </p:extLst>
          </p:nvPr>
        </p:nvGraphicFramePr>
        <p:xfrm>
          <a:off x="6141721" y="2574818"/>
          <a:ext cx="3140076" cy="3996088"/>
        </p:xfrm>
        <a:graphic>
          <a:graphicData uri="http://schemas.openxmlformats.org/drawingml/2006/table">
            <a:tbl>
              <a:tblPr>
                <a:tableStyleId>{8799B23B-EC83-4686-B30A-512413B5E67A}</a:tableStyleId>
              </a:tblPr>
              <a:tblGrid>
                <a:gridCol w="785019">
                  <a:extLst>
                    <a:ext uri="{9D8B030D-6E8A-4147-A177-3AD203B41FA5}">
                      <a16:colId xmlns:a16="http://schemas.microsoft.com/office/drawing/2014/main" val="3966103795"/>
                    </a:ext>
                  </a:extLst>
                </a:gridCol>
                <a:gridCol w="785019">
                  <a:extLst>
                    <a:ext uri="{9D8B030D-6E8A-4147-A177-3AD203B41FA5}">
                      <a16:colId xmlns:a16="http://schemas.microsoft.com/office/drawing/2014/main" val="1913336309"/>
                    </a:ext>
                  </a:extLst>
                </a:gridCol>
                <a:gridCol w="785019">
                  <a:extLst>
                    <a:ext uri="{9D8B030D-6E8A-4147-A177-3AD203B41FA5}">
                      <a16:colId xmlns:a16="http://schemas.microsoft.com/office/drawing/2014/main" val="3142759738"/>
                    </a:ext>
                  </a:extLst>
                </a:gridCol>
                <a:gridCol w="785019">
                  <a:extLst>
                    <a:ext uri="{9D8B030D-6E8A-4147-A177-3AD203B41FA5}">
                      <a16:colId xmlns:a16="http://schemas.microsoft.com/office/drawing/2014/main" val="2870253964"/>
                    </a:ext>
                  </a:extLst>
                </a:gridCol>
              </a:tblGrid>
              <a:tr h="207344">
                <a:tc>
                  <a:txBody>
                    <a:bodyPr/>
                    <a:lstStyle/>
                    <a:p>
                      <a:pPr algn="l" fontAlgn="t"/>
                      <a:r>
                        <a:rPr lang="is-IS" sz="1300" b="1" u="none" strike="noStrike" dirty="0">
                          <a:effectLst/>
                        </a:rPr>
                        <a:t>Jobs </a:t>
                      </a:r>
                      <a:endParaRPr lang="is-IS" sz="1300" b="1" i="0" u="none" strike="noStrike" dirty="0">
                        <a:solidFill>
                          <a:srgbClr val="000000"/>
                        </a:solidFill>
                        <a:effectLst/>
                        <a:latin typeface="Arial" panose="020B0604020202020204" pitchFamily="34" charset="0"/>
                      </a:endParaRPr>
                    </a:p>
                  </a:txBody>
                  <a:tcPr marL="27432" marR="27432" marT="0" marB="0"/>
                </a:tc>
                <a:tc>
                  <a:txBody>
                    <a:bodyPr/>
                    <a:lstStyle/>
                    <a:p>
                      <a:pPr algn="ctr" fontAlgn="t"/>
                      <a:r>
                        <a:rPr lang="is-IS" altLang="zh-CN" sz="1400" b="1" dirty="0"/>
                        <a:t>d</a:t>
                      </a:r>
                      <a:r>
                        <a:rPr lang="is-IS" altLang="zh-CN" sz="1400" b="1" baseline="-25000" dirty="0"/>
                        <a:t>j</a:t>
                      </a:r>
                      <a:endParaRPr lang="is-IS" sz="1300" b="1" i="0" u="none" strike="noStrike" dirty="0">
                        <a:solidFill>
                          <a:srgbClr val="000000"/>
                        </a:solidFill>
                        <a:effectLst/>
                        <a:latin typeface="Arial" panose="020B0604020202020204" pitchFamily="34" charset="0"/>
                      </a:endParaRPr>
                    </a:p>
                  </a:txBody>
                  <a:tcPr marL="27432" marR="27432" marT="0" marB="0" anchor="ctr"/>
                </a:tc>
                <a:tc>
                  <a:txBody>
                    <a:bodyPr/>
                    <a:lstStyle/>
                    <a:p>
                      <a:pPr algn="ctr" fontAlgn="t"/>
                      <a:r>
                        <a:rPr lang="is-IS" altLang="zh-CN" sz="1400" b="1" baseline="0" dirty="0"/>
                        <a:t>r</a:t>
                      </a:r>
                      <a:r>
                        <a:rPr lang="is-IS" altLang="zh-CN" sz="1400" b="1" baseline="-25000" dirty="0"/>
                        <a:t>j</a:t>
                      </a:r>
                      <a:endParaRPr lang="is-IS" sz="1300" b="1" i="0" u="none" strike="noStrike" dirty="0">
                        <a:solidFill>
                          <a:srgbClr val="000000"/>
                        </a:solidFill>
                        <a:effectLst/>
                        <a:latin typeface="Arial" panose="020B0604020202020204" pitchFamily="34" charset="0"/>
                      </a:endParaRPr>
                    </a:p>
                  </a:txBody>
                  <a:tcPr marL="27432" marR="27432" marT="0" marB="0" anchor="ctr"/>
                </a:tc>
                <a:tc>
                  <a:txBody>
                    <a:bodyPr/>
                    <a:lstStyle/>
                    <a:p>
                      <a:pPr algn="ctr" fontAlgn="t"/>
                      <a:r>
                        <a:rPr lang="is-IS" altLang="zh-CN" sz="1400" b="1" baseline="0" dirty="0"/>
                        <a:t>p</a:t>
                      </a:r>
                      <a:r>
                        <a:rPr lang="is-IS" altLang="zh-CN" sz="1400" b="1" baseline="-25000" dirty="0"/>
                        <a:t>j</a:t>
                      </a:r>
                      <a:endParaRPr lang="is-IS" sz="1300" b="1" i="0" u="none" strike="noStrike" dirty="0">
                        <a:solidFill>
                          <a:srgbClr val="000000"/>
                        </a:solidFill>
                        <a:effectLst/>
                        <a:latin typeface="Arial" panose="020B0604020202020204" pitchFamily="34" charset="0"/>
                      </a:endParaRPr>
                    </a:p>
                  </a:txBody>
                  <a:tcPr marL="27432" marR="27432" marT="0" marB="0" anchor="ctr"/>
                </a:tc>
                <a:extLst>
                  <a:ext uri="{0D108BD9-81ED-4DB2-BD59-A6C34878D82A}">
                    <a16:rowId xmlns:a16="http://schemas.microsoft.com/office/drawing/2014/main" val="7480849"/>
                  </a:ext>
                </a:extLst>
              </a:tr>
              <a:tr h="207344">
                <a:tc>
                  <a:txBody>
                    <a:bodyPr/>
                    <a:lstStyle/>
                    <a:p>
                      <a:pPr algn="l" fontAlgn="t"/>
                      <a:r>
                        <a:rPr lang="is-IS" sz="1300" u="none" strike="noStrike" dirty="0">
                          <a:effectLst/>
                        </a:rPr>
                        <a:t>Pri_mar</a:t>
                      </a:r>
                      <a:endParaRPr lang="is-IS" sz="1300" b="0" i="0" u="none" strike="noStrike" dirty="0">
                        <a:solidFill>
                          <a:srgbClr val="000000"/>
                        </a:solidFill>
                        <a:effectLst/>
                        <a:latin typeface="Calibri" panose="020F0502020204030204" pitchFamily="34" charset="0"/>
                      </a:endParaRPr>
                    </a:p>
                  </a:txBody>
                  <a:tcPr marL="27432" marR="27432" marT="0" marB="0">
                    <a:solidFill>
                      <a:srgbClr val="6DC7FF"/>
                    </a:solidFill>
                  </a:tcPr>
                </a:tc>
                <a:tc>
                  <a:txBody>
                    <a:bodyPr/>
                    <a:lstStyle/>
                    <a:p>
                      <a:pPr algn="r" fontAlgn="t"/>
                      <a:r>
                        <a:rPr lang="is-IS" sz="1300" u="none" strike="noStrike" dirty="0">
                          <a:effectLst/>
                        </a:rPr>
                        <a:t>35</a:t>
                      </a:r>
                    </a:p>
                  </a:txBody>
                  <a:tcPr marL="27432" marR="27432" marT="0" marB="0"/>
                </a:tc>
                <a:tc>
                  <a:txBody>
                    <a:bodyPr/>
                    <a:lstStyle/>
                    <a:p>
                      <a:pPr algn="r" fontAlgn="t"/>
                      <a:r>
                        <a:rPr lang="is-IS" sz="1300" u="none" strike="noStrike" dirty="0">
                          <a:effectLst/>
                        </a:rPr>
                        <a:t>40</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0.8</a:t>
                      </a:r>
                      <a:endParaRPr lang="is-IS" sz="1300" b="0" i="0" u="none" strike="noStrike" dirty="0">
                        <a:solidFill>
                          <a:srgbClr val="000000"/>
                        </a:solidFill>
                        <a:effectLst/>
                        <a:latin typeface="Arial" panose="020B0604020202020204" pitchFamily="34" charset="0"/>
                      </a:endParaRPr>
                    </a:p>
                  </a:txBody>
                  <a:tcPr marL="27432" marR="27432" marT="0" marB="0"/>
                </a:tc>
                <a:extLst>
                  <a:ext uri="{0D108BD9-81ED-4DB2-BD59-A6C34878D82A}">
                    <a16:rowId xmlns:a16="http://schemas.microsoft.com/office/drawing/2014/main" val="2175164143"/>
                  </a:ext>
                </a:extLst>
              </a:tr>
              <a:tr h="207344">
                <a:tc>
                  <a:txBody>
                    <a:bodyPr/>
                    <a:lstStyle/>
                    <a:p>
                      <a:pPr algn="l" fontAlgn="t"/>
                      <a:r>
                        <a:rPr lang="is-IS" sz="1300" u="none" strike="noStrike" dirty="0">
                          <a:effectLst/>
                        </a:rPr>
                        <a:t>Pri_apr</a:t>
                      </a:r>
                      <a:endParaRPr lang="is-IS" sz="1300" b="0" i="0" u="none" strike="noStrike" dirty="0">
                        <a:solidFill>
                          <a:srgbClr val="000000"/>
                        </a:solidFill>
                        <a:effectLst/>
                        <a:latin typeface="Calibri" panose="020F0502020204030204" pitchFamily="34" charset="0"/>
                      </a:endParaRPr>
                    </a:p>
                  </a:txBody>
                  <a:tcPr marL="27432" marR="27432" marT="0" marB="0">
                    <a:solidFill>
                      <a:srgbClr val="6DC7FF"/>
                    </a:solidFill>
                  </a:tcPr>
                </a:tc>
                <a:tc>
                  <a:txBody>
                    <a:bodyPr/>
                    <a:lstStyle/>
                    <a:p>
                      <a:pPr algn="r" fontAlgn="t"/>
                      <a:r>
                        <a:rPr lang="is-IS" sz="1300" u="none" strike="noStrike" dirty="0">
                          <a:effectLst/>
                        </a:rPr>
                        <a:t>55</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40</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0.6</a:t>
                      </a:r>
                      <a:endParaRPr lang="is-IS" sz="1300" b="0" i="0" u="none" strike="noStrike" dirty="0">
                        <a:solidFill>
                          <a:srgbClr val="000000"/>
                        </a:solidFill>
                        <a:effectLst/>
                        <a:latin typeface="Arial" panose="020B0604020202020204" pitchFamily="34" charset="0"/>
                      </a:endParaRPr>
                    </a:p>
                  </a:txBody>
                  <a:tcPr marL="27432" marR="27432" marT="0" marB="0"/>
                </a:tc>
                <a:extLst>
                  <a:ext uri="{0D108BD9-81ED-4DB2-BD59-A6C34878D82A}">
                    <a16:rowId xmlns:a16="http://schemas.microsoft.com/office/drawing/2014/main" val="860295326"/>
                  </a:ext>
                </a:extLst>
              </a:tr>
              <a:tr h="177722">
                <a:tc>
                  <a:txBody>
                    <a:bodyPr/>
                    <a:lstStyle/>
                    <a:p>
                      <a:pPr algn="l" fontAlgn="t"/>
                      <a:r>
                        <a:rPr lang="is-IS" sz="1300" u="none" strike="noStrike" dirty="0">
                          <a:effectLst/>
                        </a:rPr>
                        <a:t>Pri_mai</a:t>
                      </a:r>
                      <a:endParaRPr lang="is-IS" sz="1300" b="0" i="0" u="none" strike="noStrike" dirty="0">
                        <a:solidFill>
                          <a:srgbClr val="000000"/>
                        </a:solidFill>
                        <a:effectLst/>
                        <a:latin typeface="Calibri" panose="020F0502020204030204" pitchFamily="34" charset="0"/>
                      </a:endParaRPr>
                    </a:p>
                  </a:txBody>
                  <a:tcPr marL="27432" marR="27432" marT="0" marB="0">
                    <a:solidFill>
                      <a:srgbClr val="6DC7FF"/>
                    </a:solidFill>
                  </a:tcPr>
                </a:tc>
                <a:tc>
                  <a:txBody>
                    <a:bodyPr/>
                    <a:lstStyle/>
                    <a:p>
                      <a:pPr algn="r" fontAlgn="t"/>
                      <a:r>
                        <a:rPr lang="is-IS" sz="1300" u="none" strike="noStrike" dirty="0">
                          <a:effectLst/>
                        </a:rPr>
                        <a:t>75</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40</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0.6</a:t>
                      </a:r>
                      <a:endParaRPr lang="is-IS" sz="1300" b="0" i="0" u="none" strike="noStrike" dirty="0">
                        <a:solidFill>
                          <a:srgbClr val="000000"/>
                        </a:solidFill>
                        <a:effectLst/>
                        <a:latin typeface="Arial" panose="020B0604020202020204" pitchFamily="34" charset="0"/>
                      </a:endParaRPr>
                    </a:p>
                  </a:txBody>
                  <a:tcPr marL="27432" marR="27432" marT="0" marB="0"/>
                </a:tc>
                <a:extLst>
                  <a:ext uri="{0D108BD9-81ED-4DB2-BD59-A6C34878D82A}">
                    <a16:rowId xmlns:a16="http://schemas.microsoft.com/office/drawing/2014/main" val="1146695483"/>
                  </a:ext>
                </a:extLst>
              </a:tr>
              <a:tr h="177722">
                <a:tc>
                  <a:txBody>
                    <a:bodyPr/>
                    <a:lstStyle/>
                    <a:p>
                      <a:pPr algn="l" fontAlgn="t"/>
                      <a:r>
                        <a:rPr lang="is-IS" sz="1300" u="none" strike="noStrike" dirty="0">
                          <a:effectLst/>
                        </a:rPr>
                        <a:t>RDC_fev</a:t>
                      </a:r>
                      <a:endParaRPr lang="is-IS" sz="1300" b="0" i="0" u="none" strike="noStrike" dirty="0">
                        <a:solidFill>
                          <a:srgbClr val="9C0006"/>
                        </a:solidFill>
                        <a:effectLst/>
                        <a:latin typeface="Calibri" panose="020F0502020204030204" pitchFamily="34" charset="0"/>
                      </a:endParaRPr>
                    </a:p>
                  </a:txBody>
                  <a:tcPr marL="27432" marR="27432" marT="0" marB="0">
                    <a:solidFill>
                      <a:srgbClr val="FF5D5D"/>
                    </a:solidFill>
                  </a:tcPr>
                </a:tc>
                <a:tc>
                  <a:txBody>
                    <a:bodyPr/>
                    <a:lstStyle/>
                    <a:p>
                      <a:pPr algn="r" fontAlgn="t"/>
                      <a:r>
                        <a:rPr lang="is-IS" sz="1300" u="none" strike="noStrike" dirty="0">
                          <a:effectLst/>
                        </a:rPr>
                        <a:t>15</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20</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3.7</a:t>
                      </a:r>
                      <a:endParaRPr lang="is-IS" sz="1300" b="0" i="0" u="none" strike="noStrike" dirty="0">
                        <a:solidFill>
                          <a:srgbClr val="000000"/>
                        </a:solidFill>
                        <a:effectLst/>
                        <a:latin typeface="Arial" panose="020B0604020202020204" pitchFamily="34" charset="0"/>
                      </a:endParaRPr>
                    </a:p>
                  </a:txBody>
                  <a:tcPr marL="27432" marR="27432" marT="0" marB="0"/>
                </a:tc>
                <a:extLst>
                  <a:ext uri="{0D108BD9-81ED-4DB2-BD59-A6C34878D82A}">
                    <a16:rowId xmlns:a16="http://schemas.microsoft.com/office/drawing/2014/main" val="3898406535"/>
                  </a:ext>
                </a:extLst>
              </a:tr>
              <a:tr h="177722">
                <a:tc>
                  <a:txBody>
                    <a:bodyPr/>
                    <a:lstStyle/>
                    <a:p>
                      <a:pPr algn="l" fontAlgn="t"/>
                      <a:r>
                        <a:rPr lang="is-IS" sz="1300" u="none" strike="noStrike" dirty="0">
                          <a:effectLst/>
                        </a:rPr>
                        <a:t>RDC_mar</a:t>
                      </a:r>
                      <a:endParaRPr lang="is-IS" sz="1300" b="0" i="0" u="none" strike="noStrike" dirty="0">
                        <a:solidFill>
                          <a:srgbClr val="9C0006"/>
                        </a:solidFill>
                        <a:effectLst/>
                        <a:latin typeface="Calibri" panose="020F0502020204030204" pitchFamily="34" charset="0"/>
                      </a:endParaRPr>
                    </a:p>
                  </a:txBody>
                  <a:tcPr marL="27432" marR="27432" marT="0" marB="0">
                    <a:solidFill>
                      <a:srgbClr val="FF5D5D"/>
                    </a:solidFill>
                  </a:tcPr>
                </a:tc>
                <a:tc>
                  <a:txBody>
                    <a:bodyPr/>
                    <a:lstStyle/>
                    <a:p>
                      <a:pPr algn="r" fontAlgn="t"/>
                      <a:r>
                        <a:rPr lang="is-IS" sz="1300" u="none" strike="noStrike" dirty="0">
                          <a:effectLst/>
                        </a:rPr>
                        <a:t>35</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20</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2.9</a:t>
                      </a:r>
                      <a:endParaRPr lang="is-IS" sz="1300" b="0" i="0" u="none" strike="noStrike" dirty="0">
                        <a:solidFill>
                          <a:srgbClr val="000000"/>
                        </a:solidFill>
                        <a:effectLst/>
                        <a:latin typeface="Arial" panose="020B0604020202020204" pitchFamily="34" charset="0"/>
                      </a:endParaRPr>
                    </a:p>
                  </a:txBody>
                  <a:tcPr marL="27432" marR="27432" marT="0" marB="0"/>
                </a:tc>
                <a:extLst>
                  <a:ext uri="{0D108BD9-81ED-4DB2-BD59-A6C34878D82A}">
                    <a16:rowId xmlns:a16="http://schemas.microsoft.com/office/drawing/2014/main" val="3514984987"/>
                  </a:ext>
                </a:extLst>
              </a:tr>
              <a:tr h="177722">
                <a:tc>
                  <a:txBody>
                    <a:bodyPr/>
                    <a:lstStyle/>
                    <a:p>
                      <a:pPr algn="l" fontAlgn="t"/>
                      <a:r>
                        <a:rPr lang="is-IS" sz="1300" u="none" strike="noStrike" dirty="0">
                          <a:effectLst/>
                        </a:rPr>
                        <a:t>RDC_apr</a:t>
                      </a:r>
                      <a:endParaRPr lang="is-IS" sz="1300" b="0" i="0" u="none" strike="noStrike" dirty="0">
                        <a:solidFill>
                          <a:srgbClr val="9C0006"/>
                        </a:solidFill>
                        <a:effectLst/>
                        <a:latin typeface="Calibri" panose="020F0502020204030204" pitchFamily="34" charset="0"/>
                      </a:endParaRPr>
                    </a:p>
                  </a:txBody>
                  <a:tcPr marL="27432" marR="27432" marT="0" marB="0">
                    <a:solidFill>
                      <a:srgbClr val="FF5D5D"/>
                    </a:solidFill>
                  </a:tcPr>
                </a:tc>
                <a:tc>
                  <a:txBody>
                    <a:bodyPr/>
                    <a:lstStyle/>
                    <a:p>
                      <a:pPr algn="r" fontAlgn="t"/>
                      <a:r>
                        <a:rPr lang="is-IS" sz="1300" u="none" strike="noStrike" dirty="0">
                          <a:effectLst/>
                        </a:rPr>
                        <a:t>55</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20</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3.0</a:t>
                      </a:r>
                      <a:endParaRPr lang="is-IS" sz="1300" b="0" i="0" u="none" strike="noStrike" dirty="0">
                        <a:solidFill>
                          <a:srgbClr val="000000"/>
                        </a:solidFill>
                        <a:effectLst/>
                        <a:latin typeface="Arial" panose="020B0604020202020204" pitchFamily="34" charset="0"/>
                      </a:endParaRPr>
                    </a:p>
                  </a:txBody>
                  <a:tcPr marL="27432" marR="27432" marT="0" marB="0"/>
                </a:tc>
                <a:extLst>
                  <a:ext uri="{0D108BD9-81ED-4DB2-BD59-A6C34878D82A}">
                    <a16:rowId xmlns:a16="http://schemas.microsoft.com/office/drawing/2014/main" val="126948763"/>
                  </a:ext>
                </a:extLst>
              </a:tr>
              <a:tr h="177722">
                <a:tc>
                  <a:txBody>
                    <a:bodyPr/>
                    <a:lstStyle/>
                    <a:p>
                      <a:pPr algn="l" fontAlgn="t"/>
                      <a:r>
                        <a:rPr lang="is-IS" sz="1300" u="none" strike="noStrike" dirty="0">
                          <a:effectLst/>
                        </a:rPr>
                        <a:t>RDC_mai</a:t>
                      </a:r>
                      <a:endParaRPr lang="is-IS" sz="1300" b="0" i="0" u="none" strike="noStrike" dirty="0">
                        <a:solidFill>
                          <a:srgbClr val="9C0006"/>
                        </a:solidFill>
                        <a:effectLst/>
                        <a:latin typeface="Calibri" panose="020F0502020204030204" pitchFamily="34" charset="0"/>
                      </a:endParaRPr>
                    </a:p>
                  </a:txBody>
                  <a:tcPr marL="27432" marR="27432" marT="0" marB="0">
                    <a:solidFill>
                      <a:srgbClr val="FF5D5D"/>
                    </a:solidFill>
                  </a:tcPr>
                </a:tc>
                <a:tc>
                  <a:txBody>
                    <a:bodyPr/>
                    <a:lstStyle/>
                    <a:p>
                      <a:pPr algn="r" fontAlgn="t"/>
                      <a:r>
                        <a:rPr lang="is-IS" sz="1300" u="none" strike="noStrike" dirty="0">
                          <a:effectLst/>
                        </a:rPr>
                        <a:t>75</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80</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3.7</a:t>
                      </a:r>
                      <a:endParaRPr lang="is-IS" sz="1300" b="0" i="0" u="none" strike="noStrike" dirty="0">
                        <a:solidFill>
                          <a:srgbClr val="000000"/>
                        </a:solidFill>
                        <a:effectLst/>
                        <a:latin typeface="Arial" panose="020B0604020202020204" pitchFamily="34" charset="0"/>
                      </a:endParaRPr>
                    </a:p>
                  </a:txBody>
                  <a:tcPr marL="27432" marR="27432" marT="0" marB="0"/>
                </a:tc>
                <a:extLst>
                  <a:ext uri="{0D108BD9-81ED-4DB2-BD59-A6C34878D82A}">
                    <a16:rowId xmlns:a16="http://schemas.microsoft.com/office/drawing/2014/main" val="3524881632"/>
                  </a:ext>
                </a:extLst>
              </a:tr>
              <a:tr h="177722">
                <a:tc>
                  <a:txBody>
                    <a:bodyPr/>
                    <a:lstStyle/>
                    <a:p>
                      <a:pPr algn="l" fontAlgn="t"/>
                      <a:r>
                        <a:rPr lang="is-IS" sz="1300" u="none" strike="noStrike" dirty="0">
                          <a:effectLst/>
                        </a:rPr>
                        <a:t>CDP_fev</a:t>
                      </a:r>
                      <a:endParaRPr lang="is-IS" sz="1300" b="0" i="0" u="none" strike="noStrike" dirty="0">
                        <a:solidFill>
                          <a:srgbClr val="000000"/>
                        </a:solidFill>
                        <a:effectLst/>
                        <a:latin typeface="Calibri" panose="020F0502020204030204" pitchFamily="34" charset="0"/>
                      </a:endParaRPr>
                    </a:p>
                  </a:txBody>
                  <a:tcPr marL="27432" marR="27432" marT="0" marB="0">
                    <a:solidFill>
                      <a:srgbClr val="92D050"/>
                    </a:solidFill>
                  </a:tcPr>
                </a:tc>
                <a:tc>
                  <a:txBody>
                    <a:bodyPr/>
                    <a:lstStyle/>
                    <a:p>
                      <a:pPr algn="r" fontAlgn="t"/>
                      <a:r>
                        <a:rPr lang="is-IS" sz="1300" u="none" strike="noStrike" dirty="0">
                          <a:effectLst/>
                        </a:rPr>
                        <a:t>15</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0</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0.1</a:t>
                      </a:r>
                      <a:endParaRPr lang="is-IS" sz="1300" b="0" i="0" u="none" strike="noStrike" dirty="0">
                        <a:solidFill>
                          <a:srgbClr val="000000"/>
                        </a:solidFill>
                        <a:effectLst/>
                        <a:latin typeface="Arial" panose="020B0604020202020204" pitchFamily="34" charset="0"/>
                      </a:endParaRPr>
                    </a:p>
                  </a:txBody>
                  <a:tcPr marL="27432" marR="27432" marT="0" marB="0"/>
                </a:tc>
                <a:extLst>
                  <a:ext uri="{0D108BD9-81ED-4DB2-BD59-A6C34878D82A}">
                    <a16:rowId xmlns:a16="http://schemas.microsoft.com/office/drawing/2014/main" val="139921211"/>
                  </a:ext>
                </a:extLst>
              </a:tr>
              <a:tr h="177722">
                <a:tc>
                  <a:txBody>
                    <a:bodyPr/>
                    <a:lstStyle/>
                    <a:p>
                      <a:pPr algn="l" fontAlgn="t"/>
                      <a:r>
                        <a:rPr lang="is-IS" sz="1300" u="none" strike="noStrike" dirty="0">
                          <a:effectLst/>
                        </a:rPr>
                        <a:t>CDP_mar</a:t>
                      </a:r>
                      <a:endParaRPr lang="is-IS" sz="1300" b="0" i="0" u="none" strike="noStrike" dirty="0">
                        <a:solidFill>
                          <a:srgbClr val="000000"/>
                        </a:solidFill>
                        <a:effectLst/>
                        <a:latin typeface="Calibri" panose="020F0502020204030204" pitchFamily="34" charset="0"/>
                      </a:endParaRPr>
                    </a:p>
                  </a:txBody>
                  <a:tcPr marL="27432" marR="27432" marT="0" marB="0">
                    <a:solidFill>
                      <a:srgbClr val="92D050"/>
                    </a:solidFill>
                  </a:tcPr>
                </a:tc>
                <a:tc>
                  <a:txBody>
                    <a:bodyPr/>
                    <a:lstStyle/>
                    <a:p>
                      <a:pPr algn="r" fontAlgn="t"/>
                      <a:r>
                        <a:rPr lang="is-IS" sz="1300" u="none" strike="noStrike" dirty="0">
                          <a:effectLst/>
                        </a:rPr>
                        <a:t>35</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0</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0.1</a:t>
                      </a:r>
                      <a:endParaRPr lang="is-IS" sz="1300" b="0" i="0" u="none" strike="noStrike" dirty="0">
                        <a:solidFill>
                          <a:srgbClr val="000000"/>
                        </a:solidFill>
                        <a:effectLst/>
                        <a:latin typeface="Arial" panose="020B0604020202020204" pitchFamily="34" charset="0"/>
                      </a:endParaRPr>
                    </a:p>
                  </a:txBody>
                  <a:tcPr marL="27432" marR="27432" marT="0" marB="0"/>
                </a:tc>
                <a:extLst>
                  <a:ext uri="{0D108BD9-81ED-4DB2-BD59-A6C34878D82A}">
                    <a16:rowId xmlns:a16="http://schemas.microsoft.com/office/drawing/2014/main" val="3382078976"/>
                  </a:ext>
                </a:extLst>
              </a:tr>
              <a:tr h="177722">
                <a:tc>
                  <a:txBody>
                    <a:bodyPr/>
                    <a:lstStyle/>
                    <a:p>
                      <a:pPr algn="l" fontAlgn="t"/>
                      <a:r>
                        <a:rPr lang="is-IS" sz="1300" u="none" strike="noStrike" dirty="0">
                          <a:effectLst/>
                        </a:rPr>
                        <a:t>CDP_apr</a:t>
                      </a:r>
                      <a:endParaRPr lang="is-IS" sz="1300" b="0" i="0" u="none" strike="noStrike" dirty="0">
                        <a:solidFill>
                          <a:srgbClr val="000000"/>
                        </a:solidFill>
                        <a:effectLst/>
                        <a:latin typeface="Calibri" panose="020F0502020204030204" pitchFamily="34" charset="0"/>
                      </a:endParaRPr>
                    </a:p>
                  </a:txBody>
                  <a:tcPr marL="27432" marR="27432" marT="0" marB="0">
                    <a:solidFill>
                      <a:srgbClr val="92D050"/>
                    </a:solidFill>
                  </a:tcPr>
                </a:tc>
                <a:tc>
                  <a:txBody>
                    <a:bodyPr/>
                    <a:lstStyle/>
                    <a:p>
                      <a:pPr algn="r" fontAlgn="t"/>
                      <a:r>
                        <a:rPr lang="is-IS" sz="1300" u="none" strike="noStrike" dirty="0">
                          <a:effectLst/>
                        </a:rPr>
                        <a:t>55</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0</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0.1</a:t>
                      </a:r>
                      <a:endParaRPr lang="is-IS" sz="1300" b="0" i="0" u="none" strike="noStrike" dirty="0">
                        <a:solidFill>
                          <a:srgbClr val="000000"/>
                        </a:solidFill>
                        <a:effectLst/>
                        <a:latin typeface="Arial" panose="020B0604020202020204" pitchFamily="34" charset="0"/>
                      </a:endParaRPr>
                    </a:p>
                  </a:txBody>
                  <a:tcPr marL="27432" marR="27432" marT="0" marB="0"/>
                </a:tc>
                <a:extLst>
                  <a:ext uri="{0D108BD9-81ED-4DB2-BD59-A6C34878D82A}">
                    <a16:rowId xmlns:a16="http://schemas.microsoft.com/office/drawing/2014/main" val="3252689984"/>
                  </a:ext>
                </a:extLst>
              </a:tr>
              <a:tr h="177722">
                <a:tc>
                  <a:txBody>
                    <a:bodyPr/>
                    <a:lstStyle/>
                    <a:p>
                      <a:pPr algn="l" fontAlgn="t"/>
                      <a:r>
                        <a:rPr lang="is-IS" sz="1300" u="none" strike="noStrike" dirty="0">
                          <a:effectLst/>
                        </a:rPr>
                        <a:t>CDP_mai</a:t>
                      </a:r>
                      <a:endParaRPr lang="is-IS" sz="1300" b="0" i="0" u="none" strike="noStrike" dirty="0">
                        <a:solidFill>
                          <a:srgbClr val="000000"/>
                        </a:solidFill>
                        <a:effectLst/>
                        <a:latin typeface="Calibri" panose="020F0502020204030204" pitchFamily="34" charset="0"/>
                      </a:endParaRPr>
                    </a:p>
                  </a:txBody>
                  <a:tcPr marL="27432" marR="27432" marT="0" marB="0">
                    <a:solidFill>
                      <a:srgbClr val="92D050"/>
                    </a:solidFill>
                  </a:tcPr>
                </a:tc>
                <a:tc>
                  <a:txBody>
                    <a:bodyPr/>
                    <a:lstStyle/>
                    <a:p>
                      <a:pPr algn="r" fontAlgn="t"/>
                      <a:r>
                        <a:rPr lang="is-IS" sz="1300" u="none" strike="noStrike" dirty="0">
                          <a:effectLst/>
                        </a:rPr>
                        <a:t>75</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0</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0.1</a:t>
                      </a:r>
                      <a:endParaRPr lang="is-IS" sz="1300" b="0" i="0" u="none" strike="noStrike" dirty="0">
                        <a:solidFill>
                          <a:srgbClr val="000000"/>
                        </a:solidFill>
                        <a:effectLst/>
                        <a:latin typeface="Arial" panose="020B0604020202020204" pitchFamily="34" charset="0"/>
                      </a:endParaRPr>
                    </a:p>
                  </a:txBody>
                  <a:tcPr marL="27432" marR="27432" marT="0" marB="0"/>
                </a:tc>
                <a:extLst>
                  <a:ext uri="{0D108BD9-81ED-4DB2-BD59-A6C34878D82A}">
                    <a16:rowId xmlns:a16="http://schemas.microsoft.com/office/drawing/2014/main" val="1163170874"/>
                  </a:ext>
                </a:extLst>
              </a:tr>
              <a:tr h="177722">
                <a:tc>
                  <a:txBody>
                    <a:bodyPr/>
                    <a:lstStyle/>
                    <a:p>
                      <a:pPr algn="l" fontAlgn="t"/>
                      <a:r>
                        <a:rPr lang="is-IS" sz="1300" u="none" strike="noStrike" dirty="0">
                          <a:effectLst/>
                        </a:rPr>
                        <a:t>B2B-fev</a:t>
                      </a:r>
                      <a:endParaRPr lang="is-IS" sz="1300" b="0" i="0" u="none" strike="noStrike" dirty="0">
                        <a:solidFill>
                          <a:srgbClr val="000000"/>
                        </a:solidFill>
                        <a:effectLst/>
                        <a:latin typeface="Calibri" panose="020F0502020204030204" pitchFamily="34" charset="0"/>
                      </a:endParaRPr>
                    </a:p>
                  </a:txBody>
                  <a:tcPr marL="27432" marR="27432" marT="0" marB="0">
                    <a:solidFill>
                      <a:srgbClr val="FFFF99"/>
                    </a:solidFill>
                  </a:tcPr>
                </a:tc>
                <a:tc>
                  <a:txBody>
                    <a:bodyPr/>
                    <a:lstStyle/>
                    <a:p>
                      <a:pPr algn="r" fontAlgn="t"/>
                      <a:r>
                        <a:rPr lang="is-IS" sz="1300" u="none" strike="noStrike" dirty="0">
                          <a:effectLst/>
                        </a:rPr>
                        <a:t>15</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0</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2.7</a:t>
                      </a:r>
                      <a:endParaRPr lang="is-IS" sz="1300" b="0" i="0" u="none" strike="noStrike" dirty="0">
                        <a:solidFill>
                          <a:srgbClr val="000000"/>
                        </a:solidFill>
                        <a:effectLst/>
                        <a:latin typeface="Arial" panose="020B0604020202020204" pitchFamily="34" charset="0"/>
                      </a:endParaRPr>
                    </a:p>
                  </a:txBody>
                  <a:tcPr marL="27432" marR="27432" marT="0" marB="0"/>
                </a:tc>
                <a:extLst>
                  <a:ext uri="{0D108BD9-81ED-4DB2-BD59-A6C34878D82A}">
                    <a16:rowId xmlns:a16="http://schemas.microsoft.com/office/drawing/2014/main" val="905564790"/>
                  </a:ext>
                </a:extLst>
              </a:tr>
              <a:tr h="177722">
                <a:tc>
                  <a:txBody>
                    <a:bodyPr/>
                    <a:lstStyle/>
                    <a:p>
                      <a:pPr algn="l" fontAlgn="t"/>
                      <a:r>
                        <a:rPr lang="is-IS" sz="1300" u="none" strike="noStrike" dirty="0">
                          <a:effectLst/>
                        </a:rPr>
                        <a:t>B2B_mar</a:t>
                      </a:r>
                      <a:endParaRPr lang="is-IS" sz="1300" b="0" i="0" u="none" strike="noStrike" dirty="0">
                        <a:solidFill>
                          <a:srgbClr val="000000"/>
                        </a:solidFill>
                        <a:effectLst/>
                        <a:latin typeface="Calibri" panose="020F0502020204030204" pitchFamily="34" charset="0"/>
                      </a:endParaRPr>
                    </a:p>
                  </a:txBody>
                  <a:tcPr marL="27432" marR="27432" marT="0" marB="0">
                    <a:solidFill>
                      <a:srgbClr val="FFFF99"/>
                    </a:solidFill>
                  </a:tcPr>
                </a:tc>
                <a:tc>
                  <a:txBody>
                    <a:bodyPr/>
                    <a:lstStyle/>
                    <a:p>
                      <a:pPr algn="r" fontAlgn="t"/>
                      <a:r>
                        <a:rPr lang="is-IS" sz="1300" u="none" strike="noStrike" dirty="0">
                          <a:effectLst/>
                        </a:rPr>
                        <a:t>35</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0</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3.4</a:t>
                      </a:r>
                      <a:endParaRPr lang="is-IS" sz="1300" b="0" i="0" u="none" strike="noStrike" dirty="0">
                        <a:solidFill>
                          <a:srgbClr val="000000"/>
                        </a:solidFill>
                        <a:effectLst/>
                        <a:latin typeface="Arial" panose="020B0604020202020204" pitchFamily="34" charset="0"/>
                      </a:endParaRPr>
                    </a:p>
                  </a:txBody>
                  <a:tcPr marL="27432" marR="27432" marT="0" marB="0"/>
                </a:tc>
                <a:extLst>
                  <a:ext uri="{0D108BD9-81ED-4DB2-BD59-A6C34878D82A}">
                    <a16:rowId xmlns:a16="http://schemas.microsoft.com/office/drawing/2014/main" val="4248703225"/>
                  </a:ext>
                </a:extLst>
              </a:tr>
              <a:tr h="177722">
                <a:tc>
                  <a:txBody>
                    <a:bodyPr/>
                    <a:lstStyle/>
                    <a:p>
                      <a:pPr algn="l" fontAlgn="t"/>
                      <a:r>
                        <a:rPr lang="is-IS" sz="1300" u="none" strike="noStrike" dirty="0">
                          <a:effectLst/>
                        </a:rPr>
                        <a:t>B2B_apr</a:t>
                      </a:r>
                      <a:endParaRPr lang="is-IS" sz="1300" b="0" i="0" u="none" strike="noStrike" dirty="0">
                        <a:solidFill>
                          <a:srgbClr val="000000"/>
                        </a:solidFill>
                        <a:effectLst/>
                        <a:latin typeface="Calibri" panose="020F0502020204030204" pitchFamily="34" charset="0"/>
                      </a:endParaRPr>
                    </a:p>
                  </a:txBody>
                  <a:tcPr marL="27432" marR="27432" marT="0" marB="0">
                    <a:solidFill>
                      <a:srgbClr val="FFFF99"/>
                    </a:solidFill>
                  </a:tcPr>
                </a:tc>
                <a:tc>
                  <a:txBody>
                    <a:bodyPr/>
                    <a:lstStyle/>
                    <a:p>
                      <a:pPr algn="r" fontAlgn="t"/>
                      <a:r>
                        <a:rPr lang="is-IS" sz="1300" u="none" strike="noStrike" dirty="0">
                          <a:effectLst/>
                        </a:rPr>
                        <a:t>55</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0</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3.5</a:t>
                      </a:r>
                      <a:endParaRPr lang="is-IS" sz="1300" b="0" i="0" u="none" strike="noStrike" dirty="0">
                        <a:solidFill>
                          <a:srgbClr val="000000"/>
                        </a:solidFill>
                        <a:effectLst/>
                        <a:latin typeface="Arial" panose="020B0604020202020204" pitchFamily="34" charset="0"/>
                      </a:endParaRPr>
                    </a:p>
                  </a:txBody>
                  <a:tcPr marL="27432" marR="27432" marT="0" marB="0"/>
                </a:tc>
                <a:extLst>
                  <a:ext uri="{0D108BD9-81ED-4DB2-BD59-A6C34878D82A}">
                    <a16:rowId xmlns:a16="http://schemas.microsoft.com/office/drawing/2014/main" val="704050382"/>
                  </a:ext>
                </a:extLst>
              </a:tr>
              <a:tr h="177722">
                <a:tc>
                  <a:txBody>
                    <a:bodyPr/>
                    <a:lstStyle/>
                    <a:p>
                      <a:pPr algn="l" fontAlgn="t"/>
                      <a:r>
                        <a:rPr lang="is-IS" sz="1300" u="none" strike="noStrike" dirty="0">
                          <a:effectLst/>
                        </a:rPr>
                        <a:t>B2B_mai</a:t>
                      </a:r>
                      <a:endParaRPr lang="is-IS" sz="1300" b="0" i="0" u="none" strike="noStrike" dirty="0">
                        <a:solidFill>
                          <a:srgbClr val="000000"/>
                        </a:solidFill>
                        <a:effectLst/>
                        <a:latin typeface="Calibri" panose="020F0502020204030204" pitchFamily="34" charset="0"/>
                      </a:endParaRPr>
                    </a:p>
                  </a:txBody>
                  <a:tcPr marL="27432" marR="27432" marT="0" marB="0">
                    <a:solidFill>
                      <a:srgbClr val="FFFF99"/>
                    </a:solidFill>
                  </a:tcPr>
                </a:tc>
                <a:tc>
                  <a:txBody>
                    <a:bodyPr/>
                    <a:lstStyle/>
                    <a:p>
                      <a:pPr algn="r" fontAlgn="t"/>
                      <a:r>
                        <a:rPr lang="is-IS" sz="1300" u="none" strike="noStrike" dirty="0">
                          <a:effectLst/>
                        </a:rPr>
                        <a:t>75</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0</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3.9</a:t>
                      </a:r>
                      <a:endParaRPr lang="is-IS" sz="1300" b="0" i="0" u="none" strike="noStrike" dirty="0">
                        <a:solidFill>
                          <a:srgbClr val="000000"/>
                        </a:solidFill>
                        <a:effectLst/>
                        <a:latin typeface="Arial" panose="020B0604020202020204" pitchFamily="34" charset="0"/>
                      </a:endParaRPr>
                    </a:p>
                  </a:txBody>
                  <a:tcPr marL="27432" marR="27432" marT="0" marB="0"/>
                </a:tc>
                <a:extLst>
                  <a:ext uri="{0D108BD9-81ED-4DB2-BD59-A6C34878D82A}">
                    <a16:rowId xmlns:a16="http://schemas.microsoft.com/office/drawing/2014/main" val="3824775037"/>
                  </a:ext>
                </a:extLst>
              </a:tr>
              <a:tr h="177722">
                <a:tc>
                  <a:txBody>
                    <a:bodyPr/>
                    <a:lstStyle/>
                    <a:p>
                      <a:pPr algn="l" fontAlgn="t"/>
                      <a:r>
                        <a:rPr lang="is-IS" sz="1300" u="none" strike="noStrike" dirty="0">
                          <a:effectLst/>
                        </a:rPr>
                        <a:t>Sun_fev</a:t>
                      </a:r>
                      <a:endParaRPr lang="is-IS" sz="1300" b="0" i="0" u="none" strike="noStrike" dirty="0">
                        <a:solidFill>
                          <a:srgbClr val="000000"/>
                        </a:solidFill>
                        <a:effectLst/>
                        <a:latin typeface="Arial" panose="020B0604020202020204" pitchFamily="34" charset="0"/>
                      </a:endParaRPr>
                    </a:p>
                  </a:txBody>
                  <a:tcPr marL="27432" marR="27432" marT="0" marB="0">
                    <a:solidFill>
                      <a:srgbClr val="FF99FF"/>
                    </a:solidFill>
                  </a:tcPr>
                </a:tc>
                <a:tc>
                  <a:txBody>
                    <a:bodyPr/>
                    <a:lstStyle/>
                    <a:p>
                      <a:pPr algn="r" fontAlgn="t"/>
                      <a:r>
                        <a:rPr lang="is-IS" sz="1300" u="none" strike="noStrike" dirty="0">
                          <a:effectLst/>
                        </a:rPr>
                        <a:t>15</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0</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4.4</a:t>
                      </a:r>
                      <a:endParaRPr lang="is-IS" sz="1300" b="0" i="0" u="none" strike="noStrike" dirty="0">
                        <a:solidFill>
                          <a:srgbClr val="000000"/>
                        </a:solidFill>
                        <a:effectLst/>
                        <a:latin typeface="Arial" panose="020B0604020202020204" pitchFamily="34" charset="0"/>
                      </a:endParaRPr>
                    </a:p>
                  </a:txBody>
                  <a:tcPr marL="27432" marR="27432" marT="0" marB="0"/>
                </a:tc>
                <a:extLst>
                  <a:ext uri="{0D108BD9-81ED-4DB2-BD59-A6C34878D82A}">
                    <a16:rowId xmlns:a16="http://schemas.microsoft.com/office/drawing/2014/main" val="761662649"/>
                  </a:ext>
                </a:extLst>
              </a:tr>
              <a:tr h="177722">
                <a:tc>
                  <a:txBody>
                    <a:bodyPr/>
                    <a:lstStyle/>
                    <a:p>
                      <a:pPr algn="l" fontAlgn="t"/>
                      <a:r>
                        <a:rPr lang="is-IS" sz="1300" u="none" strike="noStrike" dirty="0">
                          <a:effectLst/>
                        </a:rPr>
                        <a:t>Sun_mar</a:t>
                      </a:r>
                      <a:endParaRPr lang="is-IS" sz="1300" b="0" i="0" u="none" strike="noStrike" dirty="0">
                        <a:solidFill>
                          <a:srgbClr val="000000"/>
                        </a:solidFill>
                        <a:effectLst/>
                        <a:latin typeface="Arial" panose="020B0604020202020204" pitchFamily="34" charset="0"/>
                      </a:endParaRPr>
                    </a:p>
                  </a:txBody>
                  <a:tcPr marL="27432" marR="27432" marT="0" marB="0">
                    <a:solidFill>
                      <a:srgbClr val="FF99FF"/>
                    </a:solidFill>
                  </a:tcPr>
                </a:tc>
                <a:tc>
                  <a:txBody>
                    <a:bodyPr/>
                    <a:lstStyle/>
                    <a:p>
                      <a:pPr algn="r" fontAlgn="t"/>
                      <a:r>
                        <a:rPr lang="is-IS" sz="1300" u="none" strike="noStrike" dirty="0">
                          <a:effectLst/>
                        </a:rPr>
                        <a:t>35</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0</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3.8</a:t>
                      </a:r>
                      <a:endParaRPr lang="is-IS" sz="1300" b="0" i="0" u="none" strike="noStrike" dirty="0">
                        <a:solidFill>
                          <a:srgbClr val="000000"/>
                        </a:solidFill>
                        <a:effectLst/>
                        <a:latin typeface="Arial" panose="020B0604020202020204" pitchFamily="34" charset="0"/>
                      </a:endParaRPr>
                    </a:p>
                  </a:txBody>
                  <a:tcPr marL="27432" marR="27432" marT="0" marB="0"/>
                </a:tc>
                <a:extLst>
                  <a:ext uri="{0D108BD9-81ED-4DB2-BD59-A6C34878D82A}">
                    <a16:rowId xmlns:a16="http://schemas.microsoft.com/office/drawing/2014/main" val="1664147926"/>
                  </a:ext>
                </a:extLst>
              </a:tr>
              <a:tr h="177722">
                <a:tc>
                  <a:txBody>
                    <a:bodyPr/>
                    <a:lstStyle/>
                    <a:p>
                      <a:pPr algn="l" fontAlgn="t"/>
                      <a:r>
                        <a:rPr lang="is-IS" sz="1300" u="none" strike="noStrike" dirty="0">
                          <a:effectLst/>
                        </a:rPr>
                        <a:t>Sun_apr</a:t>
                      </a:r>
                      <a:endParaRPr lang="is-IS" sz="1300" b="0" i="0" u="none" strike="noStrike" dirty="0">
                        <a:solidFill>
                          <a:srgbClr val="000000"/>
                        </a:solidFill>
                        <a:effectLst/>
                        <a:latin typeface="Arial" panose="020B0604020202020204" pitchFamily="34" charset="0"/>
                      </a:endParaRPr>
                    </a:p>
                  </a:txBody>
                  <a:tcPr marL="27432" marR="27432" marT="0" marB="0">
                    <a:solidFill>
                      <a:srgbClr val="FF99FF"/>
                    </a:solidFill>
                  </a:tcPr>
                </a:tc>
                <a:tc>
                  <a:txBody>
                    <a:bodyPr/>
                    <a:lstStyle/>
                    <a:p>
                      <a:pPr algn="r" fontAlgn="t"/>
                      <a:r>
                        <a:rPr lang="is-IS" sz="1300" b="0" i="0" u="none" strike="noStrike" dirty="0">
                          <a:solidFill>
                            <a:schemeClr val="tx1"/>
                          </a:solidFill>
                          <a:effectLst/>
                          <a:latin typeface="+mn-lt"/>
                        </a:rPr>
                        <a:t>55</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0</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4.2</a:t>
                      </a:r>
                      <a:endParaRPr lang="is-IS" sz="1300" b="0" i="0" u="none" strike="noStrike" dirty="0">
                        <a:solidFill>
                          <a:srgbClr val="000000"/>
                        </a:solidFill>
                        <a:effectLst/>
                        <a:latin typeface="Arial" panose="020B0604020202020204" pitchFamily="34" charset="0"/>
                      </a:endParaRPr>
                    </a:p>
                  </a:txBody>
                  <a:tcPr marL="27432" marR="27432" marT="0" marB="0"/>
                </a:tc>
                <a:extLst>
                  <a:ext uri="{0D108BD9-81ED-4DB2-BD59-A6C34878D82A}">
                    <a16:rowId xmlns:a16="http://schemas.microsoft.com/office/drawing/2014/main" val="769154703"/>
                  </a:ext>
                </a:extLst>
              </a:tr>
              <a:tr h="177722">
                <a:tc>
                  <a:txBody>
                    <a:bodyPr/>
                    <a:lstStyle/>
                    <a:p>
                      <a:pPr algn="l" fontAlgn="t"/>
                      <a:r>
                        <a:rPr lang="is-IS" sz="1300" u="none" strike="noStrike" dirty="0">
                          <a:effectLst/>
                        </a:rPr>
                        <a:t>Sun_mai</a:t>
                      </a:r>
                      <a:endParaRPr lang="is-IS" sz="1300" b="0" i="0" u="none" strike="noStrike" dirty="0">
                        <a:solidFill>
                          <a:srgbClr val="000000"/>
                        </a:solidFill>
                        <a:effectLst/>
                        <a:latin typeface="Arial" panose="020B0604020202020204" pitchFamily="34" charset="0"/>
                      </a:endParaRPr>
                    </a:p>
                  </a:txBody>
                  <a:tcPr marL="27432" marR="27432" marT="0" marB="0">
                    <a:solidFill>
                      <a:srgbClr val="FF99FF"/>
                    </a:solidFill>
                  </a:tcPr>
                </a:tc>
                <a:tc>
                  <a:txBody>
                    <a:bodyPr/>
                    <a:lstStyle/>
                    <a:p>
                      <a:pPr algn="r" fontAlgn="t"/>
                      <a:r>
                        <a:rPr lang="is-IS" sz="1300" u="none" strike="noStrike" dirty="0">
                          <a:effectLst/>
                        </a:rPr>
                        <a:t>75</a:t>
                      </a:r>
                      <a:endParaRPr lang="is-IS" sz="1300" b="0" i="0" u="none" strike="noStrike" dirty="0">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a:effectLst/>
                        </a:rPr>
                        <a:t>0</a:t>
                      </a:r>
                      <a:endParaRPr lang="is-IS" sz="1300" b="0" i="0" u="none" strike="noStrike">
                        <a:solidFill>
                          <a:srgbClr val="000000"/>
                        </a:solidFill>
                        <a:effectLst/>
                        <a:latin typeface="Arial" panose="020B0604020202020204" pitchFamily="34" charset="0"/>
                      </a:endParaRPr>
                    </a:p>
                  </a:txBody>
                  <a:tcPr marL="27432" marR="27432" marT="0" marB="0"/>
                </a:tc>
                <a:tc>
                  <a:txBody>
                    <a:bodyPr/>
                    <a:lstStyle/>
                    <a:p>
                      <a:pPr algn="r" fontAlgn="t"/>
                      <a:r>
                        <a:rPr lang="is-IS" sz="1300" u="none" strike="noStrike" dirty="0">
                          <a:effectLst/>
                        </a:rPr>
                        <a:t>5.1</a:t>
                      </a:r>
                      <a:endParaRPr lang="is-IS" sz="1300" b="0" i="0" u="none" strike="noStrike" dirty="0">
                        <a:solidFill>
                          <a:srgbClr val="000000"/>
                        </a:solidFill>
                        <a:effectLst/>
                        <a:latin typeface="Arial" panose="020B0604020202020204" pitchFamily="34" charset="0"/>
                      </a:endParaRPr>
                    </a:p>
                  </a:txBody>
                  <a:tcPr marL="27432" marR="27432" marT="0" marB="0"/>
                </a:tc>
                <a:extLst>
                  <a:ext uri="{0D108BD9-81ED-4DB2-BD59-A6C34878D82A}">
                    <a16:rowId xmlns:a16="http://schemas.microsoft.com/office/drawing/2014/main" val="2976630234"/>
                  </a:ext>
                </a:extLst>
              </a:tr>
            </a:tbl>
          </a:graphicData>
        </a:graphic>
      </p:graphicFrame>
      <p:cxnSp>
        <p:nvCxnSpPr>
          <p:cNvPr id="33" name="Straight Connector 32"/>
          <p:cNvCxnSpPr/>
          <p:nvPr/>
        </p:nvCxnSpPr>
        <p:spPr>
          <a:xfrm>
            <a:off x="736600" y="2386797"/>
            <a:ext cx="4968875" cy="0"/>
          </a:xfrm>
          <a:prstGeom prst="line">
            <a:avLst/>
          </a:prstGeom>
          <a:ln w="19050" cmpd="sng">
            <a:solidFill>
              <a:schemeClr val="accent3"/>
            </a:solidFill>
            <a:headEnd type="none" w="lg" len="lg"/>
            <a:tailEnd type="none" w="lg" len="lg"/>
          </a:ln>
          <a:effectLst/>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141721" y="2386797"/>
            <a:ext cx="3132267" cy="0"/>
          </a:xfrm>
          <a:prstGeom prst="line">
            <a:avLst/>
          </a:prstGeom>
          <a:ln w="19050" cmpd="sng">
            <a:solidFill>
              <a:schemeClr val="accent3"/>
            </a:solidFill>
            <a:headEnd type="none" w="lg" len="lg"/>
            <a:tailEnd type="none" w="lg" len="lg"/>
          </a:ln>
          <a:effectLst/>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141721" y="2127915"/>
            <a:ext cx="2736436" cy="230832"/>
          </a:xfrm>
          <a:prstGeom prst="rect">
            <a:avLst/>
          </a:prstGeom>
          <a:noFill/>
          <a:ln w="9525">
            <a:noFill/>
          </a:ln>
        </p:spPr>
        <p:txBody>
          <a:bodyPr vert="horz" wrap="square" lIns="0" tIns="0" rIns="0" bIns="0" rtlCol="0">
            <a:spAutoFit/>
          </a:bodyPr>
          <a:lstStyle>
            <a:defPPr>
              <a:defRPr lang="de-DE"/>
            </a:defPPr>
            <a:lvl1pPr>
              <a:lnSpc>
                <a:spcPct val="100000"/>
              </a:lnSpc>
              <a:spcBef>
                <a:spcPts val="400"/>
              </a:spcBef>
              <a:buClr>
                <a:srgbClr val="000000"/>
              </a:buClr>
              <a:buSzPct val="100000"/>
              <a:defRPr sz="1500">
                <a:solidFill>
                  <a:schemeClr val="tx2"/>
                </a:solidFill>
                <a:latin typeface="+mn-lt"/>
                <a:cs typeface="Arial Narrow" pitchFamily="34" charset="0"/>
              </a:defRPr>
            </a:lvl1pPr>
          </a:lstStyle>
          <a:p>
            <a:r>
              <a:rPr lang="en-US" altLang="zh-CN" dirty="0">
                <a:solidFill>
                  <a:schemeClr val="tx1"/>
                </a:solidFill>
              </a:rPr>
              <a:t>Sample of jobs</a:t>
            </a:r>
            <a:endParaRPr lang="zh-CN" altLang="en-US" dirty="0">
              <a:solidFill>
                <a:schemeClr val="tx1"/>
              </a:solidFill>
            </a:endParaRPr>
          </a:p>
        </p:txBody>
      </p:sp>
      <p:sp>
        <p:nvSpPr>
          <p:cNvPr id="40" name="Title 2"/>
          <p:cNvSpPr>
            <a:spLocks noGrp="1"/>
          </p:cNvSpPr>
          <p:nvPr>
            <p:ph type="title"/>
          </p:nvPr>
        </p:nvSpPr>
        <p:spPr>
          <a:xfrm>
            <a:off x="738000" y="720000"/>
            <a:ext cx="8535988" cy="707886"/>
          </a:xfrm>
        </p:spPr>
        <p:txBody>
          <a:bodyPr/>
          <a:lstStyle/>
          <a:p>
            <a:br>
              <a:rPr lang="is-IS" altLang="zh-CN" dirty="0"/>
            </a:br>
            <a:r>
              <a:rPr lang="is-IS" altLang="zh-CN" dirty="0"/>
              <a:t>Assumptions to organize the data</a:t>
            </a:r>
            <a:endParaRPr lang="en-US" dirty="0"/>
          </a:p>
        </p:txBody>
      </p:sp>
      <p:cxnSp>
        <p:nvCxnSpPr>
          <p:cNvPr id="29" name="Horizontal Line"/>
          <p:cNvCxnSpPr>
            <a:cxnSpLocks/>
          </p:cNvCxnSpPr>
          <p:nvPr/>
        </p:nvCxnSpPr>
        <p:spPr>
          <a:xfrm>
            <a:off x="878388" y="3222371"/>
            <a:ext cx="967523" cy="0"/>
          </a:xfrm>
          <a:prstGeom prst="line">
            <a:avLst/>
          </a:prstGeom>
          <a:ln w="15875" cmpd="sng">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30" name="ListLeanHorizontalTextTopic2"/>
          <p:cNvSpPr txBox="1">
            <a:spLocks/>
          </p:cNvSpPr>
          <p:nvPr/>
        </p:nvSpPr>
        <p:spPr>
          <a:xfrm>
            <a:off x="896676" y="2972421"/>
            <a:ext cx="2232956" cy="200055"/>
          </a:xfrm>
          <a:prstGeom prst="rect">
            <a:avLst/>
          </a:prstGeom>
          <a:noFill/>
          <a:ln w="9525">
            <a:noFill/>
          </a:ln>
        </p:spPr>
        <p:txBody>
          <a:bodyPr vert="horz" wrap="square" lIns="0" tIns="0" rIns="0" bIns="0" rtlCol="0" anchor="ctr">
            <a:spAutoFit/>
          </a:bodyPr>
          <a:lstStyle/>
          <a:p>
            <a:r>
              <a:rPr lang="is-IS" altLang="zh-CN" b="0" dirty="0">
                <a:solidFill>
                  <a:schemeClr val="tx2"/>
                </a:solidFill>
              </a:rPr>
              <a:t>Due date</a:t>
            </a:r>
            <a:endParaRPr lang="zh-CN" altLang="en-US" b="0" dirty="0">
              <a:solidFill>
                <a:schemeClr val="tx2"/>
              </a:solidFill>
            </a:endParaRPr>
          </a:p>
        </p:txBody>
      </p:sp>
      <p:sp>
        <p:nvSpPr>
          <p:cNvPr id="31" name="Rectangle 30"/>
          <p:cNvSpPr/>
          <p:nvPr/>
        </p:nvSpPr>
        <p:spPr>
          <a:xfrm>
            <a:off x="557278" y="3269559"/>
            <a:ext cx="2269941" cy="492443"/>
          </a:xfrm>
          <a:prstGeom prst="rect">
            <a:avLst/>
          </a:prstGeom>
        </p:spPr>
        <p:txBody>
          <a:bodyPr wrap="square">
            <a:spAutoFit/>
          </a:bodyPr>
          <a:lstStyle/>
          <a:p>
            <a:pPr marL="157642" lvl="1" indent="-157642">
              <a:spcBef>
                <a:spcPts val="200"/>
              </a:spcBef>
              <a:buSzPct val="100000"/>
              <a:buFont typeface="Arial Narrow"/>
              <a:buChar char="&gt;"/>
            </a:pPr>
            <a:r>
              <a:rPr lang="is-IS" altLang="zh-CN" b="0" dirty="0"/>
              <a:t>Due Date (d</a:t>
            </a:r>
            <a:r>
              <a:rPr lang="is-IS" altLang="zh-CN" b="0" baseline="-25000" dirty="0"/>
              <a:t>j</a:t>
            </a:r>
            <a:r>
              <a:rPr lang="is-IS" altLang="zh-CN" b="0" dirty="0"/>
              <a:t>) is estimated as the demand per month per wine. </a:t>
            </a:r>
          </a:p>
        </p:txBody>
      </p:sp>
    </p:spTree>
    <p:extLst>
      <p:ext uri="{BB962C8B-B14F-4D97-AF65-F5344CB8AC3E}">
        <p14:creationId xmlns:p14="http://schemas.microsoft.com/office/powerpoint/2010/main" val="3988085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br>
              <a:rPr lang="is-IS" altLang="zh-CN" dirty="0"/>
            </a:br>
            <a:r>
              <a:rPr lang="is-IS" altLang="zh-CN" dirty="0"/>
              <a:t>To create the schedule multiple algorthims were explored</a:t>
            </a:r>
            <a:endParaRPr lang="en-US" dirty="0"/>
          </a:p>
        </p:txBody>
      </p:sp>
      <p:cxnSp>
        <p:nvCxnSpPr>
          <p:cNvPr id="4" name="Horizontal Line"/>
          <p:cNvCxnSpPr>
            <a:cxnSpLocks/>
          </p:cNvCxnSpPr>
          <p:nvPr/>
        </p:nvCxnSpPr>
        <p:spPr>
          <a:xfrm>
            <a:off x="3845605" y="3185471"/>
            <a:ext cx="2268000" cy="0"/>
          </a:xfrm>
          <a:prstGeom prst="line">
            <a:avLst/>
          </a:prstGeom>
          <a:ln w="15875" cmpd="sng">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5" name="ListLeanHorizontalTextTopic2"/>
          <p:cNvSpPr txBox="1">
            <a:spLocks/>
          </p:cNvSpPr>
          <p:nvPr/>
        </p:nvSpPr>
        <p:spPr>
          <a:xfrm>
            <a:off x="3893588" y="2926329"/>
            <a:ext cx="2232956" cy="200055"/>
          </a:xfrm>
          <a:prstGeom prst="rect">
            <a:avLst/>
          </a:prstGeom>
          <a:noFill/>
          <a:ln w="9525">
            <a:noFill/>
          </a:ln>
        </p:spPr>
        <p:txBody>
          <a:bodyPr vert="horz" wrap="square" lIns="0" tIns="0" rIns="0" bIns="0" rtlCol="0" anchor="ctr">
            <a:spAutoFit/>
          </a:bodyPr>
          <a:lstStyle/>
          <a:p>
            <a:r>
              <a:rPr lang="en-US" altLang="zh-CN" dirty="0">
                <a:solidFill>
                  <a:schemeClr val="tx2"/>
                </a:solidFill>
              </a:rPr>
              <a:t>Second try</a:t>
            </a:r>
            <a:endParaRPr lang="zh-CN" altLang="en-US" dirty="0">
              <a:solidFill>
                <a:schemeClr val="tx2"/>
              </a:solidFill>
            </a:endParaRPr>
          </a:p>
        </p:txBody>
      </p:sp>
      <p:cxnSp>
        <p:nvCxnSpPr>
          <p:cNvPr id="6" name="Horizontal Line"/>
          <p:cNvCxnSpPr>
            <a:cxnSpLocks/>
          </p:cNvCxnSpPr>
          <p:nvPr/>
        </p:nvCxnSpPr>
        <p:spPr>
          <a:xfrm>
            <a:off x="757540" y="3189545"/>
            <a:ext cx="1763138" cy="0"/>
          </a:xfrm>
          <a:prstGeom prst="line">
            <a:avLst/>
          </a:prstGeom>
          <a:ln w="15875" cmpd="sng">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7" name="ListLeanHorizontalTextTopic2"/>
          <p:cNvSpPr txBox="1">
            <a:spLocks/>
          </p:cNvSpPr>
          <p:nvPr/>
        </p:nvSpPr>
        <p:spPr>
          <a:xfrm>
            <a:off x="757540" y="2939595"/>
            <a:ext cx="2232956" cy="200055"/>
          </a:xfrm>
          <a:prstGeom prst="rect">
            <a:avLst/>
          </a:prstGeom>
          <a:noFill/>
          <a:ln w="9525">
            <a:noFill/>
          </a:ln>
        </p:spPr>
        <p:txBody>
          <a:bodyPr vert="horz" wrap="square" lIns="0" tIns="0" rIns="0" bIns="0" rtlCol="0" anchor="ctr">
            <a:spAutoFit/>
          </a:bodyPr>
          <a:lstStyle/>
          <a:p>
            <a:r>
              <a:rPr lang="is-IS" altLang="zh-CN" dirty="0">
                <a:solidFill>
                  <a:schemeClr val="tx2"/>
                </a:solidFill>
              </a:rPr>
              <a:t>First Try</a:t>
            </a:r>
            <a:endParaRPr lang="zh-CN" altLang="en-US" dirty="0">
              <a:solidFill>
                <a:schemeClr val="tx2"/>
              </a:solidFill>
            </a:endParaRPr>
          </a:p>
        </p:txBody>
      </p:sp>
      <p:sp>
        <p:nvSpPr>
          <p:cNvPr id="12" name="Rectangle 11"/>
          <p:cNvSpPr/>
          <p:nvPr/>
        </p:nvSpPr>
        <p:spPr>
          <a:xfrm>
            <a:off x="3782580" y="3205777"/>
            <a:ext cx="2343964" cy="1620957"/>
          </a:xfrm>
          <a:prstGeom prst="rect">
            <a:avLst/>
          </a:prstGeom>
        </p:spPr>
        <p:txBody>
          <a:bodyPr wrap="square">
            <a:spAutoFit/>
          </a:bodyPr>
          <a:lstStyle/>
          <a:p>
            <a:pPr marL="157642" lvl="1" indent="-157642">
              <a:spcBef>
                <a:spcPts val="200"/>
              </a:spcBef>
              <a:buSzPct val="100000"/>
              <a:buFont typeface="Arial Narrow"/>
              <a:buChar char="&gt;"/>
            </a:pPr>
            <a:r>
              <a:rPr lang="en-US" altLang="zh-CN" b="0" dirty="0"/>
              <a:t>Enumerate all the schedules</a:t>
            </a:r>
          </a:p>
          <a:p>
            <a:pPr marL="157642" lvl="1" indent="-157642">
              <a:spcBef>
                <a:spcPts val="200"/>
              </a:spcBef>
              <a:buSzPct val="100000"/>
              <a:buFont typeface="Arial Narrow"/>
              <a:buChar char="&gt;"/>
            </a:pPr>
            <a:r>
              <a:rPr lang="en-US" altLang="zh-CN" b="0" dirty="0"/>
              <a:t>Compute</a:t>
            </a:r>
            <a:r>
              <a:rPr lang="zh-CN" altLang="en-US" b="0" dirty="0"/>
              <a:t>𝐿</a:t>
            </a:r>
            <a:r>
              <a:rPr lang="is-IS" altLang="zh-CN" b="0" baseline="-25000" dirty="0"/>
              <a:t>max </a:t>
            </a:r>
            <a:r>
              <a:rPr lang="en-US" altLang="zh-CN" b="0" dirty="0"/>
              <a:t>for each schedule</a:t>
            </a:r>
          </a:p>
          <a:p>
            <a:pPr marL="157642" lvl="1" indent="-157642">
              <a:spcBef>
                <a:spcPts val="200"/>
              </a:spcBef>
              <a:buSzPct val="100000"/>
              <a:buFont typeface="Arial Narrow"/>
              <a:buChar char="&gt;"/>
            </a:pPr>
            <a:r>
              <a:rPr lang="en-US" altLang="zh-CN" b="0" dirty="0"/>
              <a:t>Take the best on</a:t>
            </a:r>
          </a:p>
          <a:p>
            <a:pPr marL="0" lvl="1">
              <a:spcBef>
                <a:spcPts val="200"/>
              </a:spcBef>
              <a:buSzPct val="100000"/>
            </a:pPr>
            <a:endParaRPr lang="en-US" altLang="zh-CN" b="0" dirty="0"/>
          </a:p>
          <a:p>
            <a:pPr marL="157642" lvl="1" indent="-157642">
              <a:spcBef>
                <a:spcPts val="200"/>
              </a:spcBef>
              <a:buSzPct val="100000"/>
              <a:buFont typeface="Arial Narrow"/>
              <a:buChar char="&gt;"/>
            </a:pPr>
            <a:r>
              <a:rPr lang="en-US" altLang="zh-CN" b="0" dirty="0"/>
              <a:t>Issue: 66 jobs</a:t>
            </a:r>
          </a:p>
          <a:p>
            <a:pPr marL="157642" lvl="1" indent="-157642">
              <a:spcBef>
                <a:spcPts val="200"/>
              </a:spcBef>
              <a:buSzPct val="100000"/>
              <a:buFont typeface="Arial Narrow"/>
              <a:buChar char="&gt;"/>
            </a:pPr>
            <a:r>
              <a:rPr lang="en-US" altLang="zh-CN" b="0" dirty="0"/>
              <a:t>number of different schedules: 66!=5.4∗10</a:t>
            </a:r>
            <a:r>
              <a:rPr lang="en-US" altLang="zh-CN" b="0" baseline="30000" dirty="0"/>
              <a:t>92</a:t>
            </a:r>
            <a:endParaRPr lang="en-US" altLang="zh-CN" b="0" dirty="0"/>
          </a:p>
        </p:txBody>
      </p:sp>
      <p:sp>
        <p:nvSpPr>
          <p:cNvPr id="13" name="Rectangle 12"/>
          <p:cNvSpPr/>
          <p:nvPr/>
        </p:nvSpPr>
        <p:spPr>
          <a:xfrm>
            <a:off x="646532" y="3268939"/>
            <a:ext cx="2590893" cy="718145"/>
          </a:xfrm>
          <a:prstGeom prst="rect">
            <a:avLst/>
          </a:prstGeom>
        </p:spPr>
        <p:txBody>
          <a:bodyPr wrap="square">
            <a:spAutoFit/>
          </a:bodyPr>
          <a:lstStyle/>
          <a:p>
            <a:pPr marL="157642" lvl="1" indent="-157642">
              <a:spcBef>
                <a:spcPts val="200"/>
              </a:spcBef>
              <a:buSzPct val="100000"/>
              <a:buFont typeface="Arial Narrow"/>
              <a:buChar char="&gt;"/>
            </a:pPr>
            <a:r>
              <a:rPr lang="en-US" altLang="zh-CN" b="0" dirty="0"/>
              <a:t>Branch &amp; Bound</a:t>
            </a:r>
          </a:p>
          <a:p>
            <a:pPr marL="157642" lvl="1" indent="-157642">
              <a:spcBef>
                <a:spcPts val="200"/>
              </a:spcBef>
              <a:buSzPct val="100000"/>
              <a:buFont typeface="Arial Narrow"/>
              <a:buChar char="&gt;"/>
            </a:pPr>
            <a:r>
              <a:rPr lang="en-US" altLang="zh-CN" b="0" dirty="0"/>
              <a:t>Algorithm extremely complex due to </a:t>
            </a:r>
            <a:r>
              <a:rPr lang="en-US" altLang="zh-CN" b="0" dirty="0" err="1"/>
              <a:t>recursivity</a:t>
            </a:r>
            <a:endParaRPr lang="en-US" altLang="zh-CN" b="0" dirty="0"/>
          </a:p>
        </p:txBody>
      </p:sp>
      <p:cxnSp>
        <p:nvCxnSpPr>
          <p:cNvPr id="19" name="Straight Connector 18"/>
          <p:cNvCxnSpPr/>
          <p:nvPr/>
        </p:nvCxnSpPr>
        <p:spPr>
          <a:xfrm>
            <a:off x="736600" y="2386797"/>
            <a:ext cx="5924636" cy="0"/>
          </a:xfrm>
          <a:prstGeom prst="line">
            <a:avLst/>
          </a:prstGeom>
          <a:ln w="19050" cmpd="sng">
            <a:solidFill>
              <a:schemeClr val="accent3"/>
            </a:solidFill>
            <a:headEnd type="none" w="lg" len="lg"/>
            <a:tailEnd type="none" w="lg" len="lg"/>
          </a:ln>
          <a:effectLst/>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38189" y="2127915"/>
            <a:ext cx="4544000" cy="230832"/>
          </a:xfrm>
          <a:prstGeom prst="rect">
            <a:avLst/>
          </a:prstGeom>
          <a:noFill/>
          <a:ln w="9525">
            <a:noFill/>
          </a:ln>
        </p:spPr>
        <p:txBody>
          <a:bodyPr vert="horz" wrap="square" lIns="0" tIns="0" rIns="0" bIns="0" rtlCol="0">
            <a:spAutoFit/>
          </a:bodyPr>
          <a:lstStyle>
            <a:defPPr>
              <a:defRPr lang="de-DE"/>
            </a:defPPr>
            <a:lvl1pPr>
              <a:lnSpc>
                <a:spcPct val="100000"/>
              </a:lnSpc>
              <a:spcBef>
                <a:spcPts val="400"/>
              </a:spcBef>
              <a:buClr>
                <a:srgbClr val="000000"/>
              </a:buClr>
              <a:buSzPct val="100000"/>
              <a:defRPr sz="1500">
                <a:solidFill>
                  <a:schemeClr val="tx2"/>
                </a:solidFill>
                <a:latin typeface="+mn-lt"/>
                <a:cs typeface="Arial Narrow" pitchFamily="34" charset="0"/>
              </a:defRPr>
            </a:lvl1pPr>
          </a:lstStyle>
          <a:p>
            <a:r>
              <a:rPr lang="en-US" altLang="zh-CN" dirty="0" err="1">
                <a:solidFill>
                  <a:schemeClr val="tx1"/>
                </a:solidFill>
              </a:rPr>
              <a:t>L</a:t>
            </a:r>
            <a:r>
              <a:rPr lang="en-US" altLang="zh-CN" baseline="-25000" dirty="0" err="1">
                <a:solidFill>
                  <a:schemeClr val="tx1"/>
                </a:solidFill>
              </a:rPr>
              <a:t>max</a:t>
            </a:r>
            <a:r>
              <a:rPr lang="en-US" altLang="zh-CN" dirty="0">
                <a:solidFill>
                  <a:schemeClr val="tx1"/>
                </a:solidFill>
              </a:rPr>
              <a:t> algorithms</a:t>
            </a:r>
            <a:endParaRPr lang="zh-CN" altLang="en-US" dirty="0">
              <a:solidFill>
                <a:schemeClr val="tx1"/>
              </a:solidFill>
            </a:endParaRPr>
          </a:p>
        </p:txBody>
      </p:sp>
      <p:cxnSp>
        <p:nvCxnSpPr>
          <p:cNvPr id="21" name="Straight Connector 20"/>
          <p:cNvCxnSpPr/>
          <p:nvPr/>
        </p:nvCxnSpPr>
        <p:spPr>
          <a:xfrm>
            <a:off x="6941713" y="2386797"/>
            <a:ext cx="2332275" cy="0"/>
          </a:xfrm>
          <a:prstGeom prst="line">
            <a:avLst/>
          </a:prstGeom>
          <a:ln w="19050" cmpd="sng">
            <a:solidFill>
              <a:schemeClr val="accent3"/>
            </a:solidFill>
            <a:headEnd type="none" w="lg" len="lg"/>
            <a:tailEnd type="none" w="lg" len="lg"/>
          </a:ln>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941713" y="2127915"/>
            <a:ext cx="1936443" cy="230832"/>
          </a:xfrm>
          <a:prstGeom prst="rect">
            <a:avLst/>
          </a:prstGeom>
          <a:noFill/>
          <a:ln w="9525">
            <a:noFill/>
          </a:ln>
        </p:spPr>
        <p:txBody>
          <a:bodyPr vert="horz" wrap="square" lIns="0" tIns="0" rIns="0" bIns="0" rtlCol="0">
            <a:spAutoFit/>
          </a:bodyPr>
          <a:lstStyle>
            <a:defPPr>
              <a:defRPr lang="de-DE"/>
            </a:defPPr>
            <a:lvl1pPr>
              <a:lnSpc>
                <a:spcPct val="100000"/>
              </a:lnSpc>
              <a:spcBef>
                <a:spcPts val="400"/>
              </a:spcBef>
              <a:buClr>
                <a:srgbClr val="000000"/>
              </a:buClr>
              <a:buSzPct val="100000"/>
              <a:defRPr sz="1500">
                <a:solidFill>
                  <a:schemeClr val="tx2"/>
                </a:solidFill>
                <a:latin typeface="+mn-lt"/>
                <a:cs typeface="Arial Narrow" pitchFamily="34" charset="0"/>
              </a:defRPr>
            </a:lvl1pPr>
          </a:lstStyle>
          <a:p>
            <a:r>
              <a:rPr lang="en-US" altLang="zh-CN" dirty="0">
                <a:solidFill>
                  <a:schemeClr val="tx1"/>
                </a:solidFill>
              </a:rPr>
              <a:t>Final </a:t>
            </a:r>
            <a:r>
              <a:rPr lang="en-US" altLang="zh-CN" dirty="0" err="1">
                <a:solidFill>
                  <a:schemeClr val="tx1"/>
                </a:solidFill>
              </a:rPr>
              <a:t>L</a:t>
            </a:r>
            <a:r>
              <a:rPr lang="en-US" altLang="zh-CN" baseline="-25000" dirty="0" err="1">
                <a:solidFill>
                  <a:schemeClr val="tx1"/>
                </a:solidFill>
              </a:rPr>
              <a:t>max</a:t>
            </a:r>
            <a:r>
              <a:rPr lang="en-US" altLang="zh-CN" baseline="-25000" dirty="0">
                <a:solidFill>
                  <a:schemeClr val="tx1"/>
                </a:solidFill>
              </a:rPr>
              <a:t>  </a:t>
            </a:r>
            <a:r>
              <a:rPr lang="en-US" altLang="zh-CN" dirty="0">
                <a:solidFill>
                  <a:schemeClr val="tx1"/>
                </a:solidFill>
              </a:rPr>
              <a:t>Algorithm</a:t>
            </a:r>
            <a:endParaRPr lang="zh-CN" altLang="en-US" dirty="0">
              <a:solidFill>
                <a:schemeClr val="tx1"/>
              </a:solidFill>
            </a:endParaRPr>
          </a:p>
        </p:txBody>
      </p:sp>
      <p:sp>
        <p:nvSpPr>
          <p:cNvPr id="41" name="RbNavigato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100000"/>
              </a:lnSpc>
              <a:spcBef>
                <a:spcPts val="400"/>
              </a:spcBef>
              <a:buClr>
                <a:srgbClr val="000000"/>
              </a:buClr>
              <a:buSzPct val="100000"/>
            </a:pPr>
            <a:r>
              <a:rPr kumimoji="1" lang="en-US" altLang="zh-CN" noProof="0" dirty="0">
                <a:solidFill>
                  <a:schemeClr val="bg1"/>
                </a:solidFill>
                <a:latin typeface="+mn-lt"/>
                <a:cs typeface="Arial Narrow" pitchFamily="34" charset="0"/>
              </a:rPr>
              <a:t>4</a:t>
            </a:r>
            <a:endParaRPr kumimoji="1" lang="zh-CN" altLang="en-US" noProof="0" dirty="0">
              <a:solidFill>
                <a:schemeClr val="bg1"/>
              </a:solidFill>
              <a:latin typeface="+mn-lt"/>
              <a:cs typeface="Arial Narrow" pitchFamily="34" charset="0"/>
            </a:endParaRPr>
          </a:p>
        </p:txBody>
      </p:sp>
      <p:sp>
        <p:nvSpPr>
          <p:cNvPr id="42" name="RbSticker"/>
          <p:cNvSpPr txBox="1"/>
          <p:nvPr/>
        </p:nvSpPr>
        <p:spPr>
          <a:xfrm>
            <a:off x="1082920" y="260349"/>
            <a:ext cx="727763" cy="200055"/>
          </a:xfrm>
          <a:prstGeom prst="rect">
            <a:avLst/>
          </a:prstGeom>
          <a:noFill/>
          <a:ln w="9525">
            <a:noFill/>
          </a:ln>
        </p:spPr>
        <p:txBody>
          <a:bodyPr vert="horz" wrap="none" lIns="0" tIns="0" rIns="0" bIns="0" rtlCol="0" anchor="ctr">
            <a:spAutoFit/>
          </a:bodyPr>
          <a:lstStyle/>
          <a:p>
            <a:pPr>
              <a:lnSpc>
                <a:spcPct val="100000"/>
              </a:lnSpc>
              <a:spcBef>
                <a:spcPts val="400"/>
              </a:spcBef>
              <a:buClr>
                <a:srgbClr val="000000"/>
              </a:buClr>
              <a:buSzPct val="100000"/>
            </a:pPr>
            <a:r>
              <a:rPr lang="is-IS" altLang="zh-CN" noProof="0" dirty="0">
                <a:solidFill>
                  <a:schemeClr val="accent3"/>
                </a:solidFill>
                <a:latin typeface="+mn-lt"/>
                <a:cs typeface="Arial Narrow" pitchFamily="34" charset="0"/>
              </a:rPr>
              <a:t>First Model</a:t>
            </a:r>
            <a:endParaRPr lang="zh-CN" altLang="en-US" noProof="0" dirty="0">
              <a:solidFill>
                <a:schemeClr val="accent3"/>
              </a:solidFill>
              <a:latin typeface="+mn-lt"/>
              <a:cs typeface="Arial Narrow" pitchFamily="34" charset="0"/>
            </a:endParaRPr>
          </a:p>
        </p:txBody>
      </p:sp>
      <p:sp>
        <p:nvSpPr>
          <p:cNvPr id="2" name="Slide Number Placeholder 1"/>
          <p:cNvSpPr>
            <a:spLocks noGrp="1"/>
          </p:cNvSpPr>
          <p:nvPr>
            <p:ph type="sldNum" sz="quarter" idx="11"/>
          </p:nvPr>
        </p:nvSpPr>
        <p:spPr/>
        <p:txBody>
          <a:bodyPr/>
          <a:lstStyle/>
          <a:p>
            <a:fld id="{01940DDA-0656-452C-A408-68789653BD9B}" type="slidenum">
              <a:rPr lang="en-US" smtClean="0">
                <a:latin typeface="+mn-lt"/>
              </a:rPr>
              <a:pPr/>
              <a:t>5</a:t>
            </a:fld>
            <a:endParaRPr lang="en-US" dirty="0">
              <a:latin typeface="+mn-lt"/>
            </a:endParaRPr>
          </a:p>
        </p:txBody>
      </p:sp>
      <p:sp>
        <p:nvSpPr>
          <p:cNvPr id="40" name="Rectangle 39"/>
          <p:cNvSpPr/>
          <p:nvPr/>
        </p:nvSpPr>
        <p:spPr>
          <a:xfrm>
            <a:off x="6795646" y="2540705"/>
            <a:ext cx="2626650" cy="3021340"/>
          </a:xfrm>
          <a:prstGeom prst="rect">
            <a:avLst/>
          </a:prstGeom>
        </p:spPr>
        <p:txBody>
          <a:bodyPr wrap="square">
            <a:spAutoFit/>
          </a:bodyPr>
          <a:lstStyle/>
          <a:p>
            <a:pPr marL="157642" lvl="1" indent="-157642">
              <a:spcBef>
                <a:spcPts val="200"/>
              </a:spcBef>
              <a:buSzPct val="100000"/>
              <a:buFont typeface="Arial Narrow"/>
              <a:buChar char="&gt;"/>
            </a:pPr>
            <a:r>
              <a:rPr lang="en-US" altLang="zh-CN" b="0" dirty="0"/>
              <a:t>Separate the jobs per deadline</a:t>
            </a:r>
          </a:p>
          <a:p>
            <a:pPr marL="157642" lvl="1" indent="-157642">
              <a:spcBef>
                <a:spcPts val="200"/>
              </a:spcBef>
              <a:buSzPct val="100000"/>
              <a:buFont typeface="Arial Narrow"/>
              <a:buChar char="&gt;"/>
            </a:pPr>
            <a:r>
              <a:rPr lang="en-US" altLang="zh-CN" b="0" dirty="0"/>
              <a:t>For each month, there is a certain number of jobs which have to be completed</a:t>
            </a:r>
          </a:p>
          <a:p>
            <a:pPr marL="614842" lvl="2" indent="-157642">
              <a:spcBef>
                <a:spcPts val="200"/>
              </a:spcBef>
              <a:buSzPct val="100000"/>
              <a:buFont typeface="Arial Narrow"/>
              <a:buChar char="&gt;"/>
            </a:pPr>
            <a:r>
              <a:rPr lang="en-US" altLang="zh-CN" b="0" dirty="0"/>
              <a:t> we use  the time when the schedule of the previous months end</a:t>
            </a:r>
          </a:p>
          <a:p>
            <a:pPr marL="614842" lvl="2" indent="-157642">
              <a:spcBef>
                <a:spcPts val="200"/>
              </a:spcBef>
              <a:buSzPct val="100000"/>
              <a:buFont typeface="Arial Narrow"/>
              <a:buChar char="&gt;"/>
            </a:pPr>
            <a:r>
              <a:rPr lang="en-US" altLang="zh-CN" b="0" dirty="0"/>
              <a:t>then we determine the best schedule based on the release date and the deadline</a:t>
            </a:r>
          </a:p>
          <a:p>
            <a:pPr marL="157642" lvl="1" indent="-157642">
              <a:spcBef>
                <a:spcPts val="200"/>
              </a:spcBef>
              <a:buSzPct val="100000"/>
              <a:buFont typeface="Arial Narrow"/>
              <a:buChar char="&gt;"/>
            </a:pPr>
            <a:r>
              <a:rPr lang="en-US" altLang="zh-CN" b="0" dirty="0"/>
              <a:t>Then we compute </a:t>
            </a:r>
            <a:r>
              <a:rPr lang="zh-CN" altLang="en-US" b="0" dirty="0"/>
              <a:t>𝐿</a:t>
            </a:r>
            <a:r>
              <a:rPr lang="en-US" altLang="zh-CN" b="0" dirty="0"/>
              <a:t>_</a:t>
            </a:r>
            <a:r>
              <a:rPr lang="zh-CN" altLang="en-US" b="0" dirty="0"/>
              <a:t>𝑚𝑎𝑥 </a:t>
            </a:r>
            <a:r>
              <a:rPr lang="en-US" altLang="zh-CN" b="0" dirty="0"/>
              <a:t>for each schedule</a:t>
            </a:r>
          </a:p>
          <a:p>
            <a:pPr marL="157642" lvl="1" indent="-157642">
              <a:spcBef>
                <a:spcPts val="200"/>
              </a:spcBef>
              <a:buSzPct val="100000"/>
              <a:buFont typeface="Arial Narrow"/>
              <a:buChar char="&gt;"/>
            </a:pPr>
            <a:endParaRPr lang="en-US" altLang="zh-CN" b="0" dirty="0"/>
          </a:p>
          <a:p>
            <a:pPr marL="157642" lvl="1" indent="-157642">
              <a:spcBef>
                <a:spcPts val="200"/>
              </a:spcBef>
              <a:buSzPct val="100000"/>
              <a:buFont typeface="Arial Narrow"/>
              <a:buChar char="&gt;"/>
            </a:pPr>
            <a:r>
              <a:rPr lang="en-US" altLang="zh-CN" b="0" dirty="0"/>
              <a:t>Result: </a:t>
            </a:r>
            <a:r>
              <a:rPr lang="zh-CN" altLang="en-US" b="0" dirty="0"/>
              <a:t>𝐿</a:t>
            </a:r>
            <a:r>
              <a:rPr lang="is-IS" altLang="zh-CN" b="0" baseline="-25000" dirty="0"/>
              <a:t>max</a:t>
            </a:r>
            <a:r>
              <a:rPr lang="en-US" altLang="zh-CN" b="0" dirty="0"/>
              <a:t>=11.1 days</a:t>
            </a:r>
          </a:p>
        </p:txBody>
      </p:sp>
      <p:sp>
        <p:nvSpPr>
          <p:cNvPr id="9" name="Rectangle 8"/>
          <p:cNvSpPr/>
          <p:nvPr/>
        </p:nvSpPr>
        <p:spPr>
          <a:xfrm>
            <a:off x="624004" y="2496344"/>
            <a:ext cx="2299347" cy="292388"/>
          </a:xfrm>
          <a:prstGeom prst="rect">
            <a:avLst/>
          </a:prstGeom>
        </p:spPr>
        <p:txBody>
          <a:bodyPr wrap="none">
            <a:spAutoFit/>
          </a:bodyPr>
          <a:lstStyle/>
          <a:p>
            <a:pPr marL="157642" lvl="1" indent="-157642">
              <a:spcBef>
                <a:spcPts val="200"/>
              </a:spcBef>
              <a:buSzPct val="100000"/>
              <a:buFont typeface="Arial Narrow"/>
              <a:buChar char="&gt;"/>
            </a:pPr>
            <a:r>
              <a:rPr lang="en-US" altLang="zh-CN" b="0" dirty="0"/>
              <a:t>Problem to solve: 1 | r</a:t>
            </a:r>
            <a:r>
              <a:rPr lang="is-IS" altLang="zh-CN" b="0" baseline="-25000" dirty="0"/>
              <a:t>j </a:t>
            </a:r>
            <a:r>
              <a:rPr lang="en-US" altLang="zh-CN" b="0" dirty="0"/>
              <a:t>, d</a:t>
            </a:r>
            <a:r>
              <a:rPr lang="is-IS" altLang="zh-CN" b="0" baseline="-25000" dirty="0"/>
              <a:t>j</a:t>
            </a:r>
            <a:r>
              <a:rPr lang="zh-CN" altLang="en-US" b="0" dirty="0"/>
              <a:t> </a:t>
            </a:r>
            <a:r>
              <a:rPr lang="en-US" altLang="zh-CN" b="0" dirty="0"/>
              <a:t>| </a:t>
            </a:r>
            <a:r>
              <a:rPr lang="zh-CN" altLang="en-US" b="0" dirty="0"/>
              <a:t>𝐿</a:t>
            </a:r>
            <a:r>
              <a:rPr lang="is-IS" altLang="zh-CN" b="0" baseline="-25000" dirty="0"/>
              <a:t>max</a:t>
            </a:r>
            <a:endParaRPr lang="zh-CN" altLang="en-US" b="0" dirty="0"/>
          </a:p>
        </p:txBody>
      </p:sp>
      <p:sp>
        <p:nvSpPr>
          <p:cNvPr id="43" name="Rectangle 42"/>
          <p:cNvSpPr/>
          <p:nvPr/>
        </p:nvSpPr>
        <p:spPr>
          <a:xfrm>
            <a:off x="8547885" y="192559"/>
            <a:ext cx="1360488" cy="497632"/>
          </a:xfrm>
          <a:prstGeom prst="rect">
            <a:avLst/>
          </a:prstGeom>
          <a:solidFill>
            <a:schemeClr val="bg1"/>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100000"/>
              </a:lnSpc>
              <a:spcBef>
                <a:spcPts val="400"/>
              </a:spcBef>
            </a:pPr>
            <a:endParaRPr lang="is-IS" sz="1500" b="0" dirty="0"/>
          </a:p>
        </p:txBody>
      </p:sp>
      <p:pic>
        <p:nvPicPr>
          <p:cNvPr id="44" name="Picture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384" y="192559"/>
            <a:ext cx="1607351" cy="497632"/>
          </a:xfrm>
          <a:prstGeom prst="rect">
            <a:avLst/>
          </a:prstGeom>
        </p:spPr>
      </p:pic>
    </p:spTree>
    <p:extLst>
      <p:ext uri="{BB962C8B-B14F-4D97-AF65-F5344CB8AC3E}">
        <p14:creationId xmlns:p14="http://schemas.microsoft.com/office/powerpoint/2010/main" val="1394249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798677" y="3144313"/>
            <a:ext cx="2133403" cy="1051242"/>
          </a:xfrm>
          <a:prstGeom prst="rect">
            <a:avLst/>
          </a:prstGeom>
        </p:spPr>
      </p:pic>
      <p:sp>
        <p:nvSpPr>
          <p:cNvPr id="3" name="标题 2"/>
          <p:cNvSpPr>
            <a:spLocks noGrp="1"/>
          </p:cNvSpPr>
          <p:nvPr>
            <p:ph type="title"/>
          </p:nvPr>
        </p:nvSpPr>
        <p:spPr/>
        <p:txBody>
          <a:bodyPr/>
          <a:lstStyle/>
          <a:p>
            <a:br>
              <a:rPr lang="is-IS" altLang="zh-CN" dirty="0"/>
            </a:br>
            <a:r>
              <a:rPr lang="is-IS" altLang="zh-CN" dirty="0"/>
              <a:t>To better account for inventory restrictions, a weighted algorithm was explored</a:t>
            </a:r>
            <a:endParaRPr lang="en-US" dirty="0"/>
          </a:p>
        </p:txBody>
      </p:sp>
      <p:sp>
        <p:nvSpPr>
          <p:cNvPr id="8" name="RbLeanShape Left Angle 126"/>
          <p:cNvSpPr/>
          <p:nvPr/>
        </p:nvSpPr>
        <p:spPr>
          <a:xfrm>
            <a:off x="736598" y="2563363"/>
            <a:ext cx="5760720" cy="3744000"/>
          </a:xfrm>
          <a:custGeom>
            <a:avLst/>
            <a:gdLst>
              <a:gd name="connsiteX0" fmla="*/ 0 w 1270000"/>
              <a:gd name="connsiteY0" fmla="*/ 0 h 476250"/>
              <a:gd name="connsiteX1" fmla="*/ 1270000 w 1270000"/>
              <a:gd name="connsiteY1" fmla="*/ 0 h 476250"/>
              <a:gd name="connsiteX2" fmla="*/ 1270000 w 1270000"/>
              <a:gd name="connsiteY2" fmla="*/ 476250 h 476250"/>
            </a:gdLst>
            <a:ahLst/>
            <a:cxnLst>
              <a:cxn ang="0">
                <a:pos x="connsiteX0" y="connsiteY0"/>
              </a:cxn>
              <a:cxn ang="0">
                <a:pos x="connsiteX1" y="connsiteY1"/>
              </a:cxn>
              <a:cxn ang="0">
                <a:pos x="connsiteX2" y="connsiteY2"/>
              </a:cxn>
            </a:cxnLst>
            <a:rect l="l" t="t" r="r" b="b"/>
            <a:pathLst>
              <a:path w="1270000" h="476250">
                <a:moveTo>
                  <a:pt x="0" y="0"/>
                </a:moveTo>
                <a:lnTo>
                  <a:pt x="1270000" y="0"/>
                </a:lnTo>
                <a:lnTo>
                  <a:pt x="1270000" y="476250"/>
                </a:lnTo>
              </a:path>
            </a:pathLst>
          </a:custGeom>
          <a:ln w="222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0" tIns="90000" rIns="0" bIns="0" rtlCol="0" anchor="t"/>
          <a:lstStyle/>
          <a:p>
            <a:pPr fontAlgn="ctr"/>
            <a:endParaRPr lang="zh-CN" altLang="en-US"/>
          </a:p>
        </p:txBody>
      </p:sp>
      <p:sp>
        <p:nvSpPr>
          <p:cNvPr id="10" name="Rectangle 9"/>
          <p:cNvSpPr/>
          <p:nvPr/>
        </p:nvSpPr>
        <p:spPr>
          <a:xfrm>
            <a:off x="6366536" y="2623071"/>
            <a:ext cx="205200" cy="203614"/>
          </a:xfrm>
          <a:prstGeom prst="rect">
            <a:avLst/>
          </a:prstGeom>
          <a:solidFill>
            <a:srgbClr val="00B0F0"/>
          </a:solidFill>
          <a:ln w="4127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dirty="0">
                <a:solidFill>
                  <a:schemeClr val="bg1"/>
                </a:solidFill>
                <a:cs typeface="Arial" pitchFamily="34" charset="0"/>
              </a:rPr>
              <a:t>1</a:t>
            </a:r>
          </a:p>
        </p:txBody>
      </p:sp>
      <p:sp>
        <p:nvSpPr>
          <p:cNvPr id="13" name="Rectangle 12"/>
          <p:cNvSpPr/>
          <p:nvPr/>
        </p:nvSpPr>
        <p:spPr>
          <a:xfrm>
            <a:off x="6366536" y="4277226"/>
            <a:ext cx="205200" cy="203614"/>
          </a:xfrm>
          <a:prstGeom prst="rect">
            <a:avLst/>
          </a:prstGeom>
          <a:solidFill>
            <a:srgbClr val="00B0F0"/>
          </a:solidFill>
          <a:ln w="4127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dirty="0">
                <a:solidFill>
                  <a:schemeClr val="bg1"/>
                </a:solidFill>
                <a:cs typeface="Arial" pitchFamily="34" charset="0"/>
              </a:rPr>
              <a:t>2</a:t>
            </a:r>
          </a:p>
        </p:txBody>
      </p:sp>
      <p:sp>
        <p:nvSpPr>
          <p:cNvPr id="15" name="Textframe 94"/>
          <p:cNvSpPr txBox="1">
            <a:spLocks/>
          </p:cNvSpPr>
          <p:nvPr/>
        </p:nvSpPr>
        <p:spPr>
          <a:xfrm>
            <a:off x="6621533" y="4277226"/>
            <a:ext cx="2560320" cy="400110"/>
          </a:xfrm>
          <a:prstGeom prst="rect">
            <a:avLst/>
          </a:prstGeom>
          <a:solidFill>
            <a:schemeClr val="bg1"/>
          </a:solidFill>
          <a:ln w="9525">
            <a:noFill/>
          </a:ln>
        </p:spPr>
        <p:txBody>
          <a:bodyPr vert="horz" wrap="square" lIns="0" tIns="0" rIns="0" bIns="0" rtlCol="0">
            <a:spAutoFit/>
          </a:bodyPr>
          <a:lstStyle/>
          <a:p>
            <a:pPr marL="157642" lvl="1" indent="-157642">
              <a:spcBef>
                <a:spcPts val="400"/>
              </a:spcBef>
              <a:buSzPct val="100000"/>
              <a:buFont typeface="Arial Narrow"/>
              <a:buChar char="&gt;"/>
            </a:pPr>
            <a:r>
              <a:rPr lang="en-US" altLang="zh-CN" b="0" dirty="0"/>
              <a:t>Our program puts more weight on Tardiness by a factor of 1:10</a:t>
            </a:r>
          </a:p>
        </p:txBody>
      </p:sp>
      <p:sp>
        <p:nvSpPr>
          <p:cNvPr id="16" name="Textframe 532"/>
          <p:cNvSpPr txBox="1"/>
          <p:nvPr/>
        </p:nvSpPr>
        <p:spPr>
          <a:xfrm>
            <a:off x="727848" y="2244408"/>
            <a:ext cx="4267198" cy="230832"/>
          </a:xfrm>
          <a:prstGeom prst="rect">
            <a:avLst/>
          </a:prstGeom>
          <a:noFill/>
          <a:ln w="9525">
            <a:noFill/>
          </a:ln>
        </p:spPr>
        <p:txBody>
          <a:bodyPr vert="horz" wrap="square" lIns="0" tIns="0" rIns="0" bIns="0" rtlCol="0">
            <a:spAutoFit/>
          </a:bodyPr>
          <a:lstStyle/>
          <a:p>
            <a:pPr>
              <a:spcBef>
                <a:spcPts val="400"/>
              </a:spcBef>
              <a:buSzPct val="100000"/>
            </a:pPr>
            <a:r>
              <a:rPr lang="is-IS" altLang="zh-CN" sz="1500" noProof="0" dirty="0">
                <a:latin typeface="+mn-lt"/>
                <a:cs typeface="Arial Narrow" pitchFamily="34" charset="0"/>
              </a:rPr>
              <a:t>Weighted earliness and tardiness</a:t>
            </a:r>
            <a:endParaRPr lang="en-US" altLang="zh-CN" sz="1500" noProof="0" dirty="0">
              <a:latin typeface="+mn-lt"/>
              <a:cs typeface="Arial Narrow" pitchFamily="34" charset="0"/>
            </a:endParaRPr>
          </a:p>
        </p:txBody>
      </p:sp>
      <p:sp>
        <p:nvSpPr>
          <p:cNvPr id="14" name="Textframe 94"/>
          <p:cNvSpPr txBox="1">
            <a:spLocks/>
          </p:cNvSpPr>
          <p:nvPr/>
        </p:nvSpPr>
        <p:spPr>
          <a:xfrm>
            <a:off x="6621533" y="2623071"/>
            <a:ext cx="2560320" cy="400110"/>
          </a:xfrm>
          <a:prstGeom prst="rect">
            <a:avLst/>
          </a:prstGeom>
          <a:solidFill>
            <a:schemeClr val="bg1"/>
          </a:solidFill>
          <a:ln w="9525">
            <a:noFill/>
          </a:ln>
        </p:spPr>
        <p:txBody>
          <a:bodyPr vert="horz" wrap="square" lIns="0" tIns="0" rIns="0" bIns="0" rtlCol="0">
            <a:spAutoFit/>
          </a:bodyPr>
          <a:lstStyle/>
          <a:p>
            <a:pPr marL="157642" lvl="1" indent="-157642">
              <a:spcBef>
                <a:spcPts val="400"/>
              </a:spcBef>
              <a:buSzPct val="100000"/>
              <a:buFont typeface="Arial Narrow"/>
              <a:buChar char="&gt;"/>
            </a:pPr>
            <a:r>
              <a:rPr lang="is-IS" altLang="zh-CN" b="0" dirty="0"/>
              <a:t>The objective function is a weighted sum of Earliness and Tardiness</a:t>
            </a:r>
            <a:endParaRPr lang="en-US" altLang="zh-CN" b="0" dirty="0"/>
          </a:p>
        </p:txBody>
      </p:sp>
      <p:sp>
        <p:nvSpPr>
          <p:cNvPr id="11" name="RbNavigato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100000"/>
              </a:lnSpc>
              <a:spcBef>
                <a:spcPts val="400"/>
              </a:spcBef>
              <a:buClr>
                <a:srgbClr val="000000"/>
              </a:buClr>
              <a:buSzPct val="100000"/>
            </a:pPr>
            <a:r>
              <a:rPr kumimoji="1" lang="is-IS" altLang="zh-CN" noProof="0" dirty="0">
                <a:solidFill>
                  <a:schemeClr val="bg1"/>
                </a:solidFill>
                <a:latin typeface="+mn-lt"/>
                <a:cs typeface="Arial Narrow" pitchFamily="34" charset="0"/>
              </a:rPr>
              <a:t>5</a:t>
            </a:r>
            <a:endParaRPr kumimoji="1" lang="zh-CN" altLang="en-US" noProof="0" dirty="0">
              <a:solidFill>
                <a:schemeClr val="bg1"/>
              </a:solidFill>
              <a:latin typeface="+mn-lt"/>
              <a:cs typeface="Arial Narrow" pitchFamily="34" charset="0"/>
            </a:endParaRPr>
          </a:p>
        </p:txBody>
      </p:sp>
      <p:sp>
        <p:nvSpPr>
          <p:cNvPr id="12" name="RbSticker"/>
          <p:cNvSpPr txBox="1"/>
          <p:nvPr/>
        </p:nvSpPr>
        <p:spPr>
          <a:xfrm>
            <a:off x="1082920" y="260348"/>
            <a:ext cx="924933" cy="200055"/>
          </a:xfrm>
          <a:prstGeom prst="rect">
            <a:avLst/>
          </a:prstGeom>
          <a:noFill/>
          <a:ln w="9525">
            <a:noFill/>
          </a:ln>
        </p:spPr>
        <p:txBody>
          <a:bodyPr vert="horz" wrap="none" lIns="0" tIns="0" rIns="0" bIns="0" rtlCol="0" anchor="ctr">
            <a:spAutoFit/>
          </a:bodyPr>
          <a:lstStyle>
            <a:defPPr>
              <a:defRPr lang="de-DE"/>
            </a:defPPr>
            <a:lvl1pPr>
              <a:lnSpc>
                <a:spcPct val="100000"/>
              </a:lnSpc>
              <a:spcBef>
                <a:spcPts val="400"/>
              </a:spcBef>
              <a:buClr>
                <a:srgbClr val="000000"/>
              </a:buClr>
              <a:buSzPct val="100000"/>
              <a:defRPr>
                <a:solidFill>
                  <a:schemeClr val="accent3"/>
                </a:solidFill>
                <a:latin typeface="+mn-lt"/>
                <a:cs typeface="Arial Narrow" pitchFamily="34" charset="0"/>
              </a:defRPr>
            </a:lvl1pPr>
          </a:lstStyle>
          <a:p>
            <a:r>
              <a:rPr lang="en-US" altLang="zh-CN" dirty="0"/>
              <a:t>Second Model</a:t>
            </a:r>
            <a:endParaRPr lang="zh-CN" altLang="en-US" dirty="0"/>
          </a:p>
        </p:txBody>
      </p:sp>
      <p:sp>
        <p:nvSpPr>
          <p:cNvPr id="2" name="Slide Number Placeholder 1"/>
          <p:cNvSpPr>
            <a:spLocks noGrp="1"/>
          </p:cNvSpPr>
          <p:nvPr>
            <p:ph type="sldNum" sz="quarter" idx="11"/>
          </p:nvPr>
        </p:nvSpPr>
        <p:spPr/>
        <p:txBody>
          <a:bodyPr/>
          <a:lstStyle/>
          <a:p>
            <a:fld id="{01940DDA-0656-452C-A408-68789653BD9B}" type="slidenum">
              <a:rPr lang="en-US" smtClean="0">
                <a:latin typeface="+mn-lt"/>
              </a:rPr>
              <a:pPr/>
              <a:t>6</a:t>
            </a:fld>
            <a:endParaRPr lang="en-US" dirty="0">
              <a:latin typeface="+mn-lt"/>
            </a:endParaRPr>
          </a:p>
        </p:txBody>
      </p:sp>
      <p:pic>
        <p:nvPicPr>
          <p:cNvPr id="17410" name="Picture 2" descr="https://lh3.googleusercontent.com/8tW_st_ve2P_YjOCt9paOuw6oRmjFYNX6PwwpnadV1N3_kMqXfL_OH-O2bqmRP0f7pT1cGHunjBEWV_xLthRGAYhb-iSSieG3_mXt3hNokblGjkA8DtgMjKy3fhem6IRmCKmcer6xx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60" y="2672240"/>
            <a:ext cx="5240233" cy="313002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lh4.googleusercontent.com/0Tn4r7vxIW60Pedj9o9SLtjZN2EPbGMrz7Bi6IuXnSMZYQhgQ73rHn-IOIdELVGKGr38zdIQ_bKI7PeLonhfJan01FMcS9rC7gOKK8yGcXoWxVFPoDxE36oyaAUSBH5s1Hes79CAEZ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6774" y="5737972"/>
            <a:ext cx="2954213" cy="5479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a:srcRect l="3595" t="4776" r="84258" b="72995"/>
          <a:stretch/>
        </p:blipFill>
        <p:spPr>
          <a:xfrm>
            <a:off x="6876664" y="3104852"/>
            <a:ext cx="373587" cy="280605"/>
          </a:xfrm>
          <a:prstGeom prst="rect">
            <a:avLst/>
          </a:prstGeom>
        </p:spPr>
      </p:pic>
      <p:sp>
        <p:nvSpPr>
          <p:cNvPr id="17" name="Rectangle 16"/>
          <p:cNvSpPr/>
          <p:nvPr/>
        </p:nvSpPr>
        <p:spPr>
          <a:xfrm>
            <a:off x="8547885" y="192559"/>
            <a:ext cx="1360488" cy="497632"/>
          </a:xfrm>
          <a:prstGeom prst="rect">
            <a:avLst/>
          </a:prstGeom>
          <a:solidFill>
            <a:schemeClr val="bg1"/>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100000"/>
              </a:lnSpc>
              <a:spcBef>
                <a:spcPts val="400"/>
              </a:spcBef>
            </a:pPr>
            <a:endParaRPr lang="is-IS" sz="1500" b="0" dirty="0"/>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3384" y="192559"/>
            <a:ext cx="1607351" cy="497632"/>
          </a:xfrm>
          <a:prstGeom prst="rect">
            <a:avLst/>
          </a:prstGeom>
        </p:spPr>
      </p:pic>
    </p:spTree>
    <p:extLst>
      <p:ext uri="{BB962C8B-B14F-4D97-AF65-F5344CB8AC3E}">
        <p14:creationId xmlns:p14="http://schemas.microsoft.com/office/powerpoint/2010/main" val="356007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br>
              <a:rPr lang="is-IS" altLang="zh-CN" dirty="0"/>
            </a:br>
            <a:r>
              <a:rPr lang="is-IS" altLang="zh-CN" dirty="0"/>
              <a:t>Both algorithms produced satisfactory schedules</a:t>
            </a:r>
            <a:endParaRPr lang="en-US" dirty="0"/>
          </a:p>
        </p:txBody>
      </p:sp>
      <p:sp>
        <p:nvSpPr>
          <p:cNvPr id="9" name="Text Placeholder 8"/>
          <p:cNvSpPr>
            <a:spLocks noGrp="1"/>
          </p:cNvSpPr>
          <p:nvPr>
            <p:ph type="body" sz="quarter" idx="10"/>
          </p:nvPr>
        </p:nvSpPr>
        <p:spPr>
          <a:xfrm>
            <a:off x="5402599" y="1571349"/>
            <a:ext cx="3871000" cy="454702"/>
          </a:xfrm>
        </p:spPr>
        <p:txBody>
          <a:bodyPr/>
          <a:lstStyle/>
          <a:p>
            <a:r>
              <a:rPr lang="is-IS" dirty="0"/>
              <a:t>Assumptions:</a:t>
            </a:r>
          </a:p>
        </p:txBody>
      </p:sp>
      <p:sp>
        <p:nvSpPr>
          <p:cNvPr id="14" name="RbLeanShape Left Angle 126"/>
          <p:cNvSpPr/>
          <p:nvPr/>
        </p:nvSpPr>
        <p:spPr>
          <a:xfrm>
            <a:off x="738000" y="2570320"/>
            <a:ext cx="4582456" cy="3744000"/>
          </a:xfrm>
          <a:custGeom>
            <a:avLst/>
            <a:gdLst>
              <a:gd name="connsiteX0" fmla="*/ 0 w 1270000"/>
              <a:gd name="connsiteY0" fmla="*/ 0 h 476250"/>
              <a:gd name="connsiteX1" fmla="*/ 1270000 w 1270000"/>
              <a:gd name="connsiteY1" fmla="*/ 0 h 476250"/>
              <a:gd name="connsiteX2" fmla="*/ 1270000 w 1270000"/>
              <a:gd name="connsiteY2" fmla="*/ 476250 h 476250"/>
            </a:gdLst>
            <a:ahLst/>
            <a:cxnLst>
              <a:cxn ang="0">
                <a:pos x="connsiteX0" y="connsiteY0"/>
              </a:cxn>
              <a:cxn ang="0">
                <a:pos x="connsiteX1" y="connsiteY1"/>
              </a:cxn>
              <a:cxn ang="0">
                <a:pos x="connsiteX2" y="connsiteY2"/>
              </a:cxn>
            </a:cxnLst>
            <a:rect l="l" t="t" r="r" b="b"/>
            <a:pathLst>
              <a:path w="1270000" h="476250">
                <a:moveTo>
                  <a:pt x="0" y="0"/>
                </a:moveTo>
                <a:lnTo>
                  <a:pt x="1270000" y="0"/>
                </a:lnTo>
                <a:lnTo>
                  <a:pt x="1270000" y="476250"/>
                </a:lnTo>
              </a:path>
            </a:pathLst>
          </a:custGeom>
          <a:ln w="222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0" tIns="90000" rIns="0" bIns="0" rtlCol="0" anchor="t"/>
          <a:lstStyle/>
          <a:p>
            <a:pPr fontAlgn="ctr"/>
            <a:endParaRPr lang="zh-CN" altLang="en-US"/>
          </a:p>
        </p:txBody>
      </p:sp>
      <p:sp>
        <p:nvSpPr>
          <p:cNvPr id="17" name="Textframe 94"/>
          <p:cNvSpPr txBox="1">
            <a:spLocks/>
          </p:cNvSpPr>
          <p:nvPr/>
        </p:nvSpPr>
        <p:spPr>
          <a:xfrm>
            <a:off x="727848" y="4948617"/>
            <a:ext cx="4450226" cy="451406"/>
          </a:xfrm>
          <a:prstGeom prst="rect">
            <a:avLst/>
          </a:prstGeom>
          <a:noFill/>
          <a:ln w="9525">
            <a:noFill/>
          </a:ln>
        </p:spPr>
        <p:txBody>
          <a:bodyPr vert="horz" wrap="square" lIns="0" tIns="0" rIns="0" bIns="0" rtlCol="0">
            <a:spAutoFit/>
          </a:bodyPr>
          <a:lstStyle/>
          <a:p>
            <a:pPr marL="157642" lvl="1" indent="-157642">
              <a:spcBef>
                <a:spcPts val="400"/>
              </a:spcBef>
              <a:buSzPct val="100000"/>
              <a:buFont typeface="Arial Narrow"/>
              <a:buChar char="&gt;"/>
            </a:pPr>
            <a:r>
              <a:rPr lang="en-US" altLang="zh-CN" b="0" dirty="0"/>
              <a:t>Less inventory due to better spreading of bottling per wine</a:t>
            </a:r>
          </a:p>
          <a:p>
            <a:pPr marL="157642" lvl="1" indent="-157642">
              <a:spcBef>
                <a:spcPts val="400"/>
              </a:spcBef>
              <a:buSzPct val="100000"/>
              <a:buFont typeface="Arial Narrow"/>
              <a:buChar char="&gt;"/>
            </a:pPr>
            <a:endParaRPr lang="en-US" altLang="zh-CN" b="0" dirty="0"/>
          </a:p>
        </p:txBody>
      </p:sp>
      <p:sp>
        <p:nvSpPr>
          <p:cNvPr id="19" name="Textframe 532"/>
          <p:cNvSpPr txBox="1"/>
          <p:nvPr/>
        </p:nvSpPr>
        <p:spPr>
          <a:xfrm>
            <a:off x="727848" y="2244408"/>
            <a:ext cx="4267198" cy="230832"/>
          </a:xfrm>
          <a:prstGeom prst="rect">
            <a:avLst/>
          </a:prstGeom>
          <a:noFill/>
          <a:ln w="9525">
            <a:noFill/>
          </a:ln>
        </p:spPr>
        <p:txBody>
          <a:bodyPr vert="horz" wrap="square" lIns="0" tIns="0" rIns="0" bIns="0" rtlCol="0">
            <a:spAutoFit/>
          </a:bodyPr>
          <a:lstStyle/>
          <a:p>
            <a:pPr>
              <a:spcBef>
                <a:spcPts val="400"/>
              </a:spcBef>
              <a:buSzPct val="100000"/>
            </a:pPr>
            <a:r>
              <a:rPr lang="is-IS" altLang="zh-CN" sz="1500" dirty="0">
                <a:latin typeface="+mn-lt"/>
                <a:cs typeface="Arial Narrow" pitchFamily="34" charset="0"/>
              </a:rPr>
              <a:t>2016 schedule modeled schedules</a:t>
            </a:r>
            <a:endParaRPr lang="en-US" altLang="zh-CN" sz="1500" noProof="0" dirty="0">
              <a:latin typeface="+mn-lt"/>
              <a:cs typeface="Arial Narrow" pitchFamily="34" charset="0"/>
            </a:endParaRPr>
          </a:p>
        </p:txBody>
      </p:sp>
      <p:sp>
        <p:nvSpPr>
          <p:cNvPr id="13" name="RbNavigato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100000"/>
              </a:lnSpc>
              <a:spcBef>
                <a:spcPts val="400"/>
              </a:spcBef>
              <a:buClr>
                <a:srgbClr val="000000"/>
              </a:buClr>
              <a:buSzPct val="100000"/>
            </a:pPr>
            <a:r>
              <a:rPr kumimoji="1" lang="en-US" altLang="zh-CN" noProof="0" dirty="0">
                <a:solidFill>
                  <a:schemeClr val="bg1"/>
                </a:solidFill>
                <a:latin typeface="+mn-lt"/>
                <a:cs typeface="Arial Narrow" pitchFamily="34" charset="0"/>
              </a:rPr>
              <a:t>6</a:t>
            </a:r>
            <a:endParaRPr kumimoji="1" lang="zh-CN" altLang="en-US" noProof="0" dirty="0">
              <a:solidFill>
                <a:schemeClr val="bg1"/>
              </a:solidFill>
              <a:latin typeface="+mn-lt"/>
              <a:cs typeface="Arial Narrow" pitchFamily="34" charset="0"/>
            </a:endParaRPr>
          </a:p>
        </p:txBody>
      </p:sp>
      <p:sp>
        <p:nvSpPr>
          <p:cNvPr id="22" name="RbSticker"/>
          <p:cNvSpPr txBox="1"/>
          <p:nvPr/>
        </p:nvSpPr>
        <p:spPr>
          <a:xfrm>
            <a:off x="1082920" y="260348"/>
            <a:ext cx="1229504" cy="200055"/>
          </a:xfrm>
          <a:prstGeom prst="rect">
            <a:avLst/>
          </a:prstGeom>
          <a:noFill/>
          <a:ln w="9525">
            <a:noFill/>
          </a:ln>
        </p:spPr>
        <p:txBody>
          <a:bodyPr vert="horz" wrap="none" lIns="0" tIns="0" rIns="0" bIns="0" rtlCol="0" anchor="ctr">
            <a:spAutoFit/>
          </a:bodyPr>
          <a:lstStyle/>
          <a:p>
            <a:pPr>
              <a:spcBef>
                <a:spcPts val="400"/>
              </a:spcBef>
              <a:buClr>
                <a:srgbClr val="000000"/>
              </a:buClr>
              <a:buSzPct val="100000"/>
            </a:pPr>
            <a:r>
              <a:rPr lang="en-US" altLang="zh-CN" dirty="0">
                <a:solidFill>
                  <a:schemeClr val="accent3"/>
                </a:solidFill>
                <a:latin typeface="+mn-lt"/>
                <a:cs typeface="Arial Narrow" pitchFamily="34" charset="0"/>
              </a:rPr>
              <a:t>Model Comparison</a:t>
            </a:r>
            <a:endParaRPr lang="zh-CN" altLang="en-US" noProof="0" dirty="0">
              <a:solidFill>
                <a:schemeClr val="accent3"/>
              </a:solidFill>
              <a:latin typeface="+mn-lt"/>
              <a:cs typeface="Arial Narrow" pitchFamily="34" charset="0"/>
            </a:endParaRPr>
          </a:p>
        </p:txBody>
      </p:sp>
      <p:sp>
        <p:nvSpPr>
          <p:cNvPr id="2" name="Slide Number Placeholder 1"/>
          <p:cNvSpPr>
            <a:spLocks noGrp="1"/>
          </p:cNvSpPr>
          <p:nvPr>
            <p:ph type="sldNum" sz="quarter" idx="11"/>
          </p:nvPr>
        </p:nvSpPr>
        <p:spPr/>
        <p:txBody>
          <a:bodyPr/>
          <a:lstStyle/>
          <a:p>
            <a:fld id="{01940DDA-0656-452C-A408-68789653BD9B}" type="slidenum">
              <a:rPr lang="en-US" smtClean="0">
                <a:latin typeface="+mn-lt"/>
              </a:rPr>
              <a:pPr/>
              <a:t>7</a:t>
            </a:fld>
            <a:endParaRPr lang="en-US" dirty="0">
              <a:latin typeface="+mn-lt"/>
            </a:endParaRPr>
          </a:p>
        </p:txBody>
      </p:sp>
      <p:graphicFrame>
        <p:nvGraphicFramePr>
          <p:cNvPr id="20" name="Graphique 2">
            <a:extLst/>
          </p:cNvPr>
          <p:cNvGraphicFramePr>
            <a:graphicFrameLocks/>
          </p:cNvGraphicFramePr>
          <p:nvPr>
            <p:extLst>
              <p:ext uri="{D42A27DB-BD31-4B8C-83A1-F6EECF244321}">
                <p14:modId xmlns:p14="http://schemas.microsoft.com/office/powerpoint/2010/main" val="2931122573"/>
              </p:ext>
            </p:extLst>
          </p:nvPr>
        </p:nvGraphicFramePr>
        <p:xfrm>
          <a:off x="5402599" y="4615412"/>
          <a:ext cx="4297201" cy="2059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Graphique 3"/>
          <p:cNvGraphicFramePr>
            <a:graphicFrameLocks/>
          </p:cNvGraphicFramePr>
          <p:nvPr>
            <p:extLst>
              <p:ext uri="{D42A27DB-BD31-4B8C-83A1-F6EECF244321}">
                <p14:modId xmlns:p14="http://schemas.microsoft.com/office/powerpoint/2010/main" val="1113156347"/>
              </p:ext>
            </p:extLst>
          </p:nvPr>
        </p:nvGraphicFramePr>
        <p:xfrm>
          <a:off x="407504" y="2641642"/>
          <a:ext cx="4490095" cy="19520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Graphique 4"/>
          <p:cNvGraphicFramePr>
            <a:graphicFrameLocks/>
          </p:cNvGraphicFramePr>
          <p:nvPr>
            <p:extLst>
              <p:ext uri="{D42A27DB-BD31-4B8C-83A1-F6EECF244321}">
                <p14:modId xmlns:p14="http://schemas.microsoft.com/office/powerpoint/2010/main" val="3015378520"/>
              </p:ext>
            </p:extLst>
          </p:nvPr>
        </p:nvGraphicFramePr>
        <p:xfrm>
          <a:off x="5477507" y="2703322"/>
          <a:ext cx="4065242" cy="1828703"/>
        </p:xfrm>
        <a:graphic>
          <a:graphicData uri="http://schemas.openxmlformats.org/drawingml/2006/chart">
            <c:chart xmlns:c="http://schemas.openxmlformats.org/drawingml/2006/chart" xmlns:r="http://schemas.openxmlformats.org/officeDocument/2006/relationships" r:id="rId5"/>
          </a:graphicData>
        </a:graphic>
      </p:graphicFrame>
      <p:pic>
        <p:nvPicPr>
          <p:cNvPr id="25" name="Picture 24"/>
          <p:cNvPicPr>
            <a:picLocks noChangeAspect="1"/>
          </p:cNvPicPr>
          <p:nvPr/>
        </p:nvPicPr>
        <p:blipFill>
          <a:blip r:embed="rId6"/>
          <a:stretch>
            <a:fillRect/>
          </a:stretch>
        </p:blipFill>
        <p:spPr>
          <a:xfrm>
            <a:off x="161495" y="4513706"/>
            <a:ext cx="4928049" cy="246402"/>
          </a:xfrm>
          <a:prstGeom prst="rect">
            <a:avLst/>
          </a:prstGeom>
        </p:spPr>
      </p:pic>
      <p:sp>
        <p:nvSpPr>
          <p:cNvPr id="26" name="Rectangle 25"/>
          <p:cNvSpPr/>
          <p:nvPr/>
        </p:nvSpPr>
        <p:spPr>
          <a:xfrm>
            <a:off x="8547885" y="192559"/>
            <a:ext cx="1360488" cy="497632"/>
          </a:xfrm>
          <a:prstGeom prst="rect">
            <a:avLst/>
          </a:prstGeom>
          <a:solidFill>
            <a:schemeClr val="bg1"/>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100000"/>
              </a:lnSpc>
              <a:spcBef>
                <a:spcPts val="400"/>
              </a:spcBef>
            </a:pPr>
            <a:endParaRPr lang="is-IS" sz="1500" b="0" dirty="0"/>
          </a:p>
        </p:txBody>
      </p:sp>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3384" y="192559"/>
            <a:ext cx="1607351" cy="497632"/>
          </a:xfrm>
          <a:prstGeom prst="rect">
            <a:avLst/>
          </a:prstGeom>
        </p:spPr>
      </p:pic>
    </p:spTree>
    <p:extLst>
      <p:ext uri="{BB962C8B-B14F-4D97-AF65-F5344CB8AC3E}">
        <p14:creationId xmlns:p14="http://schemas.microsoft.com/office/powerpoint/2010/main" val="1671568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br>
              <a:rPr lang="is-IS" altLang="zh-CN" dirty="0"/>
            </a:br>
            <a:r>
              <a:rPr lang="is-IS" altLang="zh-CN" dirty="0"/>
              <a:t>Even with approximations, good results were obtained</a:t>
            </a:r>
            <a:endParaRPr lang="en-US" dirty="0"/>
          </a:p>
        </p:txBody>
      </p:sp>
      <p:sp>
        <p:nvSpPr>
          <p:cNvPr id="29" name="RbNavigato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100000"/>
              </a:lnSpc>
              <a:spcBef>
                <a:spcPts val="400"/>
              </a:spcBef>
              <a:buClr>
                <a:srgbClr val="000000"/>
              </a:buClr>
              <a:buSzPct val="100000"/>
            </a:pPr>
            <a:r>
              <a:rPr kumimoji="1" lang="en-US" altLang="zh-CN" dirty="0">
                <a:solidFill>
                  <a:schemeClr val="bg1"/>
                </a:solidFill>
                <a:latin typeface="+mn-lt"/>
                <a:cs typeface="Arial Narrow" pitchFamily="34" charset="0"/>
              </a:rPr>
              <a:t>7</a:t>
            </a:r>
            <a:endParaRPr kumimoji="1" lang="zh-CN" altLang="en-US" noProof="0" dirty="0">
              <a:solidFill>
                <a:schemeClr val="bg1"/>
              </a:solidFill>
              <a:latin typeface="+mn-lt"/>
              <a:cs typeface="Arial Narrow" pitchFamily="34" charset="0"/>
            </a:endParaRPr>
          </a:p>
        </p:txBody>
      </p:sp>
      <p:sp>
        <p:nvSpPr>
          <p:cNvPr id="30" name="RbSticker"/>
          <p:cNvSpPr txBox="1"/>
          <p:nvPr/>
        </p:nvSpPr>
        <p:spPr>
          <a:xfrm>
            <a:off x="1082920" y="260348"/>
            <a:ext cx="819135" cy="200055"/>
          </a:xfrm>
          <a:prstGeom prst="rect">
            <a:avLst/>
          </a:prstGeom>
          <a:noFill/>
          <a:ln w="9525">
            <a:noFill/>
          </a:ln>
        </p:spPr>
        <p:txBody>
          <a:bodyPr vert="horz" wrap="none" lIns="0" tIns="0" rIns="0" bIns="0" rtlCol="0" anchor="ctr">
            <a:spAutoFit/>
          </a:bodyPr>
          <a:lstStyle>
            <a:defPPr>
              <a:defRPr lang="de-DE"/>
            </a:defPPr>
            <a:lvl1pPr>
              <a:lnSpc>
                <a:spcPct val="100000"/>
              </a:lnSpc>
              <a:spcBef>
                <a:spcPts val="400"/>
              </a:spcBef>
              <a:buClr>
                <a:srgbClr val="000000"/>
              </a:buClr>
              <a:buSzPct val="100000"/>
              <a:defRPr>
                <a:solidFill>
                  <a:schemeClr val="accent3"/>
                </a:solidFill>
                <a:latin typeface="+mn-lt"/>
                <a:cs typeface="Arial Narrow" pitchFamily="34" charset="0"/>
              </a:defRPr>
            </a:lvl1pPr>
          </a:lstStyle>
          <a:p>
            <a:r>
              <a:rPr lang="en-US" altLang="zh-CN" dirty="0"/>
              <a:t>Conclusions</a:t>
            </a:r>
            <a:endParaRPr lang="zh-CN" altLang="en-US" dirty="0"/>
          </a:p>
        </p:txBody>
      </p:sp>
      <p:sp>
        <p:nvSpPr>
          <p:cNvPr id="2" name="Slide Number Placeholder 1"/>
          <p:cNvSpPr>
            <a:spLocks noGrp="1"/>
          </p:cNvSpPr>
          <p:nvPr>
            <p:ph type="sldNum" sz="quarter" idx="11"/>
          </p:nvPr>
        </p:nvSpPr>
        <p:spPr/>
        <p:txBody>
          <a:bodyPr/>
          <a:lstStyle/>
          <a:p>
            <a:fld id="{01940DDA-0656-452C-A408-68789653BD9B}" type="slidenum">
              <a:rPr lang="en-US" smtClean="0">
                <a:latin typeface="+mn-lt"/>
              </a:rPr>
              <a:pPr/>
              <a:t>8</a:t>
            </a:fld>
            <a:endParaRPr lang="en-US" dirty="0">
              <a:latin typeface="+mn-lt"/>
            </a:endParaRPr>
          </a:p>
        </p:txBody>
      </p:sp>
      <p:sp>
        <p:nvSpPr>
          <p:cNvPr id="33" name="Rectangle 32"/>
          <p:cNvSpPr/>
          <p:nvPr/>
        </p:nvSpPr>
        <p:spPr>
          <a:xfrm>
            <a:off x="8547885" y="192559"/>
            <a:ext cx="1360488" cy="497632"/>
          </a:xfrm>
          <a:prstGeom prst="rect">
            <a:avLst/>
          </a:prstGeom>
          <a:solidFill>
            <a:schemeClr val="bg1"/>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100000"/>
              </a:lnSpc>
              <a:spcBef>
                <a:spcPts val="400"/>
              </a:spcBef>
            </a:pPr>
            <a:endParaRPr lang="is-IS" sz="1500" b="0" dirty="0"/>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384" y="192559"/>
            <a:ext cx="1607351" cy="497632"/>
          </a:xfrm>
          <a:prstGeom prst="rect">
            <a:avLst/>
          </a:prstGeom>
        </p:spPr>
      </p:pic>
      <p:cxnSp>
        <p:nvCxnSpPr>
          <p:cNvPr id="46" name="Straight Connector 45"/>
          <p:cNvCxnSpPr/>
          <p:nvPr/>
        </p:nvCxnSpPr>
        <p:spPr>
          <a:xfrm>
            <a:off x="736600" y="2396322"/>
            <a:ext cx="3902075" cy="0"/>
          </a:xfrm>
          <a:prstGeom prst="line">
            <a:avLst/>
          </a:prstGeom>
          <a:ln w="19050" cmpd="sng">
            <a:solidFill>
              <a:schemeClr val="accent3"/>
            </a:solidFill>
            <a:headEnd type="none" w="lg" len="lg"/>
            <a:tailEnd type="none" w="lg" len="lg"/>
          </a:ln>
          <a:effectLst/>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38189" y="2137440"/>
            <a:ext cx="4544000" cy="230832"/>
          </a:xfrm>
          <a:prstGeom prst="rect">
            <a:avLst/>
          </a:prstGeom>
          <a:noFill/>
          <a:ln w="9525">
            <a:noFill/>
          </a:ln>
        </p:spPr>
        <p:txBody>
          <a:bodyPr vert="horz" wrap="square" lIns="0" tIns="0" rIns="0" bIns="0" rtlCol="0">
            <a:spAutoFit/>
          </a:bodyPr>
          <a:lstStyle>
            <a:defPPr>
              <a:defRPr lang="de-DE"/>
            </a:defPPr>
            <a:lvl1pPr>
              <a:lnSpc>
                <a:spcPct val="100000"/>
              </a:lnSpc>
              <a:spcBef>
                <a:spcPts val="400"/>
              </a:spcBef>
              <a:buClr>
                <a:srgbClr val="000000"/>
              </a:buClr>
              <a:buSzPct val="100000"/>
              <a:defRPr sz="1500">
                <a:solidFill>
                  <a:schemeClr val="tx2"/>
                </a:solidFill>
                <a:latin typeface="+mn-lt"/>
                <a:cs typeface="Arial Narrow" pitchFamily="34" charset="0"/>
              </a:defRPr>
            </a:lvl1pPr>
          </a:lstStyle>
          <a:p>
            <a:r>
              <a:rPr lang="en-US" altLang="zh-CN" dirty="0">
                <a:solidFill>
                  <a:schemeClr val="tx1"/>
                </a:solidFill>
              </a:rPr>
              <a:t> Lessons learned</a:t>
            </a:r>
            <a:endParaRPr lang="zh-CN" altLang="en-US" dirty="0">
              <a:solidFill>
                <a:schemeClr val="tx1"/>
              </a:solidFill>
            </a:endParaRPr>
          </a:p>
        </p:txBody>
      </p:sp>
      <p:cxnSp>
        <p:nvCxnSpPr>
          <p:cNvPr id="48" name="Straight Connector 47"/>
          <p:cNvCxnSpPr/>
          <p:nvPr/>
        </p:nvCxnSpPr>
        <p:spPr>
          <a:xfrm>
            <a:off x="5133975" y="2396322"/>
            <a:ext cx="4140013" cy="0"/>
          </a:xfrm>
          <a:prstGeom prst="line">
            <a:avLst/>
          </a:prstGeom>
          <a:ln w="19050" cmpd="sng">
            <a:solidFill>
              <a:schemeClr val="accent3"/>
            </a:solidFill>
            <a:headEnd type="none" w="lg" len="lg"/>
            <a:tailEnd type="none" w="lg" len="lg"/>
          </a:ln>
          <a:effectLst/>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200651" y="2137440"/>
            <a:ext cx="3677506" cy="230832"/>
          </a:xfrm>
          <a:prstGeom prst="rect">
            <a:avLst/>
          </a:prstGeom>
          <a:noFill/>
          <a:ln w="9525">
            <a:noFill/>
          </a:ln>
        </p:spPr>
        <p:txBody>
          <a:bodyPr vert="horz" wrap="square" lIns="0" tIns="0" rIns="0" bIns="0" rtlCol="0">
            <a:spAutoFit/>
          </a:bodyPr>
          <a:lstStyle>
            <a:defPPr>
              <a:defRPr lang="de-DE"/>
            </a:defPPr>
            <a:lvl1pPr>
              <a:lnSpc>
                <a:spcPct val="100000"/>
              </a:lnSpc>
              <a:spcBef>
                <a:spcPts val="400"/>
              </a:spcBef>
              <a:buClr>
                <a:srgbClr val="000000"/>
              </a:buClr>
              <a:buSzPct val="100000"/>
              <a:defRPr sz="1500">
                <a:solidFill>
                  <a:schemeClr val="tx2"/>
                </a:solidFill>
                <a:latin typeface="+mn-lt"/>
                <a:cs typeface="Arial Narrow" pitchFamily="34" charset="0"/>
              </a:defRPr>
            </a:lvl1pPr>
          </a:lstStyle>
          <a:p>
            <a:r>
              <a:rPr lang="en-US" altLang="zh-CN" dirty="0">
                <a:solidFill>
                  <a:schemeClr val="tx1"/>
                </a:solidFill>
              </a:rPr>
              <a:t>Next steps</a:t>
            </a:r>
            <a:endParaRPr lang="zh-CN" altLang="en-US" dirty="0">
              <a:solidFill>
                <a:schemeClr val="tx1"/>
              </a:solidFill>
            </a:endParaRPr>
          </a:p>
        </p:txBody>
      </p:sp>
      <p:sp>
        <p:nvSpPr>
          <p:cNvPr id="50" name="Rectangle 49"/>
          <p:cNvSpPr/>
          <p:nvPr/>
        </p:nvSpPr>
        <p:spPr>
          <a:xfrm>
            <a:off x="5038725" y="2550230"/>
            <a:ext cx="4383571" cy="2698175"/>
          </a:xfrm>
          <a:prstGeom prst="rect">
            <a:avLst/>
          </a:prstGeom>
        </p:spPr>
        <p:txBody>
          <a:bodyPr wrap="square">
            <a:spAutoFit/>
          </a:bodyPr>
          <a:lstStyle/>
          <a:p>
            <a:pPr marL="157642" lvl="1" indent="-157642">
              <a:spcBef>
                <a:spcPts val="200"/>
              </a:spcBef>
              <a:buSzPct val="100000"/>
              <a:buFont typeface="Arial Narrow"/>
              <a:buChar char="&gt;"/>
            </a:pPr>
            <a:r>
              <a:rPr lang="is-IS" altLang="zh-CN" b="0" dirty="0"/>
              <a:t>Make the schedulue more realistic by including more processes in the factory (ticketing, packaging and so on)</a:t>
            </a:r>
          </a:p>
          <a:p>
            <a:pPr marL="0" lvl="1">
              <a:spcBef>
                <a:spcPts val="200"/>
              </a:spcBef>
              <a:buSzPct val="100000"/>
            </a:pPr>
            <a:endParaRPr lang="is-IS" altLang="zh-CN" b="0" dirty="0"/>
          </a:p>
          <a:p>
            <a:pPr marL="157642" lvl="1" indent="-157642">
              <a:spcBef>
                <a:spcPts val="200"/>
              </a:spcBef>
              <a:buSzPct val="100000"/>
              <a:buFont typeface="Arial Narrow"/>
              <a:buChar char="&gt;"/>
            </a:pPr>
            <a:r>
              <a:rPr lang="is-IS" altLang="zh-CN" b="0" dirty="0"/>
              <a:t>Take into considerations sesonal labor allocation constraints (harvesting season)</a:t>
            </a:r>
          </a:p>
          <a:p>
            <a:pPr marL="157642" lvl="1" indent="-157642">
              <a:spcBef>
                <a:spcPts val="200"/>
              </a:spcBef>
              <a:buSzPct val="100000"/>
              <a:buFont typeface="Arial Narrow"/>
              <a:buChar char="&gt;"/>
            </a:pPr>
            <a:endParaRPr lang="is-IS" altLang="zh-CN" b="0" dirty="0"/>
          </a:p>
          <a:p>
            <a:pPr marL="157642" lvl="1" indent="-157642">
              <a:spcBef>
                <a:spcPts val="200"/>
              </a:spcBef>
              <a:buSzPct val="100000"/>
              <a:buFont typeface="Arial Narrow"/>
              <a:buChar char="&gt;"/>
            </a:pPr>
            <a:r>
              <a:rPr lang="is-IS" altLang="zh-CN" b="0" dirty="0"/>
              <a:t>Include stochastic elements in the schedule</a:t>
            </a:r>
          </a:p>
          <a:p>
            <a:pPr marL="157642" lvl="1" indent="-157642">
              <a:spcBef>
                <a:spcPts val="200"/>
              </a:spcBef>
              <a:buSzPct val="100000"/>
              <a:buFont typeface="Arial Narrow"/>
              <a:buChar char="&gt;"/>
            </a:pPr>
            <a:endParaRPr lang="is-IS" altLang="zh-CN" b="0" dirty="0"/>
          </a:p>
          <a:p>
            <a:pPr marL="157642" lvl="1" indent="-157642">
              <a:spcBef>
                <a:spcPts val="200"/>
              </a:spcBef>
              <a:buSzPct val="100000"/>
              <a:buFont typeface="Arial Narrow"/>
              <a:buChar char="&gt;"/>
            </a:pPr>
            <a:r>
              <a:rPr lang="is-IS" altLang="zh-CN" b="0" dirty="0"/>
              <a:t>Improve the assigmnet algorithm for the assignment for different cuves for different wines</a:t>
            </a:r>
          </a:p>
          <a:p>
            <a:pPr marL="157642" lvl="1" indent="-157642">
              <a:spcBef>
                <a:spcPts val="200"/>
              </a:spcBef>
              <a:buSzPct val="100000"/>
              <a:buFont typeface="Arial Narrow"/>
              <a:buChar char="&gt;"/>
            </a:pPr>
            <a:endParaRPr lang="is-IS" altLang="zh-CN" b="0" dirty="0"/>
          </a:p>
          <a:p>
            <a:pPr marL="157642" lvl="1" indent="-157642">
              <a:spcBef>
                <a:spcPts val="200"/>
              </a:spcBef>
              <a:buSzPct val="100000"/>
              <a:buFont typeface="Arial Narrow"/>
              <a:buChar char="&gt;"/>
            </a:pPr>
            <a:endParaRPr lang="en-US" altLang="zh-CN" b="0" dirty="0"/>
          </a:p>
        </p:txBody>
      </p:sp>
      <p:sp>
        <p:nvSpPr>
          <p:cNvPr id="51" name="Rectangle 50"/>
          <p:cNvSpPr/>
          <p:nvPr/>
        </p:nvSpPr>
        <p:spPr>
          <a:xfrm>
            <a:off x="624004" y="2505869"/>
            <a:ext cx="4014671" cy="2498120"/>
          </a:xfrm>
          <a:prstGeom prst="rect">
            <a:avLst/>
          </a:prstGeom>
        </p:spPr>
        <p:txBody>
          <a:bodyPr wrap="square">
            <a:spAutoFit/>
          </a:bodyPr>
          <a:lstStyle/>
          <a:p>
            <a:pPr marL="157642" lvl="1" indent="-157642">
              <a:spcBef>
                <a:spcPts val="200"/>
              </a:spcBef>
              <a:buSzPct val="100000"/>
              <a:buFont typeface="Arial Narrow"/>
              <a:buChar char="&gt;"/>
            </a:pPr>
            <a:r>
              <a:rPr lang="is-IS" altLang="zh-CN" b="0" dirty="0"/>
              <a:t>The number of operation increase very auicly with the number of jobs -&gt; need to be careful in the algorithm</a:t>
            </a:r>
          </a:p>
          <a:p>
            <a:pPr marL="157642" lvl="1" indent="-157642">
              <a:spcBef>
                <a:spcPts val="200"/>
              </a:spcBef>
              <a:buSzPct val="100000"/>
              <a:buFont typeface="Arial Narrow"/>
              <a:buChar char="&gt;"/>
            </a:pPr>
            <a:endParaRPr lang="is-IS" altLang="zh-CN" b="0" dirty="0"/>
          </a:p>
          <a:p>
            <a:pPr marL="157642" lvl="1" indent="-157642">
              <a:spcBef>
                <a:spcPts val="200"/>
              </a:spcBef>
              <a:buSzPct val="100000"/>
              <a:buFont typeface="Arial Narrow"/>
              <a:buChar char="&gt;"/>
            </a:pPr>
            <a:r>
              <a:rPr lang="is-IS" altLang="zh-CN" b="0" dirty="0"/>
              <a:t>We can decrease the inventory cost by implementing better scheduling practices</a:t>
            </a:r>
          </a:p>
          <a:p>
            <a:pPr marL="157642" lvl="1" indent="-157642">
              <a:spcBef>
                <a:spcPts val="200"/>
              </a:spcBef>
              <a:buSzPct val="100000"/>
              <a:buFont typeface="Arial Narrow"/>
              <a:buChar char="&gt;"/>
            </a:pPr>
            <a:endParaRPr lang="is-IS" altLang="zh-CN" b="0" dirty="0"/>
          </a:p>
          <a:p>
            <a:pPr marL="157642" lvl="1" indent="-157642">
              <a:spcBef>
                <a:spcPts val="200"/>
              </a:spcBef>
              <a:buSzPct val="100000"/>
              <a:buFont typeface="Arial Narrow"/>
              <a:buChar char="&gt;"/>
            </a:pPr>
            <a:r>
              <a:rPr lang="is-IS" altLang="zh-CN" b="0" dirty="0"/>
              <a:t>Dealing with two opposite objectives: inventory and tardiness</a:t>
            </a:r>
          </a:p>
          <a:p>
            <a:pPr marL="157642" lvl="1" indent="-157642">
              <a:spcBef>
                <a:spcPts val="200"/>
              </a:spcBef>
              <a:buSzPct val="100000"/>
              <a:buFont typeface="Arial Narrow"/>
              <a:buChar char="&gt;"/>
            </a:pPr>
            <a:endParaRPr lang="is-IS" altLang="zh-CN" b="0" dirty="0"/>
          </a:p>
          <a:p>
            <a:pPr marL="157642" lvl="1" indent="-157642">
              <a:spcBef>
                <a:spcPts val="200"/>
              </a:spcBef>
              <a:buSzPct val="100000"/>
              <a:buFont typeface="Arial Narrow"/>
              <a:buChar char="&gt;"/>
            </a:pPr>
            <a:endParaRPr lang="is-IS" altLang="zh-CN" b="0" dirty="0"/>
          </a:p>
          <a:p>
            <a:pPr marL="157642" lvl="1" indent="-157642">
              <a:spcBef>
                <a:spcPts val="200"/>
              </a:spcBef>
              <a:buSzPct val="100000"/>
              <a:buFont typeface="Arial Narrow"/>
              <a:buChar char="&gt;"/>
            </a:pPr>
            <a:endParaRPr lang="is-IS" altLang="zh-CN" b="0" dirty="0"/>
          </a:p>
          <a:p>
            <a:pPr marL="157642" lvl="1" indent="-157642">
              <a:spcBef>
                <a:spcPts val="200"/>
              </a:spcBef>
              <a:buSzPct val="100000"/>
              <a:buFont typeface="Arial Narrow"/>
              <a:buChar char="&gt;"/>
            </a:pPr>
            <a:endParaRPr lang="zh-CN" altLang="en-US" b="0" dirty="0"/>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t="13989"/>
          <a:stretch/>
        </p:blipFill>
        <p:spPr>
          <a:xfrm>
            <a:off x="0" y="5430363"/>
            <a:ext cx="9906000" cy="3621137"/>
          </a:xfrm>
          <a:prstGeom prst="rect">
            <a:avLst/>
          </a:prstGeom>
        </p:spPr>
      </p:pic>
    </p:spTree>
    <p:extLst>
      <p:ext uri="{BB962C8B-B14F-4D97-AF65-F5344CB8AC3E}">
        <p14:creationId xmlns:p14="http://schemas.microsoft.com/office/powerpoint/2010/main" val="678154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0"/>
          <p:cNvSpPr/>
          <p:nvPr/>
        </p:nvSpPr>
        <p:spPr>
          <a:xfrm>
            <a:off x="-111952" y="5344283"/>
            <a:ext cx="10017952" cy="1114734"/>
          </a:xfrm>
          <a:prstGeom prst="rect">
            <a:avLst/>
          </a:prstGeom>
          <a:solidFill>
            <a:srgbClr val="045B86">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 name="直接连接符 13"/>
          <p:cNvCxnSpPr/>
          <p:nvPr/>
        </p:nvCxnSpPr>
        <p:spPr>
          <a:xfrm flipH="1">
            <a:off x="8475785" y="0"/>
            <a:ext cx="6292" cy="6858000"/>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11"/>
          <p:cNvCxnSpPr/>
          <p:nvPr/>
        </p:nvCxnSpPr>
        <p:spPr>
          <a:xfrm>
            <a:off x="-44363" y="6118292"/>
            <a:ext cx="9998793" cy="0"/>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3873" y="5327809"/>
            <a:ext cx="4970834" cy="461665"/>
          </a:xfrm>
          <a:prstGeom prst="rect">
            <a:avLst/>
          </a:prstGeom>
          <a:noFill/>
        </p:spPr>
        <p:txBody>
          <a:bodyPr wrap="square" rtlCol="0">
            <a:spAutoFit/>
          </a:bodyPr>
          <a:lstStyle/>
          <a:p>
            <a:r>
              <a:rPr lang="is-IS" altLang="zh-CN" sz="2400" b="1" dirty="0">
                <a:solidFill>
                  <a:prstClr val="white"/>
                </a:solidFill>
              </a:rPr>
              <a:t>Bottling process</a:t>
            </a:r>
            <a:endParaRPr lang="zh-CN" altLang="en-US" sz="2400" b="1" dirty="0">
              <a:solidFill>
                <a:prstClr val="white"/>
              </a:solidFill>
            </a:endParaRPr>
          </a:p>
        </p:txBody>
      </p:sp>
      <p:sp>
        <p:nvSpPr>
          <p:cNvPr id="14" name="TextBox 13"/>
          <p:cNvSpPr txBox="1"/>
          <p:nvPr/>
        </p:nvSpPr>
        <p:spPr>
          <a:xfrm>
            <a:off x="4226560" y="6134766"/>
            <a:ext cx="4260179" cy="307777"/>
          </a:xfrm>
          <a:prstGeom prst="rect">
            <a:avLst/>
          </a:prstGeom>
          <a:noFill/>
        </p:spPr>
        <p:txBody>
          <a:bodyPr wrap="square" rtlCol="0">
            <a:spAutoFit/>
          </a:bodyPr>
          <a:lstStyle/>
          <a:p>
            <a:pPr algn="r"/>
            <a:r>
              <a:rPr lang="en-US" altLang="zh-CN" sz="1400" dirty="0" err="1">
                <a:solidFill>
                  <a:prstClr val="white"/>
                </a:solidFill>
              </a:rPr>
              <a:t>Kamil</a:t>
            </a:r>
            <a:r>
              <a:rPr lang="en-US" altLang="zh-CN" sz="1400" dirty="0">
                <a:solidFill>
                  <a:prstClr val="white"/>
                </a:solidFill>
              </a:rPr>
              <a:t> </a:t>
            </a:r>
            <a:r>
              <a:rPr lang="en-US" altLang="zh-CN" sz="1400" dirty="0" err="1">
                <a:solidFill>
                  <a:prstClr val="white"/>
                </a:solidFill>
              </a:rPr>
              <a:t>Chaoui</a:t>
            </a:r>
            <a:r>
              <a:rPr lang="en-US" altLang="zh-CN" sz="1400" dirty="0">
                <a:solidFill>
                  <a:prstClr val="white"/>
                </a:solidFill>
              </a:rPr>
              <a:t>,</a:t>
            </a:r>
            <a:r>
              <a:rPr lang="zh-CN" altLang="en-US" sz="1400" b="1" dirty="0">
                <a:solidFill>
                  <a:prstClr val="white"/>
                </a:solidFill>
              </a:rPr>
              <a:t> </a:t>
            </a:r>
            <a:r>
              <a:rPr lang="en-US" altLang="zh-CN" sz="1400" dirty="0">
                <a:solidFill>
                  <a:prstClr val="white"/>
                </a:solidFill>
              </a:rPr>
              <a:t>Barbara Sofie, Snorri Tomasson </a:t>
            </a:r>
          </a:p>
        </p:txBody>
      </p:sp>
      <p:sp>
        <p:nvSpPr>
          <p:cNvPr id="3" name="Slide Number Placeholder 2"/>
          <p:cNvSpPr>
            <a:spLocks noGrp="1"/>
          </p:cNvSpPr>
          <p:nvPr>
            <p:ph type="sldNum" sz="quarter" idx="11"/>
          </p:nvPr>
        </p:nvSpPr>
        <p:spPr/>
        <p:txBody>
          <a:bodyPr/>
          <a:lstStyle/>
          <a:p>
            <a:fld id="{01940DDA-0656-452C-A408-68789653BD9B}" type="slidenum">
              <a:rPr lang="en-US" smtClean="0">
                <a:latin typeface="+mn-lt"/>
              </a:rPr>
              <a:pPr/>
              <a:t>9</a:t>
            </a:fld>
            <a:endParaRPr lang="en-US" dirty="0">
              <a:latin typeface="+mn-lt"/>
            </a:endParaRPr>
          </a:p>
        </p:txBody>
      </p:sp>
      <p:pic>
        <p:nvPicPr>
          <p:cNvPr id="9" name="Shape 99"/>
          <p:cNvPicPr preferRelativeResize="0"/>
          <p:nvPr/>
        </p:nvPicPr>
        <p:blipFill>
          <a:blip r:embed="rId2">
            <a:alphaModFix/>
          </a:blip>
          <a:stretch>
            <a:fillRect/>
          </a:stretch>
        </p:blipFill>
        <p:spPr>
          <a:xfrm>
            <a:off x="-3100334" y="0"/>
            <a:ext cx="16298238" cy="7006975"/>
          </a:xfrm>
          <a:prstGeom prst="rect">
            <a:avLst/>
          </a:prstGeom>
          <a:noFill/>
          <a:ln>
            <a:noFill/>
          </a:ln>
        </p:spPr>
      </p:pic>
      <p:sp>
        <p:nvSpPr>
          <p:cNvPr id="11" name="Espace réservé du contenu 2"/>
          <p:cNvSpPr txBox="1">
            <a:spLocks/>
          </p:cNvSpPr>
          <p:nvPr/>
        </p:nvSpPr>
        <p:spPr>
          <a:xfrm>
            <a:off x="7920965" y="5651709"/>
            <a:ext cx="2290483" cy="858819"/>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800" dirty="0">
                <a:solidFill>
                  <a:schemeClr val="bg1"/>
                </a:solidFill>
                <a:latin typeface="Rage Italic" panose="03070502040507070304" pitchFamily="66" charset="0"/>
              </a:rPr>
              <a:t>Thanks, questions?</a:t>
            </a:r>
          </a:p>
        </p:txBody>
      </p:sp>
    </p:spTree>
    <p:extLst>
      <p:ext uri="{BB962C8B-B14F-4D97-AF65-F5344CB8AC3E}">
        <p14:creationId xmlns:p14="http://schemas.microsoft.com/office/powerpoint/2010/main" val="8997705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67&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Y/%#m/%#d&lt;/m_strFormatTime&gt;&lt;/m_precDefaultDate&gt;&lt;m_precDefaultYear/&gt;&lt;m_precDefaultQuarter/&gt;&lt;m_precDefaultMonth/&gt;&lt;m_precDefaultWeek/&gt;&lt;m_precDefaultDay/&gt;&lt;m_mruColor&gt;&lt;m_vecMRU length=&quot;1&quot;&gt;&lt;elem m_fUsage=&quot;1.00000000000000000000E+000&quot;&gt;&lt;m_msothmcolidx val=&quot;0&quot;/&gt;&lt;m_rgb r=&quot;0&quot; g=&quot;3f&quot; b=&quot;56&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IiHQ5HaSq0KpPbr8Pt1lf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0574Lt1pfEeuusKCiCw0P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tAYihxDE5kuGURPGQNXaB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VftmelsgBUePgy_NUQgnr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heme/theme1.xml><?xml version="1.0" encoding="utf-8"?>
<a:theme xmlns:a="http://schemas.openxmlformats.org/drawingml/2006/main" name="CN_RBSC_PPT_ChinaONLY">
  <a:themeElements>
    <a:clrScheme name="RBSCscreencolorBLUE">
      <a:dk1>
        <a:srgbClr val="000000"/>
      </a:dk1>
      <a:lt1>
        <a:srgbClr val="FFFFFF"/>
      </a:lt1>
      <a:dk2>
        <a:srgbClr val="716D6D"/>
      </a:dk2>
      <a:lt2>
        <a:srgbClr val="003F56"/>
      </a:lt2>
      <a:accent1>
        <a:srgbClr val="FFFFFF"/>
      </a:accent1>
      <a:accent2>
        <a:srgbClr val="DFD6CF"/>
      </a:accent2>
      <a:accent3>
        <a:srgbClr val="003F56"/>
      </a:accent3>
      <a:accent4>
        <a:srgbClr val="A3DCFF"/>
      </a:accent4>
      <a:accent5>
        <a:srgbClr val="DFD6CF"/>
      </a:accent5>
      <a:accent6>
        <a:srgbClr val="0091EA"/>
      </a:accent6>
      <a:hlink>
        <a:srgbClr val="003F56"/>
      </a:hlink>
      <a:folHlink>
        <a:srgbClr val="A3DCFF"/>
      </a:folHlink>
    </a:clrScheme>
    <a:fontScheme name="RBSCfontArialNarrow">
      <a:majorFont>
        <a:latin typeface="Arial Narrow"/>
        <a:ea typeface=""/>
        <a:cs typeface=""/>
        <a:font script="Grek" typeface="Arial Narrow"/>
        <a:font script="Cyrl" typeface="Arial Narrow"/>
        <a:font script="Jpan" typeface="MS PGothic"/>
        <a:font script="Hang" typeface="돋움"/>
        <a:font script="Hans" typeface="宋体"/>
        <a:font script="Hant" typeface="新細明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Narrow"/>
        <a:ea typeface=""/>
        <a:cs typeface=""/>
        <a:font script="Grek" typeface="Arial Narrow"/>
        <a:font script="Cyrl" typeface="Arial Narrow"/>
        <a:font script="Jpan" typeface="MS PGothic"/>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Narrow"/>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3"/>
          </a:solidFill>
        </a:ln>
        <a:effectLst/>
      </a:spPr>
      <a:bodyPr lIns="72000" tIns="72000" rIns="72000" bIns="72000" rtlCol="0" anchor="t" anchorCtr="0">
        <a:noAutofit/>
      </a:bodyPr>
      <a:lstStyle>
        <a:defPPr algn="l">
          <a:lnSpc>
            <a:spcPct val="100000"/>
          </a:lnSpc>
          <a:spcBef>
            <a:spcPts val="400"/>
          </a:spcBef>
          <a:defRPr sz="1500" b="0" dirty="0" smtClean="0"/>
        </a:defPPr>
      </a:lstStyle>
      <a:style>
        <a:lnRef idx="1">
          <a:schemeClr val="accent1"/>
        </a:lnRef>
        <a:fillRef idx="0">
          <a:schemeClr val="accent1"/>
        </a:fillRef>
        <a:effectRef idx="0">
          <a:schemeClr val="accent1"/>
        </a:effectRef>
        <a:fontRef idx="minor">
          <a:schemeClr val="tx1"/>
        </a:fontRef>
      </a:style>
    </a:spDef>
    <a:lnDef>
      <a:spPr>
        <a:ln w="9525">
          <a:solidFill>
            <a:schemeClr val="accent3"/>
          </a:solidFill>
        </a:ln>
        <a:effectLst/>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vert="horz" wrap="square" lIns="0" tIns="0" rIns="0" bIns="0" rtlCol="0">
        <a:spAutoFit/>
      </a:bodyPr>
      <a:lstStyle>
        <a:defPPr>
          <a:lnSpc>
            <a:spcPct val="100000"/>
          </a:lnSpc>
          <a:spcBef>
            <a:spcPts val="400"/>
          </a:spcBef>
          <a:buClr>
            <a:srgbClr val="000000"/>
          </a:buClr>
          <a:buSzPct val="100000"/>
          <a:defRPr sz="1500" b="0" noProof="0" dirty="0" smtClean="0">
            <a:latin typeface="+mn-lt"/>
            <a:cs typeface="Arial Narrow"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CN_RBSC_PPT_ChinaONLY</Template>
  <TotalTime>35816</TotalTime>
  <Words>959</Words>
  <Application>Microsoft Office PowerPoint</Application>
  <PresentationFormat>A4 Paper (210x297 mm)</PresentationFormat>
  <Paragraphs>209</Paragraphs>
  <Slides>9</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9" baseType="lpstr">
      <vt:lpstr>MS PGothic</vt:lpstr>
      <vt:lpstr>宋体</vt:lpstr>
      <vt:lpstr>Arial</vt:lpstr>
      <vt:lpstr>Arial Narrow</vt:lpstr>
      <vt:lpstr>Calibri</vt:lpstr>
      <vt:lpstr>Courier New</vt:lpstr>
      <vt:lpstr>Rage Italic</vt:lpstr>
      <vt:lpstr>Tw Cen MT</vt:lpstr>
      <vt:lpstr>CN_RBSC_PPT_ChinaONLY</vt:lpstr>
      <vt:lpstr>think-cell Slide</vt:lpstr>
      <vt:lpstr>PowerPoint Presentation</vt:lpstr>
      <vt:lpstr> A winery could benefit from good scheduling practices due to increased produciton </vt:lpstr>
      <vt:lpstr>PowerPoint Presentation</vt:lpstr>
      <vt:lpstr> Assumptions to organize the data</vt:lpstr>
      <vt:lpstr> To create the schedule multiple algorthims were explored</vt:lpstr>
      <vt:lpstr> To better account for inventory restrictions, a weighted algorithm was explored</vt:lpstr>
      <vt:lpstr> Both algorithms produced satisfactory schedules</vt:lpstr>
      <vt:lpstr> Even with approximations, good results were obtained</vt:lpstr>
      <vt:lpstr>PowerPoint Presentation</vt:lpstr>
    </vt:vector>
  </TitlesOfParts>
  <Company>Roland Berger Strategy Consultants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M705549</dc:creator>
  <cp:lastModifiedBy>Snorri Tomasson</cp:lastModifiedBy>
  <cp:revision>1066</cp:revision>
  <dcterms:created xsi:type="dcterms:W3CDTF">2016-02-28T04:02:15Z</dcterms:created>
  <dcterms:modified xsi:type="dcterms:W3CDTF">2017-04-25T13:44:20Z</dcterms:modified>
</cp:coreProperties>
</file>