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embeddedFontLst>
    <p:embeddedFont>
      <p:font typeface="Garamond"/>
      <p:regular r:id="rId21"/>
      <p:bold r:id="rId22"/>
      <p:italic r:id="rId23"/>
      <p:boldItalic r:id="rId24"/>
    </p:embeddedFont>
    <p:embeddedFont>
      <p:font typeface="Average"/>
      <p:regular r:id="rId25"/>
    </p:embeddedFont>
    <p:embeddedFont>
      <p:font typeface="Oswald"/>
      <p:regular r:id="rId26"/>
      <p:bold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181FFB22-AE2D-47E0-A3B0-4FED244C0505}">
  <a:tblStyle styleId="{181FFB22-AE2D-47E0-A3B0-4FED244C0505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font" Target="fonts/Garamond-bold.fntdata"/><Relationship Id="rId21" Type="http://schemas.openxmlformats.org/officeDocument/2006/relationships/font" Target="fonts/Garamond-regular.fntdata"/><Relationship Id="rId24" Type="http://schemas.openxmlformats.org/officeDocument/2006/relationships/font" Target="fonts/Garamond-boldItalic.fntdata"/><Relationship Id="rId23" Type="http://schemas.openxmlformats.org/officeDocument/2006/relationships/font" Target="fonts/Garamond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swald-regular.fntdata"/><Relationship Id="rId25" Type="http://schemas.openxmlformats.org/officeDocument/2006/relationships/font" Target="fonts/Average-regular.fntdata"/><Relationship Id="rId27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Elaine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Jibben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parties_dropped': 34.08,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145.692,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195.443,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479.086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Shape 12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Morgan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{'avg_wait_time': 3.1419769974025797,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'parties_dropped': 33.594,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146.779,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193.371,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483.589}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Morgan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{'avg_wait_time': 3.1440352215364835,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'parties_dropped': 33.155,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146.726,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191.286,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483.374}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Shape 13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Morgan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{'avg_wait_time': 1.734653858263471,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'parties_dropped': 34.1,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146.087,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204.681,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471.188}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Shape 14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Morgan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{'avg_wait_time': 3.6016048093233044,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'parties_dropped': 34.5,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145.605,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197.679,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477.631}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Shape 15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Morgan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{'avg_wait_time': 5.564305645430331,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'parties_dropped': 26.13,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152.29,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117.23,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554.28}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Elaine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Elaine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Elaine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Mitchell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Mitchell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Mitchell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Jibben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Jibben</a:t>
            </a:r>
          </a:p>
          <a:p>
            <a:pPr lvl="0">
              <a:spcBef>
                <a:spcPts val="0"/>
              </a:spcBef>
              <a:buNone/>
            </a:pP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{'avg_wait_time': 3.604103295058157,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'parties_dropped': 34.691,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'parties_seated': 145.149,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'people_dropped': 198.343,</a:t>
            </a:r>
            <a:b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</a:br>
            <a:r>
              <a:rPr lang="en" sz="900">
                <a:solidFill>
                  <a:srgbClr val="4B4F56"/>
                </a:solidFill>
                <a:highlight>
                  <a:srgbClr val="F1F0F0"/>
                </a:highlight>
              </a:rPr>
              <a:t> 'people_seated': 475.911}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100" cy="207000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Shape 14"/>
          <p:cNvSpPr txBox="1"/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16" name="Shape 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7" name="Shape 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8" name="Shape 2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2" name="Shape 42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43" name="Shape 43"/>
          <p:cNvSpPr txBox="1"/>
          <p:nvPr>
            <p:ph idx="1" type="subTitle"/>
          </p:nvPr>
        </p:nvSpPr>
        <p:spPr>
          <a:xfrm>
            <a:off x="265500" y="2845200"/>
            <a:ext cx="4045200" cy="13455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ctrTitle"/>
          </p:nvPr>
        </p:nvSpPr>
        <p:spPr>
          <a:xfrm>
            <a:off x="671257" y="990800"/>
            <a:ext cx="7801500" cy="17301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Production Scheduling: Mel’s Burger Bar</a:t>
            </a:r>
          </a:p>
        </p:txBody>
      </p:sp>
      <p:sp>
        <p:nvSpPr>
          <p:cNvPr id="60" name="Shape 60"/>
          <p:cNvSpPr txBox="1"/>
          <p:nvPr>
            <p:ph idx="1" type="subTitle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Mitchell Bustillo, Jibben Hillen, Morgan Maccherone, and Elaine MacDonald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Algorithm 2: Random Assignment </a:t>
            </a:r>
          </a:p>
        </p:txBody>
      </p:sp>
      <p:sp>
        <p:nvSpPr>
          <p:cNvPr id="119" name="Shape 1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en"/>
              <a:t>Iterate through all available tables in a random order until you find one you can seat the party at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Performance measures based on Monte Carlo Simulation with 1000 trials: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20" name="Shape 120"/>
          <p:cNvGraphicFramePr/>
          <p:nvPr/>
        </p:nvGraphicFramePr>
        <p:xfrm>
          <a:off x="888725" y="2659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34.08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195.443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145.692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479.086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Algorithm 3: Restrict parties to certain table sizes</a:t>
            </a:r>
          </a:p>
        </p:txBody>
      </p:sp>
      <p:sp>
        <p:nvSpPr>
          <p:cNvPr id="126" name="Shape 1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en"/>
              <a:t>O</a:t>
            </a:r>
            <a:r>
              <a:rPr lang="en"/>
              <a:t>nly 5 or 6 people could sit at a six top &amp; only 3 or 4 people at four top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Performance measures based on Monte Carlo Simulation with 1000 trials:</a:t>
            </a:r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D9D9D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400">
              <a:solidFill>
                <a:srgbClr val="D9D9D9"/>
              </a:solidFill>
              <a:latin typeface="Garamond"/>
              <a:ea typeface="Garamond"/>
              <a:cs typeface="Garamond"/>
              <a:sym typeface="Garamond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27" name="Shape 127"/>
          <p:cNvGraphicFramePr/>
          <p:nvPr/>
        </p:nvGraphicFramePr>
        <p:xfrm>
          <a:off x="888725" y="2888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33.594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193.371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146.779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483.589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Algorithm 4: Seat them at the smallest table available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en"/>
              <a:t>Take set of tables that could fit current party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Sort these tables according to size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Seat at first available table (lowest table number)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Performance measures: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34" name="Shape 134"/>
          <p:cNvGraphicFramePr/>
          <p:nvPr/>
        </p:nvGraphicFramePr>
        <p:xfrm>
          <a:off x="888725" y="2852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33.155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191.286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146.726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483.374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Algorithm 5: Only seat parties of 4 or fewer </a:t>
            </a:r>
          </a:p>
        </p:txBody>
      </p:sp>
      <p:sp>
        <p:nvSpPr>
          <p:cNvPr id="140" name="Shape 14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Not the best for reputation, but let’s give it a try!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Performance measures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41" name="Shape 141"/>
          <p:cNvGraphicFramePr/>
          <p:nvPr/>
        </p:nvGraphicFramePr>
        <p:xfrm>
          <a:off x="888725" y="2812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34.1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204.681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146.087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471.188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Algorithm 6: S</a:t>
            </a:r>
            <a:r>
              <a:rPr lang="en"/>
              <a:t>eat parties in sections where fewest number of people have been seated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47" name="Shape 147"/>
          <p:cNvSpPr txBox="1"/>
          <p:nvPr>
            <p:ph idx="1" type="body"/>
          </p:nvPr>
        </p:nvSpPr>
        <p:spPr>
          <a:xfrm>
            <a:off x="311700" y="15775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Good for balancing the server load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Performance measures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48" name="Shape 148"/>
          <p:cNvGraphicFramePr/>
          <p:nvPr/>
        </p:nvGraphicFramePr>
        <p:xfrm>
          <a:off x="888725" y="26599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34.5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197.697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145.602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477.631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Algorithm 7: Do different things depending on state</a:t>
            </a:r>
          </a:p>
        </p:txBody>
      </p:sp>
      <p:sp>
        <p:nvSpPr>
          <p:cNvPr id="154" name="Shape 15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>
              <a:spcBef>
                <a:spcPts val="0"/>
              </a:spcBef>
            </a:pPr>
            <a:r>
              <a:rPr lang="en"/>
              <a:t>if there are a lot of free tables, seating people fast is optimal —&gt; maybe round robin or random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if the queue is long (demand is &gt; supply) or if tables are all occupied, try combining tables which might be optimal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Performance measures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55" name="Shape 155"/>
          <p:cNvGraphicFramePr/>
          <p:nvPr/>
        </p:nvGraphicFramePr>
        <p:xfrm>
          <a:off x="888725" y="31171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26.13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117.23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152.29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554.28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type="title"/>
          </p:nvPr>
        </p:nvSpPr>
        <p:spPr>
          <a:xfrm>
            <a:off x="359000" y="42137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Goal: Maximize the number of people that move through the restaurant</a:t>
            </a:r>
          </a:p>
        </p:txBody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859700" y="16129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Minimize wait times</a:t>
            </a:r>
          </a:p>
          <a:p>
            <a:pPr indent="-381000" lvl="0" marL="457200" rtl="0">
              <a:spcBef>
                <a:spcPts val="0"/>
              </a:spcBef>
              <a:buSzPct val="100000"/>
            </a:pPr>
            <a:r>
              <a:rPr lang="en" sz="2400"/>
              <a:t>Maximize profit 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beer.png" id="67" name="Shape 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244116">
            <a:off x="5550841" y="1896867"/>
            <a:ext cx="1962766" cy="19627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Problem setup</a:t>
            </a:r>
          </a:p>
        </p:txBody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265675" y="1173750"/>
            <a:ext cx="36723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2-top, 4-top, and 6-tops, 12-top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Sections seat approximately same number of customers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Each table is a machine with a given capacity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All tables/servers have the same processing times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Each party is a job with characteristics based on size</a:t>
            </a:r>
          </a:p>
          <a:p>
            <a:pPr lvl="0" rtl="0">
              <a:spcBef>
                <a:spcPts val="0"/>
              </a:spcBef>
              <a:buClr>
                <a:srgbClr val="000000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74" name="Shape 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8550" y="291801"/>
            <a:ext cx="3223750" cy="42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Problem setup continued</a:t>
            </a:r>
          </a:p>
        </p:txBody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265675" y="1173750"/>
            <a:ext cx="36723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Queue is dumped upon restaurant close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Model dinner for 5 hours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Preemption not allowed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If not in use, tables/machines can be combined for greater capacities (later modification)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81" name="Shape 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08550" y="291801"/>
            <a:ext cx="3223750" cy="42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311700" y="2856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Party sizes are distributed according to this PDF</a:t>
            </a:r>
          </a:p>
        </p:txBody>
      </p:sp>
      <p:graphicFrame>
        <p:nvGraphicFramePr>
          <p:cNvPr id="87" name="Shape 87"/>
          <p:cNvGraphicFramePr/>
          <p:nvPr/>
        </p:nvGraphicFramePr>
        <p:xfrm>
          <a:off x="826025" y="1059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800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Party Size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800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Probability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 (they all sat at the bar)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2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0.24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0.22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0.29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0.10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6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0.12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7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0.01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8+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0.02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219175" y="232475"/>
            <a:ext cx="89247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2900"/>
              <a:t>Length of stay according to party size (normally distributed)</a:t>
            </a:r>
          </a:p>
        </p:txBody>
      </p:sp>
      <p:graphicFrame>
        <p:nvGraphicFramePr>
          <p:cNvPr id="93" name="Shape 93"/>
          <p:cNvGraphicFramePr/>
          <p:nvPr/>
        </p:nvGraphicFramePr>
        <p:xfrm>
          <a:off x="775125" y="966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2413000"/>
                <a:gridCol w="2413000"/>
                <a:gridCol w="24130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Party Size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Mean Length of Stay (hrs)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800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Variance in Length of Stay (hrs)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N/A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N/A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2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1.1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0.15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1.2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0.20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1.25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0.23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1.4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0.24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6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1.6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0.28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7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1.65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0.30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8+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2.0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0.35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Arrivals 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Poisson with rate λ = .083 hours = 5 minutes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Obviously, as the time of day changes, so will λ</a:t>
            </a:r>
          </a:p>
          <a:p>
            <a:pPr indent="-342900" lvl="1" marL="914400" rtl="0">
              <a:spcBef>
                <a:spcPts val="0"/>
              </a:spcBef>
              <a:buSzPct val="100000"/>
            </a:pPr>
            <a:r>
              <a:rPr lang="en" sz="1800"/>
              <a:t>Ideas for future research: create a function </a:t>
            </a:r>
            <a:r>
              <a:rPr lang="en" sz="1800"/>
              <a:t>λ(t) that models the change in arrival rate over time</a:t>
            </a:r>
          </a:p>
        </p:txBody>
      </p:sp>
      <p:graphicFrame>
        <p:nvGraphicFramePr>
          <p:cNvPr id="100" name="Shape 100"/>
          <p:cNvGraphicFramePr/>
          <p:nvPr/>
        </p:nvGraphicFramePr>
        <p:xfrm>
          <a:off x="2148650" y="2555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2571500"/>
                <a:gridCol w="2571500"/>
              </a:tblGrid>
              <a:tr h="3395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Wait Time in Queue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Probability of Staying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</a:tr>
              <a:tr h="3395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</a:t>
                      </a:r>
                      <a:r>
                        <a:rPr baseline="-25000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q</a:t>
                      </a: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 ≤ 0.25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</a:tr>
              <a:tr h="3395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0.25 &lt; </a:t>
                      </a: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</a:t>
                      </a:r>
                      <a:r>
                        <a:rPr baseline="-25000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q</a:t>
                      </a: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 ≤ 0.50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</a:tcPr>
                </a:tc>
              </a:tr>
              <a:tr h="3395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0.50 &lt; </a:t>
                      </a: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L</a:t>
                      </a:r>
                      <a:r>
                        <a:rPr baseline="-25000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q</a:t>
                      </a: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 ≤ 0.75</a:t>
                      </a: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0.5</a:t>
                      </a:r>
                    </a:p>
                  </a:txBody>
                  <a:tcPr marT="91425" marB="91425" marR="91425" marL="91425"/>
                </a:tc>
              </a:tr>
              <a:tr h="339575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0.25 &lt; L</a:t>
                      </a:r>
                      <a:r>
                        <a:rPr baseline="-25000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q</a:t>
                      </a: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 ≤ 1.00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0.3</a:t>
                      </a:r>
                    </a:p>
                  </a:txBody>
                  <a:tcPr marT="91425" marB="91425" marR="91425" marL="91425"/>
                </a:tc>
              </a:tr>
              <a:tr h="3395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1.00 &lt; L</a:t>
                      </a:r>
                      <a:r>
                        <a:rPr baseline="-25000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q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0.1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What we did… 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Coded simulator in Python and tested different algorithms to see how they perform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Algorithm 1: Round Robin (currently used in Mel’s)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For all sections: Get feasible tables and place party at any available table (lowest table number). If current section is full, go to next (if at section 3, go to 0).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Performance measures based on Monte Carlo Simulation with 1000 trials: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aphicFrame>
        <p:nvGraphicFramePr>
          <p:cNvPr id="113" name="Shape 113"/>
          <p:cNvGraphicFramePr/>
          <p:nvPr/>
        </p:nvGraphicFramePr>
        <p:xfrm>
          <a:off x="766050" y="2777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{181FFB22-AE2D-47E0-A3B0-4FED244C0505}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34.69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dropped: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198.343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Parties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145.149</a:t>
                      </a: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People seated:</a:t>
                      </a:r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>
                          <a:solidFill>
                            <a:srgbClr val="D9D9D9"/>
                          </a:solidFill>
                          <a:latin typeface="Garamond"/>
                          <a:ea typeface="Garamond"/>
                          <a:cs typeface="Garamond"/>
                          <a:sym typeface="Garamond"/>
                        </a:rPr>
                        <a:t>475.911</a:t>
                      </a: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