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Lato"/>
      <p:regular r:id="rId14"/>
      <p:bold r:id="rId15"/>
      <p:italic r:id="rId16"/>
      <p:boldItalic r:id="rId17"/>
    </p:embeddedFont>
    <p:embeddedFont>
      <p:font typeface="Arv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3FA31B5-E931-4955-8953-207B159C4385}">
  <a:tblStyle styleId="{93FA31B5-E931-4955-8953-207B159C4385}" styleName="Table_0"/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v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Arv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ato-bold.fntdata"/><Relationship Id="rId14" Type="http://schemas.openxmlformats.org/officeDocument/2006/relationships/font" Target="fonts/Lato-regular.fntdata"/><Relationship Id="rId17" Type="http://schemas.openxmlformats.org/officeDocument/2006/relationships/font" Target="fonts/Lato-boldItalic.fntdata"/><Relationship Id="rId16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Arvo-bold.fntdata"/><Relationship Id="rId6" Type="http://schemas.openxmlformats.org/officeDocument/2006/relationships/slide" Target="slides/slide1.xml"/><Relationship Id="rId18" Type="http://schemas.openxmlformats.org/officeDocument/2006/relationships/font" Target="fonts/Arv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books.google.com/books?id=RII-493lABsC&amp;pg=PA198&amp;lpg=PA198&amp;dq=P%7C%20rj%20%7C%20%E2%85%80wjCj%20lower%20bound&amp;source=bl&amp;ots=R-Z8ILBjvU&amp;sig=WT5bOFf4dh7dyPRFTAdj2y5_IGw&amp;hl=en&amp;sa=X&amp;ved=0ahUKEwiHid3M8cLTAhXCwiYKHUVFB8cQ6AEILTAE#v=onepage&amp;q=P%7C%20rj%20%7C%20%E2%85%80wjCj%20lower%20bound&amp;f=false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We talked to housing and they currently </a:t>
            </a:r>
            <a:r>
              <a:rPr lang="en"/>
              <a:t>do not follow any schedule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We tried to get real data from housing, but they were unable to give it to us, but we were able to get a rough idea of how many tickets they get per day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20 rooms, 10 floors &gt; 200 room, 5% breakage per day &gt; 10 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Residence hall </a:t>
            </a:r>
            <a:r>
              <a:rPr lang="en"/>
              <a:t>maintenance</a:t>
            </a:r>
            <a:r>
              <a:rPr lang="en"/>
              <a:t> staff are assigned to specific halls so we can assume that the problem scales linearly as you add more buildings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Talked to housing and they told us that there are around 2-3 </a:t>
            </a:r>
            <a:r>
              <a:rPr lang="en"/>
              <a:t>maintenance</a:t>
            </a:r>
            <a:r>
              <a:rPr lang="en"/>
              <a:t> staff per residence house. Work there permanently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Non-preemptive as once they start task have to finish the task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Tried out smith’s rule because it had similar objective function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Source: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books.google.com/books?id=RII-493lABsC&amp;pg=PA198&amp;lpg=PA198&amp;dq=P%7C%20rj%20%7C%20%E2%85%80wjCj%20lower%20bound&amp;source=bl&amp;ots=R-Z8ILBjvU&amp;sig=WT5bOFf4dh7dyPRFTAdj2y5_IGw&amp;hl=en&amp;sa=X&amp;ved=0ahUKEwiHid3M8cLTAhXCwiYKHUVFB8cQ6AEILTAE#v=onepage&amp;q=P%7C%20rj%20%7C%20%E2%85%80wjCj%20lower%20bound&amp;f=false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https://link.springer.com/article/10.1007/BF01585872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Other algorithms might include constraints on time, skills, and resources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2.gif"/><Relationship Id="rId5" Type="http://schemas.openxmlformats.org/officeDocument/2006/relationships/image" Target="../media/image1.gif"/><Relationship Id="rId6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gif"/><Relationship Id="rId4" Type="http://schemas.openxmlformats.org/officeDocument/2006/relationships/image" Target="../media/image1.gif"/><Relationship Id="rId5" Type="http://schemas.openxmlformats.org/officeDocument/2006/relationships/image" Target="../media/image6.png"/><Relationship Id="rId6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gif"/><Relationship Id="rId4" Type="http://schemas.openxmlformats.org/officeDocument/2006/relationships/image" Target="../media/image1.gif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gif"/><Relationship Id="rId4" Type="http://schemas.openxmlformats.org/officeDocument/2006/relationships/image" Target="../media/image1.gif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gif"/><Relationship Id="rId4" Type="http://schemas.openxmlformats.org/officeDocument/2006/relationships/image" Target="../media/image1.gif"/><Relationship Id="rId5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lumbiaUniversity-1383814543.jpg"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427417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75" y="1806200"/>
            <a:ext cx="9144000" cy="1674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 txBox="1"/>
          <p:nvPr>
            <p:ph type="ctrTitle"/>
          </p:nvPr>
        </p:nvSpPr>
        <p:spPr>
          <a:xfrm>
            <a:off x="311708" y="78152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Housing Maintenance</a:t>
            </a:r>
            <a:r>
              <a:rPr lang="en">
                <a:latin typeface="Arvo"/>
                <a:ea typeface="Arvo"/>
                <a:cs typeface="Arvo"/>
                <a:sym typeface="Arvo"/>
              </a:rPr>
              <a:t> </a:t>
            </a:r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Zachary Ho, Irin Phatraprasit, Emma Xie, and Ava Zhu</a:t>
            </a:r>
          </a:p>
        </p:txBody>
      </p:sp>
      <p:pic>
        <p:nvPicPr>
          <p:cNvPr descr="cufh_logo2.gif" id="58" name="Shape 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75" y="4752975"/>
            <a:ext cx="1963120" cy="32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43200" y="4426574"/>
            <a:ext cx="3457575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26137" y="4863612"/>
            <a:ext cx="3091699" cy="25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idx="1" type="body"/>
          </p:nvPr>
        </p:nvSpPr>
        <p:spPr>
          <a:xfrm>
            <a:off x="311700" y="1229875"/>
            <a:ext cx="85206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Lato"/>
              <a:buChar char="●"/>
            </a:pPr>
            <a:r>
              <a:rPr lang="en" sz="14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Background </a:t>
            </a:r>
          </a:p>
          <a:p>
            <a:pPr indent="-228600" lvl="1" marL="914400" rtl="0">
              <a:spcBef>
                <a:spcPts val="0"/>
              </a:spcBef>
              <a:spcAft>
                <a:spcPts val="600"/>
              </a:spcAft>
              <a:buClr>
                <a:srgbClr val="666666"/>
              </a:buClr>
              <a:buFont typeface="Lato"/>
              <a:buChar char="○"/>
            </a:pPr>
            <a:r>
              <a:rPr lang="en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Students can request for housing maintenance by filling in an online form, calling, or emailing housing</a:t>
            </a:r>
          </a:p>
          <a:p>
            <a:pPr indent="-228600" lvl="1" marL="914400" rtl="0">
              <a:spcBef>
                <a:spcPts val="0"/>
              </a:spcBef>
              <a:spcAft>
                <a:spcPts val="600"/>
              </a:spcAft>
              <a:buClr>
                <a:srgbClr val="666666"/>
              </a:buClr>
              <a:buFont typeface="Lato"/>
              <a:buChar char="○"/>
            </a:pPr>
            <a:r>
              <a:rPr lang="en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Jobs are to be completed within 3-14 days </a:t>
            </a:r>
          </a:p>
          <a:p>
            <a:pPr indent="-228600" lvl="1" marL="914400" rtl="0">
              <a:spcBef>
                <a:spcPts val="0"/>
              </a:spcBef>
              <a:spcAft>
                <a:spcPts val="600"/>
              </a:spcAft>
              <a:buClr>
                <a:srgbClr val="666666"/>
              </a:buClr>
              <a:buFont typeface="Lato"/>
              <a:buChar char="○"/>
            </a:pPr>
            <a:r>
              <a:rPr lang="en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No current scheduling rules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Lato"/>
              <a:buChar char="●"/>
            </a:pPr>
            <a:r>
              <a:rPr lang="en" sz="14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Objective</a:t>
            </a:r>
          </a:p>
          <a:p>
            <a:pPr indent="-228600" lvl="1" marL="914400" rtl="0">
              <a:spcBef>
                <a:spcPts val="0"/>
              </a:spcBef>
              <a:spcAft>
                <a:spcPts val="600"/>
              </a:spcAft>
              <a:buClr>
                <a:srgbClr val="666666"/>
              </a:buClr>
              <a:buFont typeface="Lato"/>
              <a:buChar char="○"/>
            </a:pPr>
            <a:r>
              <a:rPr lang="en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Reduce maintenance request completion time to below 9 days and improve student life at Columbia University</a:t>
            </a:r>
          </a:p>
          <a:p>
            <a:pPr indent="-228600" lvl="1" marL="914400" rtl="0">
              <a:spcBef>
                <a:spcPts val="0"/>
              </a:spcBef>
              <a:spcAft>
                <a:spcPts val="600"/>
              </a:spcAft>
              <a:buClr>
                <a:srgbClr val="666666"/>
              </a:buClr>
              <a:buFont typeface="Lato"/>
              <a:buChar char="○"/>
            </a:pPr>
            <a:r>
              <a:rPr lang="en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Minimize the average time a student has to wait for the job to be complete</a:t>
            </a:r>
          </a:p>
          <a:p>
            <a:pPr indent="0" lvl="0" marL="457200" rtl="0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 sz="14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rPr>
              <a:t>Our Goal</a:t>
            </a:r>
          </a:p>
        </p:txBody>
      </p:sp>
      <p:pic>
        <p:nvPicPr>
          <p:cNvPr descr="cufh_logo2.gif"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75" y="4537650"/>
            <a:ext cx="3283775" cy="53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0250" y="76199"/>
            <a:ext cx="3457575" cy="39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rPr>
              <a:t>Simulation 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4684400" y="842900"/>
            <a:ext cx="4071900" cy="3761100"/>
          </a:xfrm>
          <a:prstGeom prst="rect">
            <a:avLst/>
          </a:prstGeom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Formulation</a:t>
            </a:r>
            <a:r>
              <a:rPr lang="en" sz="14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: </a:t>
            </a:r>
          </a:p>
          <a:p>
            <a:pPr indent="-3175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Lato"/>
              <a:buAutoNum type="arabicPeriod"/>
            </a:pPr>
            <a:r>
              <a:rPr lang="en" sz="14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Grouped </a:t>
            </a:r>
            <a:r>
              <a:rPr lang="en" sz="14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maintenance</a:t>
            </a:r>
            <a:r>
              <a:rPr lang="en" sz="14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 types into 3 severities - high(1), medium(2), low(3) </a:t>
            </a:r>
          </a:p>
          <a:p>
            <a:pPr indent="-3175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Lato"/>
              <a:buAutoNum type="arabicPeriod"/>
            </a:pPr>
            <a:r>
              <a:rPr lang="en" sz="14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Assumptions:</a:t>
            </a:r>
          </a:p>
          <a:p>
            <a:pPr indent="-3175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Lato"/>
              <a:buChar char="-"/>
            </a:pPr>
            <a:r>
              <a:rPr lang="en" sz="14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Low severity job occurs with the highest probability</a:t>
            </a:r>
          </a:p>
          <a:p>
            <a:pPr indent="-3175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Lato"/>
              <a:buChar char="-"/>
            </a:pPr>
            <a:r>
              <a:rPr lang="en" sz="14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Service time for high, medium, and low severity is 3, 9, 14 days respectively </a:t>
            </a:r>
          </a:p>
          <a:p>
            <a:pPr indent="-3175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Lato"/>
              <a:buChar char="-"/>
            </a:pPr>
            <a:r>
              <a:rPr lang="en" sz="14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Poisson arrivals and exponential service times</a:t>
            </a:r>
          </a:p>
          <a:p>
            <a:pPr indent="-3175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Lato"/>
              <a:buChar char="-"/>
            </a:pPr>
            <a:r>
              <a:rPr lang="en" sz="14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Limiting scope to 1 residence hall </a:t>
            </a:r>
          </a:p>
          <a:p>
            <a:pPr indent="-3175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Lato"/>
              <a:buChar char="-"/>
            </a:pPr>
            <a:r>
              <a:rPr lang="en" sz="14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Recalculate schedule every time a new ticket is submitted</a:t>
            </a:r>
          </a:p>
        </p:txBody>
      </p:sp>
      <p:pic>
        <p:nvPicPr>
          <p:cNvPr descr="cufh_logo2.gif"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75" y="4537650"/>
            <a:ext cx="3283775" cy="53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0250" y="76199"/>
            <a:ext cx="3457575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800" y="887325"/>
            <a:ext cx="1958900" cy="296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70125" y="842899"/>
            <a:ext cx="2428851" cy="3826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1944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rPr>
              <a:t>Generated Data  </a:t>
            </a:r>
          </a:p>
        </p:txBody>
      </p:sp>
      <p:pic>
        <p:nvPicPr>
          <p:cNvPr descr="cufh_logo2.gif"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75" y="4537650"/>
            <a:ext cx="3283775" cy="53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0250" y="76199"/>
            <a:ext cx="3457575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300" y="1157725"/>
            <a:ext cx="4131850" cy="106582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graphicFrame>
        <p:nvGraphicFramePr>
          <p:cNvPr id="87" name="Shape 87"/>
          <p:cNvGraphicFramePr/>
          <p:nvPr/>
        </p:nvGraphicFramePr>
        <p:xfrm>
          <a:off x="6074700" y="7671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{93FA31B5-E931-4955-8953-207B159C4385}</a:tableStyleId>
              </a:tblPr>
              <a:tblGrid>
                <a:gridCol w="346825"/>
                <a:gridCol w="527750"/>
                <a:gridCol w="346825"/>
                <a:gridCol w="527750"/>
                <a:gridCol w="648375"/>
              </a:tblGrid>
              <a:tr h="2188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</a:t>
                      </a:r>
                    </a:p>
                  </a:txBody>
                  <a:tcPr marT="19050" marB="19050" marR="28575" marL="28575" anchor="b">
                    <a:solidFill>
                      <a:srgbClr val="C9DAF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rj</a:t>
                      </a:r>
                    </a:p>
                  </a:txBody>
                  <a:tcPr marT="19050" marB="19050" marR="28575" marL="28575" anchor="b">
                    <a:solidFill>
                      <a:srgbClr val="C9DAF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wj</a:t>
                      </a:r>
                    </a:p>
                  </a:txBody>
                  <a:tcPr marT="19050" marB="19050" marR="28575" marL="28575" anchor="b">
                    <a:solidFill>
                      <a:srgbClr val="C9DAF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pj</a:t>
                      </a:r>
                    </a:p>
                  </a:txBody>
                  <a:tcPr marT="19050" marB="19050" marR="28575" marL="28575" anchor="b">
                    <a:solidFill>
                      <a:srgbClr val="C9DAF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/>
                        <a:t>wj/pj</a:t>
                      </a:r>
                    </a:p>
                  </a:txBody>
                  <a:tcPr marT="19050" marB="19050" marR="28575" marL="28575" anchor="b">
                    <a:solidFill>
                      <a:srgbClr val="C9DAF8"/>
                    </a:solidFill>
                  </a:tcPr>
                </a:tc>
              </a:tr>
              <a:tr h="2006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0.01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2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2.15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0.93</a:t>
                      </a:r>
                    </a:p>
                  </a:txBody>
                  <a:tcPr marT="19050" marB="19050" marR="28575" marL="28575" anchor="b"/>
                </a:tc>
              </a:tr>
              <a:tr h="2006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2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0.09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2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1.46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1.37</a:t>
                      </a:r>
                    </a:p>
                  </a:txBody>
                  <a:tcPr marT="19050" marB="19050" marR="28575" marL="28575" anchor="b"/>
                </a:tc>
              </a:tr>
              <a:tr h="2006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3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0.18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2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0.09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22.22</a:t>
                      </a:r>
                    </a:p>
                  </a:txBody>
                  <a:tcPr marT="19050" marB="19050" marR="28575" marL="28575" anchor="b"/>
                </a:tc>
              </a:tr>
              <a:tr h="2006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4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0.19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2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0.3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6.67</a:t>
                      </a:r>
                    </a:p>
                  </a:txBody>
                  <a:tcPr marT="19050" marB="19050" marR="28575" marL="28575" anchor="b"/>
                </a:tc>
              </a:tr>
              <a:tr h="2006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5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0.25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3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1.02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2.94</a:t>
                      </a:r>
                    </a:p>
                  </a:txBody>
                  <a:tcPr marT="19050" marB="19050" marR="28575" marL="28575" anchor="b"/>
                </a:tc>
              </a:tr>
              <a:tr h="2006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6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0.26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3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0.51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5.88</a:t>
                      </a:r>
                    </a:p>
                  </a:txBody>
                  <a:tcPr marT="19050" marB="19050" marR="28575" marL="28575" anchor="b"/>
                </a:tc>
              </a:tr>
              <a:tr h="2006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7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0.28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3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0.96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3.13</a:t>
                      </a:r>
                    </a:p>
                  </a:txBody>
                  <a:tcPr marT="19050" marB="19050" marR="28575" marL="28575" anchor="b"/>
                </a:tc>
              </a:tr>
              <a:tr h="2006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8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0.32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3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2.45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1.22</a:t>
                      </a:r>
                    </a:p>
                  </a:txBody>
                  <a:tcPr marT="19050" marB="19050" marR="28575" marL="28575" anchor="b"/>
                </a:tc>
              </a:tr>
              <a:tr h="2006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9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0.53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2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0.71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2.82</a:t>
                      </a:r>
                    </a:p>
                  </a:txBody>
                  <a:tcPr marT="19050" marB="19050" marR="28575" marL="28575" anchor="b"/>
                </a:tc>
              </a:tr>
              <a:tr h="2006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10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0.54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3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1.97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1.52</a:t>
                      </a:r>
                    </a:p>
                  </a:txBody>
                  <a:tcPr marT="19050" marB="19050" marR="28575" marL="28575" anchor="b"/>
                </a:tc>
              </a:tr>
              <a:tr h="2006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11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0.55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2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0.53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3.77</a:t>
                      </a:r>
                    </a:p>
                  </a:txBody>
                  <a:tcPr marT="19050" marB="19050" marR="28575" marL="28575" anchor="b"/>
                </a:tc>
              </a:tr>
              <a:tr h="1411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12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0.59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1.95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0.51</a:t>
                      </a:r>
                    </a:p>
                  </a:txBody>
                  <a:tcPr marT="19050" marB="19050" marR="28575" marL="28575" anchor="b"/>
                </a:tc>
              </a:tr>
              <a:tr h="2006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13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0.65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2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1.15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1.74</a:t>
                      </a:r>
                    </a:p>
                  </a:txBody>
                  <a:tcPr marT="19050" marB="19050" marR="28575" marL="28575" anchor="b"/>
                </a:tc>
              </a:tr>
              <a:tr h="2006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14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0.78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2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0.36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5.56</a:t>
                      </a:r>
                    </a:p>
                  </a:txBody>
                  <a:tcPr marT="19050" marB="19050" marR="28575" marL="28575" anchor="b"/>
                </a:tc>
              </a:tr>
              <a:tr h="2006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15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0.81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3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1.74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1.72</a:t>
                      </a:r>
                    </a:p>
                  </a:txBody>
                  <a:tcPr marT="19050" marB="19050" marR="28575" marL="28575" anchor="b"/>
                </a:tc>
              </a:tr>
              <a:tr h="2006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16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0.82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3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1.04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2.88</a:t>
                      </a:r>
                    </a:p>
                  </a:txBody>
                  <a:tcPr marT="19050" marB="19050" marR="28575" marL="28575" anchor="b"/>
                </a:tc>
              </a:tr>
              <a:tr h="2006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17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0.97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3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0.5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6.00</a:t>
                      </a:r>
                    </a:p>
                  </a:txBody>
                  <a:tcPr marT="19050" marB="19050" marR="28575" marL="28575" anchor="b"/>
                </a:tc>
              </a:tr>
            </a:tbl>
          </a:graphicData>
        </a:graphic>
      </p:graphicFrame>
      <p:sp>
        <p:nvSpPr>
          <p:cNvPr id="88" name="Shape 88"/>
          <p:cNvSpPr txBox="1"/>
          <p:nvPr/>
        </p:nvSpPr>
        <p:spPr>
          <a:xfrm>
            <a:off x="311700" y="767125"/>
            <a:ext cx="14916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Python output: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373175" y="2304675"/>
            <a:ext cx="40926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Problem we are trying to solve: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 txBox="1"/>
          <p:nvPr/>
        </p:nvSpPr>
        <p:spPr>
          <a:xfrm>
            <a:off x="423275" y="2695275"/>
            <a:ext cx="4131900" cy="1689900"/>
          </a:xfrm>
          <a:prstGeom prst="rect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Objective Function: 3 | rj | ⅀wjCj </a:t>
            </a:r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Char char="➔"/>
            </a:pP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NP-Hard  </a:t>
            </a:r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Char char="➔"/>
            </a:pP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Assume machines are number of workers: m = 3</a:t>
            </a:r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Char char="➔"/>
            </a:pP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rj </a:t>
            </a: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 the time when ticket is submitted</a:t>
            </a:r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Char char="➔"/>
            </a:pPr>
            <a:r>
              <a:rPr b="1"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wj </a:t>
            </a: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 the severity of request</a:t>
            </a:r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Lato"/>
              <a:buChar char="➔"/>
            </a:pPr>
            <a:r>
              <a:rPr b="1"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pj </a:t>
            </a: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 processing time (service time)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1" name="Shape 91"/>
          <p:cNvSpPr txBox="1"/>
          <p:nvPr/>
        </p:nvSpPr>
        <p:spPr>
          <a:xfrm>
            <a:off x="6483150" y="4537650"/>
            <a:ext cx="2473800" cy="3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" sz="1200"/>
              <a:t>Data s</a:t>
            </a:r>
            <a:r>
              <a:rPr i="1" lang="en" sz="1200"/>
              <a:t>napshot at time 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rPr>
              <a:t>Method</a:t>
            </a:r>
            <a:r>
              <a:rPr b="1" lang="en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rPr>
              <a:t> 1 - Smith’s Rule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508475" y="1326575"/>
            <a:ext cx="3952800" cy="15693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Step 1: Construct non-preemptive schedule using Smith’s rule, wj/pj decreasing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Step 2: Assign job</a:t>
            </a:r>
            <a:r>
              <a:rPr lang="en" sz="1200">
                <a:latin typeface="Lato"/>
                <a:ea typeface="Lato"/>
                <a:cs typeface="Lato"/>
                <a:sym typeface="Lato"/>
              </a:rPr>
              <a:t>s</a:t>
            </a:r>
            <a:r>
              <a:rPr lang="en" sz="1200">
                <a:latin typeface="Lato"/>
                <a:ea typeface="Lato"/>
                <a:cs typeface="Lato"/>
                <a:sym typeface="Lato"/>
              </a:rPr>
              <a:t> to </a:t>
            </a:r>
            <a:r>
              <a:rPr lang="en" sz="1200">
                <a:latin typeface="Lato"/>
                <a:ea typeface="Lato"/>
                <a:cs typeface="Lato"/>
                <a:sym typeface="Lato"/>
              </a:rPr>
              <a:t>machine</a:t>
            </a:r>
            <a:r>
              <a:rPr lang="en" sz="1200">
                <a:latin typeface="Lato"/>
                <a:ea typeface="Lato"/>
                <a:cs typeface="Lato"/>
                <a:sym typeface="Lato"/>
              </a:rPr>
              <a:t> that ha</a:t>
            </a:r>
            <a:r>
              <a:rPr lang="en" sz="1200">
                <a:latin typeface="Lato"/>
                <a:ea typeface="Lato"/>
                <a:cs typeface="Lato"/>
                <a:sym typeface="Lato"/>
              </a:rPr>
              <a:t>s</a:t>
            </a:r>
            <a:r>
              <a:rPr lang="en" sz="1200">
                <a:latin typeface="Lato"/>
                <a:ea typeface="Lato"/>
                <a:cs typeface="Lato"/>
                <a:sym typeface="Lato"/>
              </a:rPr>
              <a:t> completed task</a:t>
            </a:r>
          </a:p>
          <a:p>
            <a:pPr lvl="0">
              <a:spcBef>
                <a:spcPts val="0"/>
              </a:spcBef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Step 3: Ensure that job does not start before release date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400">
              <a:latin typeface="Lato"/>
              <a:ea typeface="Lato"/>
              <a:cs typeface="Lato"/>
              <a:sym typeface="Lato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>
              <a:latin typeface="Lato"/>
              <a:ea typeface="Lato"/>
              <a:cs typeface="Lato"/>
              <a:sym typeface="Lato"/>
            </a:endParaRPr>
          </a:p>
          <a:p>
            <a:pPr lvl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t/>
            </a:r>
            <a:endParaRPr b="1" sz="1200">
              <a:latin typeface="Lato"/>
              <a:ea typeface="Lato"/>
              <a:cs typeface="Lato"/>
              <a:sym typeface="Lato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cufh_logo2.gif"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75" y="4537650"/>
            <a:ext cx="3283775" cy="53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0250" y="76199"/>
            <a:ext cx="3457575" cy="39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4878600" y="1349151"/>
            <a:ext cx="3457500" cy="1178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➔"/>
            </a:pPr>
            <a:r>
              <a:rPr b="1"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Average wait time (Cj - rj) = 2.67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har char="➔"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⅀wjCj = 124.39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4761250" y="958550"/>
            <a:ext cx="9159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</a:pPr>
            <a:r>
              <a:rPr b="1"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Results: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 txBox="1"/>
          <p:nvPr/>
        </p:nvSpPr>
        <p:spPr>
          <a:xfrm>
            <a:off x="440025" y="999975"/>
            <a:ext cx="12909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</a:pPr>
            <a:r>
              <a:rPr b="1"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Algorithm: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 txBox="1"/>
          <p:nvPr/>
        </p:nvSpPr>
        <p:spPr>
          <a:xfrm>
            <a:off x="508475" y="3048275"/>
            <a:ext cx="2112300" cy="2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Schedule</a:t>
            </a:r>
            <a:r>
              <a:rPr b="1" lang="en">
                <a:solidFill>
                  <a:schemeClr val="dk2"/>
                </a:solidFill>
              </a:rPr>
              <a:t>: 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0437" y="3513692"/>
            <a:ext cx="8483124" cy="840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rPr>
              <a:t>Method</a:t>
            </a:r>
            <a:r>
              <a:rPr b="1" lang="en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rPr>
              <a:t> 2 - CONVERT 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8476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According to the algorithm CONVERT, the 1-machine model works for multiple parallel machines.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Step 1: Construct pre-emptive schedule on single machine </a:t>
            </a:r>
          </a:p>
          <a:p>
            <a:pPr indent="-304800" lvl="0" marL="914400" rtl="0">
              <a:lnSpc>
                <a:spcPct val="100000"/>
              </a:lnSpc>
              <a:spcBef>
                <a:spcPts val="0"/>
              </a:spcBef>
              <a:buSzPct val="100000"/>
              <a:buChar char="➔"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Algorithm by </a:t>
            </a:r>
            <a:r>
              <a:rPr b="1" lang="en" sz="1200">
                <a:latin typeface="Lato"/>
                <a:ea typeface="Lato"/>
                <a:cs typeface="Lato"/>
                <a:sym typeface="Lato"/>
              </a:rPr>
              <a:t>Smith</a:t>
            </a:r>
            <a:r>
              <a:rPr lang="en" sz="1200">
                <a:latin typeface="Lato"/>
                <a:ea typeface="Lato"/>
                <a:cs typeface="Lato"/>
                <a:sym typeface="Lato"/>
              </a:rPr>
              <a:t>: At any time we schedule the job j with the greatest </a:t>
            </a:r>
            <a:r>
              <a:rPr i="1" lang="en" sz="1200">
                <a:latin typeface="Lato"/>
                <a:ea typeface="Lato"/>
                <a:cs typeface="Lato"/>
                <a:sym typeface="Lato"/>
              </a:rPr>
              <a:t>Smith ratio</a:t>
            </a:r>
            <a:r>
              <a:rPr lang="en" sz="1200">
                <a:latin typeface="Lato"/>
                <a:ea typeface="Lato"/>
                <a:cs typeface="Lato"/>
                <a:sym typeface="Lato"/>
              </a:rPr>
              <a:t> w</a:t>
            </a:r>
            <a:r>
              <a:rPr baseline="-25000" lang="en" sz="1200">
                <a:latin typeface="Lato"/>
                <a:ea typeface="Lato"/>
                <a:cs typeface="Lato"/>
                <a:sym typeface="Lato"/>
              </a:rPr>
              <a:t>j</a:t>
            </a:r>
            <a:r>
              <a:rPr lang="en" sz="1200">
                <a:latin typeface="Lato"/>
                <a:ea typeface="Lato"/>
                <a:cs typeface="Lato"/>
                <a:sym typeface="Lato"/>
              </a:rPr>
              <a:t>/p</a:t>
            </a:r>
            <a:r>
              <a:rPr baseline="-25000" lang="en" sz="1200">
                <a:latin typeface="Lato"/>
                <a:ea typeface="Lato"/>
                <a:cs typeface="Lato"/>
                <a:sym typeface="Lato"/>
              </a:rPr>
              <a:t>j</a:t>
            </a:r>
            <a:r>
              <a:rPr lang="en" sz="1200">
                <a:latin typeface="Lato"/>
                <a:ea typeface="Lato"/>
                <a:cs typeface="Lato"/>
                <a:sym typeface="Lato"/>
              </a:rPr>
              <a:t>, where p</a:t>
            </a:r>
            <a:r>
              <a:rPr baseline="-25000" lang="en" sz="1200">
                <a:latin typeface="Lato"/>
                <a:ea typeface="Lato"/>
                <a:cs typeface="Lato"/>
                <a:sym typeface="Lato"/>
              </a:rPr>
              <a:t>j</a:t>
            </a:r>
            <a:r>
              <a:rPr lang="en" sz="1200">
                <a:latin typeface="Lato"/>
                <a:ea typeface="Lato"/>
                <a:cs typeface="Lato"/>
                <a:sym typeface="Lato"/>
              </a:rPr>
              <a:t> is the remaining processing time of job j.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Step 2: Form a list L of the jobs, ordered by their pre-emptive completion times.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Step 3: List schedule non-preemptively using L, with the constraint that no job J starts before its release date rj. </a:t>
            </a:r>
          </a:p>
          <a:p>
            <a:pPr indent="-304800" lvl="0" marL="914400" rtl="0">
              <a:lnSpc>
                <a:spcPct val="100000"/>
              </a:lnSpc>
              <a:spcBef>
                <a:spcPts val="0"/>
              </a:spcBef>
              <a:buSzPct val="100000"/>
              <a:buFont typeface="Lato"/>
              <a:buChar char="➔"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To slightly simplify our analysis, we specify that our list scheduling algorithm will not start the jth job in L until the (j - 1)st is completed (in the one machine environment) or started (in the parallel machine environment)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 </a:t>
            </a:r>
          </a:p>
        </p:txBody>
      </p:sp>
      <p:pic>
        <p:nvPicPr>
          <p:cNvPr descr="cufh_logo2.gif"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75" y="4537650"/>
            <a:ext cx="3283775" cy="53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0250" y="76199"/>
            <a:ext cx="3457575" cy="39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>
            <p:ph idx="1" type="body"/>
          </p:nvPr>
        </p:nvSpPr>
        <p:spPr>
          <a:xfrm>
            <a:off x="311700" y="3650025"/>
            <a:ext cx="86028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*</a:t>
            </a:r>
            <a:r>
              <a:rPr lang="en" sz="800">
                <a:latin typeface="Lato"/>
                <a:ea typeface="Lato"/>
                <a:cs typeface="Lato"/>
                <a:sym typeface="Lato"/>
              </a:rPr>
              <a:t>There is an on-line non-preemptive 2-approximation algorithm for 1 | rj | ⅀Cj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Given a schedule P for 1 | rj, pmtn | ⅀wjCj, algorithm CONVERT produces a schedule N for the corresponding instance of 1 | rj l ⅀wjCj with C_N ≤ 2C_P.  *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235500" y="2926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rPr>
              <a:t>Algorithm 2 - CONVERT </a:t>
            </a:r>
          </a:p>
        </p:txBody>
      </p:sp>
      <p:pic>
        <p:nvPicPr>
          <p:cNvPr descr="cufh_logo2.gif"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75" y="4537650"/>
            <a:ext cx="3283775" cy="53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0250" y="76199"/>
            <a:ext cx="3457575" cy="39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518250" y="1891562"/>
            <a:ext cx="3236700" cy="10035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➔"/>
            </a:pPr>
            <a:r>
              <a:rPr b="1"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</a:t>
            </a:r>
            <a:r>
              <a:rPr b="1"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verage wait time (Cj - rj) = 2.62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Char char="➔"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⅀wjCj = 126.99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410700" y="1393169"/>
            <a:ext cx="17406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Results: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chemeClr val="dk2"/>
              </a:solidFill>
            </a:endParaRPr>
          </a:p>
        </p:txBody>
      </p:sp>
      <p:pic>
        <p:nvPicPr>
          <p:cNvPr id="123" name="Shape 1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0150" y="3290449"/>
            <a:ext cx="8603700" cy="851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2355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rPr>
              <a:t>Results and Recommendations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311700" y="1152475"/>
            <a:ext cx="8391300" cy="338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rtl="0">
              <a:spcBef>
                <a:spcPts val="0"/>
              </a:spcBef>
              <a:buSzPct val="100000"/>
              <a:buFont typeface="Lato"/>
              <a:buChar char="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Both algorithms delivered an average waiting time lower than the range provided by housing </a:t>
            </a:r>
          </a:p>
          <a:p>
            <a:pPr indent="-330200" lvl="0" marL="457200" rtl="0">
              <a:spcBef>
                <a:spcPts val="0"/>
              </a:spcBef>
              <a:buSzPct val="100000"/>
              <a:buFont typeface="Lato"/>
              <a:buChar char="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Smith’s Algorithm and CONVERT Algorithms produce close results</a:t>
            </a:r>
          </a:p>
          <a:p>
            <a:pPr indent="-330200" lvl="0" marL="457200" rtl="0">
              <a:spcBef>
                <a:spcPts val="0"/>
              </a:spcBef>
              <a:buSzPct val="100000"/>
              <a:buFont typeface="Lato"/>
              <a:buChar char="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After various trials, CONVERT Algorithm was shown to have slight improvement over Smith’s Algorithm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>
              <a:spcBef>
                <a:spcPts val="0"/>
              </a:spcBef>
              <a:buSzPct val="100000"/>
              <a:buFont typeface="Lato"/>
              <a:buChar char="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Next Steps:</a:t>
            </a:r>
          </a:p>
          <a:p>
            <a:pPr indent="-330200" lvl="1" marL="914400" rtl="0">
              <a:spcBef>
                <a:spcPts val="0"/>
              </a:spcBef>
              <a:buSzPct val="100000"/>
              <a:buFont typeface="Lato"/>
              <a:buChar char="○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Run algorithm with real data  </a:t>
            </a:r>
          </a:p>
          <a:p>
            <a:pPr indent="-330200" lvl="1" marL="914400" rtl="0">
              <a:spcBef>
                <a:spcPts val="0"/>
              </a:spcBef>
              <a:buSzPct val="100000"/>
              <a:buFont typeface="Lato"/>
              <a:buChar char="○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Explore other types of algorithms e.g. Maintenance Scheduling   </a:t>
            </a:r>
          </a:p>
        </p:txBody>
      </p:sp>
      <p:pic>
        <p:nvPicPr>
          <p:cNvPr descr="cufh_logo2.gif"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75" y="4537650"/>
            <a:ext cx="3283775" cy="53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0250" y="76199"/>
            <a:ext cx="3457575" cy="39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