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PT Sans Narrow" charset="0"/>
      <p:regular r:id="rId23"/>
      <p:bold r:id="rId24"/>
    </p:embeddedFont>
    <p:embeddedFont>
      <p:font typeface="Open Sans" charset="0"/>
      <p:regular r:id="rId25"/>
      <p:bold r:id="rId26"/>
      <p:italic r:id="rId27"/>
      <p:boldItalic r:id="rId28"/>
    </p:embeddedFont>
    <p:embeddedFont>
      <p:font typeface="Calibri"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190226CB-F8ED-4982-ADD9-F2B39F412011}">
  <a:tblStyle styleId="{190226CB-F8ED-4982-ADD9-F2B39F41201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24" y="-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Today we are presenting to you our findings on the Aircraft Landing Problem, which aims to schedule aircrafts on one or multiple runways as close as possible to their target landing times.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next algo that we are going to talk about is MIP.  it is optimal for lateness or tardiness and could be applied to solve both single runway and multiple runway with additional constraints. Here, the figure shows how we set up our problem. Ang landing occurring not at the target time will result in a penalty due to inefficient use of fuel. So here we need to find a assigned landing time to each flight so that we could minimize the total weighted lateness.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Here is our notations. But for our simulated example, we reduce these complex variables into 6 necessary inputs, which will be talked about later in the simulated example section.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Here shows how we quantify our objective function into mathematical equation. Our decision variable is to find xi between Ei and Li.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If there are n aircrafts to be scheduled, then we would have n! different schedules. If n is large, then explicit enumeration is practically impossible. Therefore we need to come up with tight UB and LB.</a:t>
            </a:r>
          </a:p>
          <a:p>
            <a:pPr lvl="0">
              <a:spcBef>
                <a:spcPts val="0"/>
              </a:spcBef>
              <a:buNone/>
            </a:pPr>
            <a:r>
              <a:rPr lang="en"/>
              <a:t>UB: we will use the result from FCFS</a:t>
            </a:r>
          </a:p>
          <a:p>
            <a:pPr lvl="0">
              <a:spcBef>
                <a:spcPts val="0"/>
              </a:spcBef>
              <a:buNone/>
            </a:pPr>
            <a:r>
              <a:rPr lang="en"/>
              <a:t>LB: generally hard to find given the complexity of the constraints in real-life ALP. Instead, we can develop different methods to eliminate branches that need not be searched, while ensuring optimality.</a:t>
            </a:r>
          </a:p>
          <a:p>
            <a:pPr lvl="0">
              <a:spcBef>
                <a:spcPts val="0"/>
              </a:spcBef>
              <a:buNone/>
            </a:pPr>
            <a:r>
              <a:rPr lang="en"/>
              <a:t>Under the assumption that the objective value does not decrease when the next aircraft is added to the partial schedule, we can apply three branching reduction techniques.</a:t>
            </a:r>
          </a:p>
          <a:p>
            <a:pPr lvl="0" rtl="0">
              <a:spcBef>
                <a:spcPts val="0"/>
              </a:spcBef>
              <a:buNone/>
            </a:pPr>
            <a:r>
              <a:rPr lang="en"/>
              <a:t>1. Constraint Branching Reduction:</a:t>
            </a:r>
          </a:p>
          <a:p>
            <a:pPr lvl="0">
              <a:spcBef>
                <a:spcPts val="0"/>
              </a:spcBef>
              <a:buNone/>
            </a:pPr>
            <a:r>
              <a:rPr lang="en"/>
              <a:t>If a partial sequence violates some constraint, then any sequence built on that partial sequence violates that constraint, and we can discard all branches below the node that corresponds to that partial sequence.</a:t>
            </a:r>
          </a:p>
          <a:p>
            <a:pPr lvl="0" rtl="0">
              <a:spcBef>
                <a:spcPts val="0"/>
              </a:spcBef>
              <a:buNone/>
            </a:pPr>
            <a:r>
              <a:rPr lang="en"/>
              <a:t>2. Objective Branching Reduction:</a:t>
            </a:r>
          </a:p>
          <a:p>
            <a:pPr lvl="0" rtl="0">
              <a:spcBef>
                <a:spcPts val="0"/>
              </a:spcBef>
              <a:buNone/>
            </a:pPr>
            <a:r>
              <a:rPr lang="en"/>
              <a:t>If the objective value of a partial sequence exceeds the UB, then we can discard all branches below the node that corresponds to that partial sequence.</a:t>
            </a:r>
          </a:p>
          <a:p>
            <a:pPr lvl="0" rtl="0">
              <a:spcBef>
                <a:spcPts val="0"/>
              </a:spcBef>
              <a:buNone/>
            </a:pPr>
            <a:r>
              <a:rPr lang="en"/>
              <a:t>3. Moving-Window Method:</a:t>
            </a:r>
          </a:p>
          <a:p>
            <a:pPr lvl="0" rtl="0">
              <a:spcBef>
                <a:spcPts val="0"/>
              </a:spcBef>
              <a:buNone/>
            </a:pPr>
            <a:r>
              <a:rPr lang="en"/>
              <a:t>Since n is large in real life, we can restrict B&amp;B computation to a subset of aircrafts, and increment the window by the step size to generate a new subset, and repeat the process.</a:t>
            </a:r>
          </a:p>
          <a:p>
            <a:pPr lvl="0" rtl="0">
              <a:spcBef>
                <a:spcPts val="0"/>
              </a:spcBef>
              <a:buNone/>
            </a:pPr>
            <a:r>
              <a:rPr lang="en"/>
              <a:t>E.g. n=8, subset size=6, step size=1. B&amp;B on first 6 aircrafts, leave out the first aircraft in the resulting schedule as the first to be scheduled in the entire process. B&amp;B on second 6 aircrafts, repeat, until we get the final schedule.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First, we will introduce the 4 objective functions.</a:t>
            </a:r>
          </a:p>
          <a:p>
            <a:pPr lvl="0">
              <a:spcBef>
                <a:spcPts val="0"/>
              </a:spcBef>
              <a:buNone/>
            </a:pPr>
            <a:r>
              <a:rPr lang="en"/>
              <a:t>Next, we will examine the 4 optimize each of these objectives.</a:t>
            </a:r>
          </a:p>
          <a:p>
            <a:pPr lvl="0">
              <a:spcBef>
                <a:spcPts val="0"/>
              </a:spcBef>
              <a:buNone/>
            </a:pPr>
            <a:r>
              <a:rPr lang="en"/>
              <a:t>Then, we will take a look at one example and our analysis.</a:t>
            </a:r>
          </a:p>
          <a:p>
            <a:pPr lvl="0">
              <a:spcBef>
                <a:spcPts val="0"/>
              </a:spcBef>
              <a:buNone/>
            </a:pPr>
            <a:r>
              <a:rPr lang="en"/>
              <a:t>We will close with some final thoughts.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buSzPct val="100000"/>
              <a:buFont typeface="Times New Roman"/>
            </a:pPr>
            <a:r>
              <a:rPr lang="en" sz="1200">
                <a:latin typeface="Times New Roman"/>
                <a:ea typeface="Times New Roman"/>
                <a:cs typeface="Times New Roman"/>
                <a:sym typeface="Times New Roman"/>
              </a:rPr>
              <a:t>simplest and most ideal case, scheduling landing and takeoff order if each aircraft lands/takes-off without considering other aircraft</a:t>
            </a:r>
          </a:p>
          <a:p>
            <a:pPr marL="457200" lvl="0" indent="-304800" rtl="0">
              <a:lnSpc>
                <a:spcPct val="115000"/>
              </a:lnSpc>
              <a:spcBef>
                <a:spcPts val="0"/>
              </a:spcBef>
              <a:buSzPct val="100000"/>
              <a:buFont typeface="Times New Roman"/>
            </a:pPr>
            <a:r>
              <a:rPr lang="en" sz="1200">
                <a:latin typeface="Times New Roman"/>
                <a:ea typeface="Times New Roman"/>
                <a:cs typeface="Times New Roman"/>
                <a:sym typeface="Times New Roman"/>
              </a:rPr>
              <a:t>estimated landing time (ELT) is estimated from inputs such as planned arrival route, flight speed, and standard procedure descent =&gt; each flight is then assigned a scheduled landing time (SLT) and in the event of multiple runways also assigned to a particular runway. </a:t>
            </a:r>
          </a:p>
          <a:p>
            <a:pPr marL="457200" lvl="0" indent="-304800" rtl="0">
              <a:lnSpc>
                <a:spcPct val="115000"/>
              </a:lnSpc>
              <a:spcBef>
                <a:spcPts val="0"/>
              </a:spcBef>
              <a:buSzPct val="100000"/>
              <a:buFont typeface="Times New Roman"/>
            </a:pPr>
            <a:r>
              <a:rPr lang="en" sz="1200">
                <a:latin typeface="Times New Roman"/>
                <a:ea typeface="Times New Roman"/>
                <a:cs typeface="Times New Roman"/>
                <a:sym typeface="Times New Roman"/>
              </a:rPr>
              <a:t>The FCFS sequence thus lands the aircraft in order of their SLT at the runway and air traffic controllers enforce minimum separation requirements between aircrafts with respect to their weight class. </a:t>
            </a:r>
          </a:p>
          <a:p>
            <a:pPr marL="457200" lvl="0" indent="-304800" rtl="0">
              <a:lnSpc>
                <a:spcPct val="115000"/>
              </a:lnSpc>
              <a:spcBef>
                <a:spcPts val="0"/>
              </a:spcBef>
              <a:buSzPct val="100000"/>
              <a:buFont typeface="Times New Roman"/>
            </a:pPr>
            <a:r>
              <a:rPr lang="en" sz="1200">
                <a:latin typeface="Times New Roman"/>
                <a:ea typeface="Times New Roman"/>
                <a:cs typeface="Times New Roman"/>
                <a:sym typeface="Times New Roman"/>
              </a:rPr>
              <a:t>Under these simple assumptions the FCFS method is fair in the sense that aircrafts are scheduled in the order they arrive and should be optimal for minimizing total makespan. Other advantages of FCFS include promoting safety by reducing controller workload as well as minimizing the standard deviation of aircraft delays. However, it may not be optimal in terms of other objectives such as average aircraft delay, average passenger delay, or runway throughput</a:t>
            </a:r>
          </a:p>
          <a:p>
            <a:pPr marL="457200" lvl="0" indent="-304800" rtl="0">
              <a:lnSpc>
                <a:spcPct val="115000"/>
              </a:lnSpc>
              <a:spcBef>
                <a:spcPts val="0"/>
              </a:spcBef>
              <a:buSzPct val="100000"/>
              <a:buFont typeface="Times New Roman"/>
            </a:pPr>
            <a:endParaRPr sz="1200">
              <a:latin typeface="Times New Roman"/>
              <a:ea typeface="Times New Roman"/>
              <a:cs typeface="Times New Roman"/>
              <a:sym typeface="Times New Roman"/>
            </a:endParaRPr>
          </a:p>
          <a:p>
            <a:pPr lvl="0">
              <a:spcBef>
                <a:spcPts val="0"/>
              </a:spcBef>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lnSpc>
                <a:spcPct val="115000"/>
              </a:lnSpc>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At stage 2, node for every possible sequence of length 2 ending at position 2</a:t>
            </a:r>
          </a:p>
          <a:p>
            <a:pPr marL="457200" lvl="0" indent="-228600">
              <a:spcBef>
                <a:spcPts val="0"/>
              </a:spcBef>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pPr lvl="0" algn="r">
                <a:spcBef>
                  <a:spcPts val="0"/>
                </a:spcBef>
                <a:buNone/>
              </a:p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t>Aircraft Landing Problem</a:t>
            </a:r>
          </a:p>
        </p:txBody>
      </p:sp>
      <p:sp>
        <p:nvSpPr>
          <p:cNvPr id="67" name="Shape 67"/>
          <p:cNvSpPr txBox="1">
            <a:spLocks noGrp="1"/>
          </p:cNvSpPr>
          <p:nvPr>
            <p:ph type="subTitle" idx="1"/>
          </p:nvPr>
        </p:nvSpPr>
        <p:spPr>
          <a:xfrm>
            <a:off x="1902800" y="2879950"/>
            <a:ext cx="5339400" cy="792600"/>
          </a:xfrm>
          <a:prstGeom prst="rect">
            <a:avLst/>
          </a:prstGeom>
        </p:spPr>
        <p:txBody>
          <a:bodyPr lIns="91425" tIns="91425" rIns="91425" bIns="91425" anchor="t" anchorCtr="0">
            <a:noAutofit/>
          </a:bodyPr>
          <a:lstStyle/>
          <a:p>
            <a:pPr lvl="0">
              <a:spcBef>
                <a:spcPts val="0"/>
              </a:spcBef>
              <a:buNone/>
            </a:pPr>
            <a:r>
              <a:rPr lang="en"/>
              <a:t>Ruyue Xu, Michelle Liu, Tian Liang, Shuyin Hua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Algorithm III:Mixed Integer Programming(MIP)</a:t>
            </a:r>
          </a:p>
          <a:p>
            <a:pPr lvl="0">
              <a:spcBef>
                <a:spcPts val="0"/>
              </a:spcBef>
              <a:buNone/>
            </a:pPr>
            <a:endParaRPr/>
          </a:p>
        </p:txBody>
      </p:sp>
      <p:sp>
        <p:nvSpPr>
          <p:cNvPr id="124" name="Shape 124"/>
          <p:cNvSpPr txBox="1">
            <a:spLocks noGrp="1"/>
          </p:cNvSpPr>
          <p:nvPr>
            <p:ph type="body" idx="1"/>
          </p:nvPr>
        </p:nvSpPr>
        <p:spPr>
          <a:xfrm>
            <a:off x="311700" y="1266325"/>
            <a:ext cx="8520600" cy="1485600"/>
          </a:xfrm>
          <a:prstGeom prst="rect">
            <a:avLst/>
          </a:prstGeom>
        </p:spPr>
        <p:txBody>
          <a:bodyPr lIns="91425" tIns="91425" rIns="91425" bIns="91425" anchor="t" anchorCtr="0">
            <a:noAutofit/>
          </a:bodyPr>
          <a:lstStyle/>
          <a:p>
            <a:pPr marL="457200" lvl="0" indent="-228600" rtl="0">
              <a:spcBef>
                <a:spcPts val="0"/>
              </a:spcBef>
            </a:pPr>
            <a:r>
              <a:rPr lang="en"/>
              <a:t>Optimal for (weighted) lateness or tardiness</a:t>
            </a:r>
          </a:p>
          <a:p>
            <a:pPr marL="457200" lvl="0" indent="-228600" rtl="0">
              <a:spcBef>
                <a:spcPts val="0"/>
              </a:spcBef>
            </a:pPr>
            <a:r>
              <a:rPr lang="en"/>
              <a:t>Single Runway: assign a certain landing time to one flight</a:t>
            </a:r>
          </a:p>
          <a:p>
            <a:pPr marL="457200" lvl="0" indent="-228600" rtl="0">
              <a:spcBef>
                <a:spcPts val="0"/>
              </a:spcBef>
            </a:pPr>
            <a:r>
              <a:rPr lang="en"/>
              <a:t>Multiple Runways:  assign a flight a landing time and a runway</a:t>
            </a:r>
          </a:p>
          <a:p>
            <a:pPr marL="914400" lvl="1" indent="-228600" rtl="0">
              <a:spcBef>
                <a:spcPts val="0"/>
              </a:spcBef>
            </a:pPr>
            <a:r>
              <a:rPr lang="en"/>
              <a:t>additional constraints</a:t>
            </a:r>
          </a:p>
        </p:txBody>
      </p:sp>
      <p:pic>
        <p:nvPicPr>
          <p:cNvPr id="125" name="Shape 125" descr="2.jpeg"/>
          <p:cNvPicPr preferRelativeResize="0"/>
          <p:nvPr/>
        </p:nvPicPr>
        <p:blipFill>
          <a:blip r:embed="rId3">
            <a:alphaModFix/>
          </a:blip>
          <a:stretch>
            <a:fillRect/>
          </a:stretch>
        </p:blipFill>
        <p:spPr>
          <a:xfrm>
            <a:off x="1639425" y="2751925"/>
            <a:ext cx="4905375" cy="1733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Algorithm III: MIP---Single Runway</a:t>
            </a:r>
          </a:p>
        </p:txBody>
      </p:sp>
      <p:sp>
        <p:nvSpPr>
          <p:cNvPr id="131" name="Shape 13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Notation:</a:t>
            </a:r>
          </a:p>
          <a:p>
            <a:pPr lvl="0">
              <a:spcBef>
                <a:spcPts val="0"/>
              </a:spcBef>
              <a:buNone/>
            </a:pPr>
            <a:endParaRPr/>
          </a:p>
        </p:txBody>
      </p:sp>
      <p:pic>
        <p:nvPicPr>
          <p:cNvPr id="132" name="Shape 132" descr="1.jpeg"/>
          <p:cNvPicPr preferRelativeResize="0"/>
          <p:nvPr/>
        </p:nvPicPr>
        <p:blipFill>
          <a:blip r:embed="rId3">
            <a:alphaModFix/>
          </a:blip>
          <a:stretch>
            <a:fillRect/>
          </a:stretch>
        </p:blipFill>
        <p:spPr>
          <a:xfrm>
            <a:off x="1843100" y="1266325"/>
            <a:ext cx="5457825" cy="364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311700" y="1266325"/>
            <a:ext cx="8520600" cy="1110900"/>
          </a:xfrm>
          <a:prstGeom prst="rect">
            <a:avLst/>
          </a:prstGeom>
        </p:spPr>
        <p:txBody>
          <a:bodyPr lIns="91425" tIns="91425" rIns="91425" bIns="91425" anchor="t" anchorCtr="0">
            <a:noAutofit/>
          </a:bodyPr>
          <a:lstStyle/>
          <a:p>
            <a:pPr marL="457200" lvl="0" indent="-228600" rtl="0">
              <a:spcBef>
                <a:spcPts val="0"/>
              </a:spcBef>
            </a:pPr>
            <a:r>
              <a:rPr lang="en"/>
              <a:t>Objective Function</a:t>
            </a:r>
          </a:p>
          <a:p>
            <a:pPr lvl="0">
              <a:spcBef>
                <a:spcPts val="0"/>
              </a:spcBef>
              <a:buNone/>
            </a:pPr>
            <a:endParaRPr/>
          </a:p>
        </p:txBody>
      </p:sp>
      <p:sp>
        <p:nvSpPr>
          <p:cNvPr id="138" name="Shape 13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Algorithm III: MIP---Single Runway</a:t>
            </a:r>
          </a:p>
        </p:txBody>
      </p:sp>
      <p:pic>
        <p:nvPicPr>
          <p:cNvPr id="139" name="Shape 139" descr="3.jpeg"/>
          <p:cNvPicPr preferRelativeResize="0"/>
          <p:nvPr/>
        </p:nvPicPr>
        <p:blipFill rotWithShape="1">
          <a:blip r:embed="rId3">
            <a:alphaModFix/>
          </a:blip>
          <a:srcRect l="1078" t="8382"/>
          <a:stretch/>
        </p:blipFill>
        <p:spPr>
          <a:xfrm>
            <a:off x="2068000" y="1714500"/>
            <a:ext cx="4816525" cy="547950"/>
          </a:xfrm>
          <a:prstGeom prst="rect">
            <a:avLst/>
          </a:prstGeom>
          <a:noFill/>
          <a:ln>
            <a:noFill/>
          </a:ln>
        </p:spPr>
      </p:pic>
      <p:sp>
        <p:nvSpPr>
          <p:cNvPr id="140" name="Shape 140"/>
          <p:cNvSpPr txBox="1">
            <a:spLocks noGrp="1"/>
          </p:cNvSpPr>
          <p:nvPr>
            <p:ph type="body" idx="1"/>
          </p:nvPr>
        </p:nvSpPr>
        <p:spPr>
          <a:xfrm>
            <a:off x="311687" y="2491125"/>
            <a:ext cx="8520600" cy="707400"/>
          </a:xfrm>
          <a:prstGeom prst="rect">
            <a:avLst/>
          </a:prstGeom>
        </p:spPr>
        <p:txBody>
          <a:bodyPr lIns="91425" tIns="91425" rIns="91425" bIns="91425" anchor="t" anchorCtr="0">
            <a:noAutofit/>
          </a:bodyPr>
          <a:lstStyle/>
          <a:p>
            <a:pPr marL="457200" lvl="0" indent="-228600" rtl="0">
              <a:spcBef>
                <a:spcPts val="0"/>
              </a:spcBef>
            </a:pPr>
            <a:r>
              <a:rPr lang="en"/>
              <a:t>Constraints</a:t>
            </a:r>
          </a:p>
        </p:txBody>
      </p:sp>
      <p:pic>
        <p:nvPicPr>
          <p:cNvPr id="141" name="Shape 141" descr="4.jpeg"/>
          <p:cNvPicPr preferRelativeResize="0"/>
          <p:nvPr/>
        </p:nvPicPr>
        <p:blipFill rotWithShape="1">
          <a:blip r:embed="rId4">
            <a:alphaModFix/>
          </a:blip>
          <a:srcRect t="31049" b="5325"/>
          <a:stretch/>
        </p:blipFill>
        <p:spPr>
          <a:xfrm>
            <a:off x="2864750" y="2774312"/>
            <a:ext cx="1457325" cy="424200"/>
          </a:xfrm>
          <a:prstGeom prst="rect">
            <a:avLst/>
          </a:prstGeom>
          <a:noFill/>
          <a:ln>
            <a:noFill/>
          </a:ln>
        </p:spPr>
      </p:pic>
      <p:pic>
        <p:nvPicPr>
          <p:cNvPr id="142" name="Shape 142" descr="5.jpeg"/>
          <p:cNvPicPr preferRelativeResize="0"/>
          <p:nvPr/>
        </p:nvPicPr>
        <p:blipFill rotWithShape="1">
          <a:blip r:embed="rId5">
            <a:alphaModFix/>
          </a:blip>
          <a:srcRect t="5499"/>
          <a:stretch/>
        </p:blipFill>
        <p:spPr>
          <a:xfrm>
            <a:off x="2651425" y="3198525"/>
            <a:ext cx="2247900" cy="1791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lnSpc>
                <a:spcPct val="100000"/>
              </a:lnSpc>
              <a:spcBef>
                <a:spcPts val="0"/>
              </a:spcBef>
            </a:pPr>
            <a:r>
              <a:rPr lang="en"/>
              <a:t>3P continuous variables</a:t>
            </a:r>
          </a:p>
          <a:p>
            <a:pPr marL="457200" lvl="0" indent="-228600" rtl="0">
              <a:lnSpc>
                <a:spcPct val="100000"/>
              </a:lnSpc>
              <a:spcBef>
                <a:spcPts val="0"/>
              </a:spcBef>
            </a:pPr>
            <a:r>
              <a:rPr lang="en"/>
              <a:t>at most P(P - 1) binary (zero–one) variable</a:t>
            </a:r>
          </a:p>
          <a:p>
            <a:pPr marL="457200" lvl="0" indent="-228600" rtl="0">
              <a:lnSpc>
                <a:spcPct val="100000"/>
              </a:lnSpc>
              <a:spcBef>
                <a:spcPts val="0"/>
              </a:spcBef>
            </a:pPr>
            <a:r>
              <a:rPr lang="en"/>
              <a:t>at most [3P * 3P(P -1)/2] constraints(excluding bounds on variables)</a:t>
            </a:r>
          </a:p>
        </p:txBody>
      </p:sp>
      <p:sp>
        <p:nvSpPr>
          <p:cNvPr id="148" name="Shape 14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Algorithm III: MIP---Single Runway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311700" y="1926600"/>
            <a:ext cx="8520600" cy="2642400"/>
          </a:xfrm>
          <a:prstGeom prst="rect">
            <a:avLst/>
          </a:prstGeom>
        </p:spPr>
        <p:txBody>
          <a:bodyPr lIns="91425" tIns="91425" rIns="91425" bIns="91425" anchor="t" anchorCtr="0">
            <a:noAutofit/>
          </a:bodyPr>
          <a:lstStyle/>
          <a:p>
            <a:pPr lvl="0">
              <a:spcBef>
                <a:spcPts val="0"/>
              </a:spcBef>
              <a:buNone/>
            </a:pPr>
            <a:r>
              <a:rPr lang="en"/>
              <a:t>Although the formulations given above for both the single- and multiple-runway cases are sufficient to describe the problems, we intend solving them numerically through the use of LP-based tree search. </a:t>
            </a:r>
          </a:p>
          <a:p>
            <a:pPr marL="457200" lvl="0" indent="-228600" rtl="0">
              <a:spcBef>
                <a:spcPts val="0"/>
              </a:spcBef>
            </a:pPr>
            <a:r>
              <a:rPr lang="en"/>
              <a:t>Relaxing the zero-one variables</a:t>
            </a:r>
          </a:p>
          <a:p>
            <a:pPr marL="457200" lvl="0" indent="-228600">
              <a:spcBef>
                <a:spcPts val="0"/>
              </a:spcBef>
            </a:pPr>
            <a:r>
              <a:rPr lang="en"/>
              <a:t>Adding </a:t>
            </a:r>
            <a:r>
              <a:rPr lang="en">
                <a:solidFill>
                  <a:srgbClr val="695D46"/>
                </a:solidFill>
              </a:rPr>
              <a:t> a number of additional valid constraints to strengthen (improve) the value of the LP relaxation in continuous space</a:t>
            </a:r>
          </a:p>
        </p:txBody>
      </p:sp>
      <p:sp>
        <p:nvSpPr>
          <p:cNvPr id="154" name="Shape 154"/>
          <p:cNvSpPr txBox="1">
            <a:spLocks noGrp="1"/>
          </p:cNvSpPr>
          <p:nvPr>
            <p:ph type="title"/>
          </p:nvPr>
        </p:nvSpPr>
        <p:spPr>
          <a:xfrm>
            <a:off x="311700" y="480375"/>
            <a:ext cx="8520600" cy="707400"/>
          </a:xfrm>
          <a:prstGeom prst="rect">
            <a:avLst/>
          </a:prstGeom>
        </p:spPr>
        <p:txBody>
          <a:bodyPr lIns="91425" tIns="91425" rIns="91425" bIns="91425" anchor="t" anchorCtr="0">
            <a:noAutofit/>
          </a:bodyPr>
          <a:lstStyle/>
          <a:p>
            <a:pPr lvl="0" rtl="0">
              <a:spcBef>
                <a:spcPts val="0"/>
              </a:spcBef>
              <a:buNone/>
            </a:pPr>
            <a:r>
              <a:rPr lang="en"/>
              <a:t>Algorithm III: MIP---LP-based Tree Search &amp; Relaxed Formulation</a:t>
            </a:r>
          </a:p>
        </p:txBody>
      </p:sp>
      <p:pic>
        <p:nvPicPr>
          <p:cNvPr id="155" name="Shape 155" descr="8.jpeg"/>
          <p:cNvPicPr preferRelativeResize="0"/>
          <p:nvPr/>
        </p:nvPicPr>
        <p:blipFill>
          <a:blip r:embed="rId3">
            <a:alphaModFix/>
          </a:blip>
          <a:stretch>
            <a:fillRect/>
          </a:stretch>
        </p:blipFill>
        <p:spPr>
          <a:xfrm>
            <a:off x="4291750" y="3169575"/>
            <a:ext cx="1113549" cy="278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216425"/>
            <a:ext cx="8520600" cy="707400"/>
          </a:xfrm>
          <a:prstGeom prst="rect">
            <a:avLst/>
          </a:prstGeom>
        </p:spPr>
        <p:txBody>
          <a:bodyPr lIns="91425" tIns="91425" rIns="91425" bIns="91425" anchor="t" anchorCtr="0">
            <a:noAutofit/>
          </a:bodyPr>
          <a:lstStyle/>
          <a:p>
            <a:pPr lvl="0">
              <a:spcBef>
                <a:spcPts val="0"/>
              </a:spcBef>
              <a:buNone/>
            </a:pPr>
            <a:r>
              <a:rPr lang="en"/>
              <a:t>Algorithm IV</a:t>
            </a:r>
          </a:p>
          <a:p>
            <a:pPr lvl="0">
              <a:spcBef>
                <a:spcPts val="0"/>
              </a:spcBef>
              <a:buNone/>
            </a:pPr>
            <a:endParaRPr/>
          </a:p>
        </p:txBody>
      </p:sp>
      <p:sp>
        <p:nvSpPr>
          <p:cNvPr id="161" name="Shape 161"/>
          <p:cNvSpPr txBox="1">
            <a:spLocks noGrp="1"/>
          </p:cNvSpPr>
          <p:nvPr>
            <p:ph type="body" idx="1"/>
          </p:nvPr>
        </p:nvSpPr>
        <p:spPr>
          <a:xfrm>
            <a:off x="159300" y="964575"/>
            <a:ext cx="8984700" cy="4178925"/>
          </a:xfrm>
          <a:prstGeom prst="rect">
            <a:avLst/>
          </a:prstGeom>
        </p:spPr>
        <p:txBody>
          <a:bodyPr lIns="91425" tIns="91425" rIns="91425" bIns="91425" anchor="t" anchorCtr="0">
            <a:noAutofit/>
          </a:bodyPr>
          <a:lstStyle/>
          <a:p>
            <a:pPr lvl="0">
              <a:lnSpc>
                <a:spcPts val="600"/>
              </a:lnSpc>
              <a:spcBef>
                <a:spcPts val="0"/>
              </a:spcBef>
              <a:buNone/>
            </a:pPr>
            <a:r>
              <a:rPr lang="en" sz="1400" dirty="0"/>
              <a:t>Branch and Bound (B&amp;B)</a:t>
            </a:r>
          </a:p>
          <a:p>
            <a:pPr marL="457200" lvl="0" indent="-304800">
              <a:lnSpc>
                <a:spcPts val="600"/>
              </a:lnSpc>
              <a:spcBef>
                <a:spcPts val="0"/>
              </a:spcBef>
              <a:buSzPct val="100000"/>
              <a:buFont typeface="Wingdings" pitchFamily="2" charset="2"/>
              <a:buChar char="l"/>
            </a:pPr>
            <a:r>
              <a:rPr lang="en" sz="1400" dirty="0" smtClean="0"/>
              <a:t>n</a:t>
            </a:r>
            <a:r>
              <a:rPr lang="en" sz="1400" dirty="0"/>
              <a:t>! different </a:t>
            </a:r>
            <a:r>
              <a:rPr lang="en" sz="1400" dirty="0" smtClean="0"/>
              <a:t>schedules</a:t>
            </a:r>
          </a:p>
          <a:p>
            <a:pPr marL="457200" lvl="0" indent="-304800">
              <a:lnSpc>
                <a:spcPts val="600"/>
              </a:lnSpc>
              <a:spcBef>
                <a:spcPts val="0"/>
              </a:spcBef>
              <a:buSzPct val="100000"/>
              <a:buFont typeface="Wingdings" pitchFamily="2" charset="2"/>
              <a:buChar char="l"/>
            </a:pPr>
            <a:r>
              <a:rPr lang="en" sz="1400" dirty="0" smtClean="0"/>
              <a:t>UB </a:t>
            </a:r>
            <a:r>
              <a:rPr lang="en" sz="1400" dirty="0"/>
              <a:t>- objective value of FCFS schedule, LB - generally hard to </a:t>
            </a:r>
            <a:r>
              <a:rPr lang="en" sz="1400" dirty="0" smtClean="0"/>
              <a:t>find</a:t>
            </a:r>
          </a:p>
          <a:p>
            <a:pPr marL="457200" lvl="0" indent="-304800">
              <a:lnSpc>
                <a:spcPts val="600"/>
              </a:lnSpc>
              <a:spcBef>
                <a:spcPts val="0"/>
              </a:spcBef>
              <a:buSzPct val="100000"/>
              <a:buFont typeface="Wingdings" pitchFamily="2" charset="2"/>
              <a:buChar char="l"/>
            </a:pPr>
            <a:endParaRPr lang="en" sz="1400" dirty="0"/>
          </a:p>
          <a:p>
            <a:pPr marL="0" lvl="0" indent="0" rtl="0">
              <a:lnSpc>
                <a:spcPts val="600"/>
              </a:lnSpc>
              <a:spcBef>
                <a:spcPts val="0"/>
              </a:spcBef>
              <a:buNone/>
            </a:pPr>
            <a:r>
              <a:rPr lang="en" sz="1400" dirty="0"/>
              <a:t>Branching Reduction Techniques:</a:t>
            </a:r>
          </a:p>
          <a:p>
            <a:pPr marL="457200" lvl="0" indent="-304800" rtl="0">
              <a:lnSpc>
                <a:spcPts val="600"/>
              </a:lnSpc>
              <a:spcBef>
                <a:spcPts val="0"/>
              </a:spcBef>
              <a:buSzPct val="100000"/>
            </a:pPr>
            <a:r>
              <a:rPr lang="en" sz="1400" dirty="0"/>
              <a:t>Assumption: objective value does not decrease when the next aircraft is added to the partial schedule.</a:t>
            </a:r>
          </a:p>
          <a:p>
            <a:pPr marL="457200" lvl="0" indent="-304800" rtl="0">
              <a:lnSpc>
                <a:spcPts val="600"/>
              </a:lnSpc>
              <a:spcBef>
                <a:spcPts val="0"/>
              </a:spcBef>
              <a:buSzPct val="100000"/>
              <a:buAutoNum type="arabicPeriod"/>
            </a:pPr>
            <a:r>
              <a:rPr lang="en" sz="1400" dirty="0"/>
              <a:t>Constraint Branching Reduction</a:t>
            </a:r>
          </a:p>
          <a:p>
            <a:pPr lvl="0" rtl="0">
              <a:lnSpc>
                <a:spcPts val="600"/>
              </a:lnSpc>
              <a:spcBef>
                <a:spcPts val="0"/>
              </a:spcBef>
              <a:buNone/>
            </a:pPr>
            <a:r>
              <a:rPr lang="en" sz="1400" dirty="0"/>
              <a:t>	Discard all branches built on a partial schedule that violates a constraint.</a:t>
            </a:r>
          </a:p>
          <a:p>
            <a:pPr marL="457200" lvl="0" indent="-304800" rtl="0">
              <a:lnSpc>
                <a:spcPts val="600"/>
              </a:lnSpc>
              <a:spcBef>
                <a:spcPts val="0"/>
              </a:spcBef>
              <a:buSzPct val="100000"/>
              <a:buAutoNum type="arabicPeriod"/>
            </a:pPr>
            <a:r>
              <a:rPr lang="en" sz="1400" dirty="0"/>
              <a:t>Objective Branching Reduction</a:t>
            </a:r>
          </a:p>
          <a:p>
            <a:pPr lvl="0" rtl="0">
              <a:lnSpc>
                <a:spcPts val="600"/>
              </a:lnSpc>
              <a:spcBef>
                <a:spcPts val="0"/>
              </a:spcBef>
              <a:buNone/>
            </a:pPr>
            <a:r>
              <a:rPr lang="en" sz="1400" dirty="0"/>
              <a:t>	Discard all branches built on a partial schedule whose objective value exceeds UB.</a:t>
            </a:r>
          </a:p>
          <a:p>
            <a:pPr marL="457200" lvl="0" indent="-304800" rtl="0">
              <a:lnSpc>
                <a:spcPts val="600"/>
              </a:lnSpc>
              <a:spcBef>
                <a:spcPts val="0"/>
              </a:spcBef>
              <a:buSzPct val="100000"/>
              <a:buAutoNum type="arabicPeriod"/>
            </a:pPr>
            <a:r>
              <a:rPr lang="en" sz="1400" dirty="0"/>
              <a:t>Moving-Window Method</a:t>
            </a:r>
          </a:p>
          <a:p>
            <a:pPr marL="0" lvl="0" indent="457200" rtl="0">
              <a:lnSpc>
                <a:spcPts val="600"/>
              </a:lnSpc>
              <a:spcBef>
                <a:spcPts val="0"/>
              </a:spcBef>
              <a:buNone/>
            </a:pPr>
            <a:r>
              <a:rPr lang="en" sz="1400" dirty="0"/>
              <a:t>Restrict B&amp;B computation to a subset of aircrafts. Increment the window by the step size repeatedly.</a:t>
            </a:r>
          </a:p>
          <a:p>
            <a:pPr lvl="0" indent="457200">
              <a:lnSpc>
                <a:spcPts val="600"/>
              </a:lnSpc>
            </a:pPr>
            <a:r>
              <a:rPr lang="en" sz="1400" dirty="0" smtClean="0"/>
              <a:t>□□■</a:t>
            </a:r>
            <a:r>
              <a:rPr lang="en" altLang="zh-CN" sz="1400" dirty="0" smtClean="0"/>
              <a:t>■■■■■  </a:t>
            </a:r>
            <a:r>
              <a:rPr lang="en" sz="1400" dirty="0" smtClean="0"/>
              <a:t>→  </a:t>
            </a:r>
            <a:r>
              <a:rPr lang="en" altLang="zh-CN" sz="1400" dirty="0" smtClean="0"/>
              <a:t>□■■■■■■</a:t>
            </a:r>
            <a:r>
              <a:rPr lang="en" sz="1400" dirty="0" smtClean="0"/>
              <a:t>①  →  </a:t>
            </a:r>
            <a:r>
              <a:rPr lang="en" altLang="zh-CN" sz="1400" dirty="0" smtClean="0"/>
              <a:t>■■■■■■</a:t>
            </a:r>
            <a:r>
              <a:rPr lang="en" sz="1400" dirty="0" smtClean="0"/>
              <a:t>②①</a:t>
            </a:r>
            <a:endParaRPr lang="en"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Our Data</a:t>
            </a:r>
          </a:p>
        </p:txBody>
      </p:sp>
      <p:sp>
        <p:nvSpPr>
          <p:cNvPr id="167" name="Shape 16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Data input:</a:t>
            </a:r>
          </a:p>
          <a:p>
            <a:pPr lvl="0">
              <a:spcBef>
                <a:spcPts val="0"/>
              </a:spcBef>
              <a:buNone/>
            </a:pPr>
            <a:r>
              <a:rPr lang="en" sz="1000"/>
              <a:t>Attributes:	Latest landing time; Earliest landing time; Target time; Landing time(decision variable); Time before target time=(landing time-target time); Time after target time=landing time -target time; Separation time; Penalty cost for being early; Penalty cost for being late</a:t>
            </a:r>
          </a:p>
          <a:p>
            <a:pPr lvl="0" rtl="0">
              <a:spcBef>
                <a:spcPts val="0"/>
              </a:spcBef>
              <a:buNone/>
            </a:pPr>
            <a:r>
              <a:rPr lang="en" sz="1000"/>
              <a:t>We build 22 instances  of above attributes, and run the simulations using FCFS to minimize the makespan, MIP method to minimize weighted lateness and weighted tardiness. We also compare the result of other objectives using these three algorithms.</a:t>
            </a:r>
          </a:p>
          <a:p>
            <a:pPr lvl="0">
              <a:spcBef>
                <a:spcPts val="0"/>
              </a:spcBef>
              <a:buNone/>
            </a:pPr>
            <a:r>
              <a:rPr lang="en" sz="1900"/>
              <a:t>Instance Example</a:t>
            </a:r>
          </a:p>
          <a:p>
            <a:pPr lvl="0" rtl="0">
              <a:spcBef>
                <a:spcPts val="0"/>
              </a:spcBef>
              <a:buNone/>
            </a:pPr>
            <a:endParaRPr sz="1900"/>
          </a:p>
          <a:p>
            <a:pPr lvl="0" rtl="0">
              <a:spcBef>
                <a:spcPts val="0"/>
              </a:spcBef>
              <a:buNone/>
            </a:pPr>
            <a:endParaRPr sz="1000"/>
          </a:p>
        </p:txBody>
      </p:sp>
      <p:graphicFrame>
        <p:nvGraphicFramePr>
          <p:cNvPr id="168" name="Shape 168"/>
          <p:cNvGraphicFramePr/>
          <p:nvPr/>
        </p:nvGraphicFramePr>
        <p:xfrm>
          <a:off x="372750" y="3331550"/>
          <a:ext cx="8643800" cy="1559941"/>
        </p:xfrm>
        <a:graphic>
          <a:graphicData uri="http://schemas.openxmlformats.org/drawingml/2006/table">
            <a:tbl>
              <a:tblPr>
                <a:noFill/>
                <a:tableStyleId>{190226CB-F8ED-4982-ADD9-F2B39F412011}</a:tableStyleId>
              </a:tblPr>
              <a:tblGrid>
                <a:gridCol w="1080475"/>
                <a:gridCol w="1080475"/>
                <a:gridCol w="1080475"/>
                <a:gridCol w="1080475"/>
                <a:gridCol w="1080475"/>
                <a:gridCol w="1080475"/>
                <a:gridCol w="1080475"/>
                <a:gridCol w="1080475"/>
              </a:tblGrid>
              <a:tr h="381000">
                <a:tc>
                  <a:txBody>
                    <a:bodyPr/>
                    <a:lstStyle/>
                    <a:p>
                      <a:pPr lvl="0" rtl="0">
                        <a:lnSpc>
                          <a:spcPct val="115000"/>
                        </a:lnSpc>
                        <a:spcBef>
                          <a:spcPts val="0"/>
                        </a:spcBef>
                        <a:buNone/>
                      </a:pPr>
                      <a:r>
                        <a:rPr lang="en" sz="1100" dirty="0">
                          <a:solidFill>
                            <a:schemeClr val="bg2">
                              <a:lumMod val="50000"/>
                            </a:schemeClr>
                          </a:solidFill>
                          <a:latin typeface="Calibri"/>
                          <a:ea typeface="Calibri"/>
                          <a:cs typeface="Calibri"/>
                          <a:sym typeface="Calibri"/>
                        </a:rPr>
                        <a:t>Flight No.</a:t>
                      </a:r>
                    </a:p>
                  </a:txBody>
                  <a:tcPr marL="28575" marR="28575" marT="19050" marB="19050" anchor="b"/>
                </a:tc>
                <a:tc>
                  <a:txBody>
                    <a:bodyPr/>
                    <a:lstStyle/>
                    <a:p>
                      <a:pPr lvl="0" rtl="0">
                        <a:lnSpc>
                          <a:spcPct val="115000"/>
                        </a:lnSpc>
                        <a:spcBef>
                          <a:spcPts val="0"/>
                        </a:spcBef>
                        <a:buNone/>
                      </a:pPr>
                      <a:r>
                        <a:rPr lang="en" sz="1100" dirty="0">
                          <a:solidFill>
                            <a:schemeClr val="bg2">
                              <a:lumMod val="50000"/>
                            </a:schemeClr>
                          </a:solidFill>
                          <a:latin typeface="Calibri"/>
                          <a:ea typeface="Calibri"/>
                          <a:cs typeface="Calibri"/>
                          <a:sym typeface="Calibri"/>
                        </a:rPr>
                        <a:t>target time</a:t>
                      </a:r>
                    </a:p>
                  </a:txBody>
                  <a:tcPr marL="28575" marR="28575" marT="19050" marB="19050" anchor="b"/>
                </a:tc>
                <a:tc>
                  <a:txBody>
                    <a:bodyPr/>
                    <a:lstStyle/>
                    <a:p>
                      <a:pPr lvl="0" rtl="0">
                        <a:lnSpc>
                          <a:spcPct val="115000"/>
                        </a:lnSpc>
                        <a:spcBef>
                          <a:spcPts val="0"/>
                        </a:spcBef>
                        <a:buNone/>
                      </a:pPr>
                      <a:r>
                        <a:rPr lang="en" sz="1100" dirty="0">
                          <a:solidFill>
                            <a:schemeClr val="bg2">
                              <a:lumMod val="50000"/>
                            </a:schemeClr>
                          </a:solidFill>
                          <a:latin typeface="Calibri"/>
                          <a:ea typeface="Calibri"/>
                          <a:cs typeface="Calibri"/>
                          <a:sym typeface="Calibri"/>
                        </a:rPr>
                        <a:t>target time in min from 12:00</a:t>
                      </a:r>
                    </a:p>
                  </a:txBody>
                  <a:tcPr marL="28575" marR="28575" marT="19050" marB="19050" anchor="b"/>
                </a:tc>
                <a:tc>
                  <a:txBody>
                    <a:bodyPr/>
                    <a:lstStyle/>
                    <a:p>
                      <a:pPr lvl="0" rtl="0">
                        <a:lnSpc>
                          <a:spcPct val="115000"/>
                        </a:lnSpc>
                        <a:spcBef>
                          <a:spcPts val="0"/>
                        </a:spcBef>
                        <a:buNone/>
                      </a:pPr>
                      <a:r>
                        <a:rPr lang="en" sz="1100" dirty="0">
                          <a:solidFill>
                            <a:schemeClr val="bg2">
                              <a:lumMod val="50000"/>
                            </a:schemeClr>
                          </a:solidFill>
                          <a:latin typeface="Calibri"/>
                          <a:ea typeface="Calibri"/>
                          <a:cs typeface="Calibri"/>
                          <a:sym typeface="Calibri"/>
                        </a:rPr>
                        <a:t>latest landing time</a:t>
                      </a:r>
                    </a:p>
                  </a:txBody>
                  <a:tcPr marL="28575" marR="28575" marT="19050" marB="19050" anchor="b"/>
                </a:tc>
                <a:tc>
                  <a:txBody>
                    <a:bodyPr/>
                    <a:lstStyle/>
                    <a:p>
                      <a:pPr lvl="0" rtl="0">
                        <a:lnSpc>
                          <a:spcPct val="115000"/>
                        </a:lnSpc>
                        <a:spcBef>
                          <a:spcPts val="0"/>
                        </a:spcBef>
                        <a:buNone/>
                      </a:pPr>
                      <a:r>
                        <a:rPr lang="en" sz="1100" dirty="0">
                          <a:solidFill>
                            <a:schemeClr val="bg2">
                              <a:lumMod val="50000"/>
                            </a:schemeClr>
                          </a:solidFill>
                          <a:latin typeface="Calibri"/>
                          <a:ea typeface="Calibri"/>
                          <a:cs typeface="Calibri"/>
                          <a:sym typeface="Calibri"/>
                        </a:rPr>
                        <a:t>earliest landing time</a:t>
                      </a:r>
                    </a:p>
                  </a:txBody>
                  <a:tcPr marL="28575" marR="28575" marT="19050" marB="19050" anchor="b"/>
                </a:tc>
                <a:tc>
                  <a:txBody>
                    <a:bodyPr/>
                    <a:lstStyle/>
                    <a:p>
                      <a:pPr lvl="0" rtl="0">
                        <a:lnSpc>
                          <a:spcPct val="115000"/>
                        </a:lnSpc>
                        <a:spcBef>
                          <a:spcPts val="0"/>
                        </a:spcBef>
                        <a:buNone/>
                      </a:pPr>
                      <a:r>
                        <a:rPr lang="en" sz="1100" dirty="0">
                          <a:solidFill>
                            <a:schemeClr val="bg2">
                              <a:lumMod val="50000"/>
                            </a:schemeClr>
                          </a:solidFill>
                          <a:latin typeface="Calibri"/>
                          <a:ea typeface="Calibri"/>
                          <a:cs typeface="Calibri"/>
                          <a:sym typeface="Calibri"/>
                        </a:rPr>
                        <a:t>weight class of aircraft j, e.g., heavy, large, or small</a:t>
                      </a:r>
                    </a:p>
                  </a:txBody>
                  <a:tcPr marL="28575" marR="28575" marT="19050" marB="19050" anchor="b"/>
                </a:tc>
                <a:tc>
                  <a:txBody>
                    <a:bodyPr/>
                    <a:lstStyle/>
                    <a:p>
                      <a:pPr lvl="0" rtl="0">
                        <a:lnSpc>
                          <a:spcPct val="115000"/>
                        </a:lnSpc>
                        <a:spcBef>
                          <a:spcPts val="0"/>
                        </a:spcBef>
                        <a:buNone/>
                      </a:pPr>
                      <a:r>
                        <a:rPr lang="en" sz="1100" dirty="0">
                          <a:solidFill>
                            <a:schemeClr val="bg2">
                              <a:lumMod val="50000"/>
                            </a:schemeClr>
                          </a:solidFill>
                          <a:latin typeface="Calibri"/>
                          <a:ea typeface="Calibri"/>
                          <a:cs typeface="Calibri"/>
                          <a:sym typeface="Calibri"/>
                        </a:rPr>
                        <a:t>penalty cost for being early</a:t>
                      </a:r>
                    </a:p>
                  </a:txBody>
                  <a:tcPr marL="28575" marR="28575" marT="19050" marB="19050" anchor="b"/>
                </a:tc>
                <a:tc>
                  <a:txBody>
                    <a:bodyPr/>
                    <a:lstStyle/>
                    <a:p>
                      <a:pPr lvl="0" rtl="0">
                        <a:lnSpc>
                          <a:spcPct val="115000"/>
                        </a:lnSpc>
                        <a:spcBef>
                          <a:spcPts val="0"/>
                        </a:spcBef>
                        <a:buNone/>
                      </a:pPr>
                      <a:r>
                        <a:rPr lang="en" sz="1100">
                          <a:solidFill>
                            <a:schemeClr val="bg2">
                              <a:lumMod val="50000"/>
                            </a:schemeClr>
                          </a:solidFill>
                          <a:latin typeface="Calibri"/>
                          <a:ea typeface="Calibri"/>
                          <a:cs typeface="Calibri"/>
                          <a:sym typeface="Calibri"/>
                        </a:rPr>
                        <a:t>penalty cost for being late</a:t>
                      </a:r>
                    </a:p>
                  </a:txBody>
                  <a:tcPr marL="28575" marR="28575" marT="19050" marB="19050" anchor="b"/>
                </a:tc>
              </a:tr>
              <a:tr h="381000">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1</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12:35</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35</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253</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32</a:t>
                      </a:r>
                    </a:p>
                  </a:txBody>
                  <a:tcPr marL="28575" marR="28575" marT="19050" marB="19050" anchor="b"/>
                </a:tc>
                <a:tc>
                  <a:txBody>
                    <a:bodyPr/>
                    <a:lstStyle/>
                    <a:p>
                      <a:pPr lvl="0" rtl="0">
                        <a:lnSpc>
                          <a:spcPct val="115000"/>
                        </a:lnSpc>
                        <a:spcBef>
                          <a:spcPts val="0"/>
                        </a:spcBef>
                        <a:buNone/>
                      </a:pPr>
                      <a:r>
                        <a:rPr lang="en" sz="1100">
                          <a:solidFill>
                            <a:schemeClr val="bg2">
                              <a:lumMod val="50000"/>
                            </a:schemeClr>
                          </a:solidFill>
                          <a:latin typeface="Calibri"/>
                          <a:ea typeface="Calibri"/>
                          <a:cs typeface="Calibri"/>
                          <a:sym typeface="Calibri"/>
                        </a:rPr>
                        <a:t>large</a:t>
                      </a:r>
                    </a:p>
                  </a:txBody>
                  <a:tcPr marL="28575" marR="28575" marT="19050" marB="19050" anchor="b"/>
                </a:tc>
                <a:tc>
                  <a:txBody>
                    <a:bodyPr/>
                    <a:lstStyle/>
                    <a:p>
                      <a:pPr lvl="0" algn="r" rtl="0">
                        <a:lnSpc>
                          <a:spcPct val="115000"/>
                        </a:lnSpc>
                        <a:spcBef>
                          <a:spcPts val="0"/>
                        </a:spcBef>
                        <a:buNone/>
                      </a:pPr>
                      <a:r>
                        <a:rPr lang="en" sz="1100" dirty="0">
                          <a:solidFill>
                            <a:schemeClr val="bg2">
                              <a:lumMod val="50000"/>
                            </a:schemeClr>
                          </a:solidFill>
                          <a:latin typeface="Calibri"/>
                          <a:ea typeface="Calibri"/>
                          <a:cs typeface="Calibri"/>
                          <a:sym typeface="Calibri"/>
                        </a:rPr>
                        <a:t>16</a:t>
                      </a:r>
                    </a:p>
                  </a:txBody>
                  <a:tcPr marL="28575" marR="28575" marT="19050" marB="19050" anchor="b"/>
                </a:tc>
                <a:tc>
                  <a:txBody>
                    <a:bodyPr/>
                    <a:lstStyle/>
                    <a:p>
                      <a:pPr lvl="0" algn="r" rtl="0">
                        <a:lnSpc>
                          <a:spcPct val="115000"/>
                        </a:lnSpc>
                        <a:spcBef>
                          <a:spcPts val="0"/>
                        </a:spcBef>
                        <a:buNone/>
                      </a:pPr>
                      <a:r>
                        <a:rPr lang="en" sz="1100" dirty="0">
                          <a:solidFill>
                            <a:schemeClr val="bg2">
                              <a:lumMod val="50000"/>
                            </a:schemeClr>
                          </a:solidFill>
                          <a:latin typeface="Calibri"/>
                          <a:ea typeface="Calibri"/>
                          <a:cs typeface="Calibri"/>
                          <a:sym typeface="Calibri"/>
                        </a:rPr>
                        <a:t>19</a:t>
                      </a:r>
                    </a:p>
                  </a:txBody>
                  <a:tcPr marL="28575" marR="28575" marT="19050" marB="19050" anchor="b"/>
                </a:tc>
              </a:tr>
              <a:tr h="381000">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2</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12:45</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45</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258</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38</a:t>
                      </a:r>
                    </a:p>
                  </a:txBody>
                  <a:tcPr marL="28575" marR="28575" marT="19050" marB="19050" anchor="b"/>
                </a:tc>
                <a:tc>
                  <a:txBody>
                    <a:bodyPr/>
                    <a:lstStyle/>
                    <a:p>
                      <a:pPr lvl="0" rtl="0">
                        <a:lnSpc>
                          <a:spcPct val="115000"/>
                        </a:lnSpc>
                        <a:spcBef>
                          <a:spcPts val="0"/>
                        </a:spcBef>
                        <a:buNone/>
                      </a:pPr>
                      <a:r>
                        <a:rPr lang="en" sz="1100">
                          <a:solidFill>
                            <a:schemeClr val="bg2">
                              <a:lumMod val="50000"/>
                            </a:schemeClr>
                          </a:solidFill>
                          <a:latin typeface="Calibri"/>
                          <a:ea typeface="Calibri"/>
                          <a:cs typeface="Calibri"/>
                          <a:sym typeface="Calibri"/>
                        </a:rPr>
                        <a:t>heavy</a:t>
                      </a:r>
                    </a:p>
                  </a:txBody>
                  <a:tcPr marL="28575" marR="28575" marT="19050" marB="19050" anchor="b"/>
                </a:tc>
                <a:tc>
                  <a:txBody>
                    <a:bodyPr/>
                    <a:lstStyle/>
                    <a:p>
                      <a:pPr lvl="0" algn="r" rtl="0">
                        <a:lnSpc>
                          <a:spcPct val="115000"/>
                        </a:lnSpc>
                        <a:spcBef>
                          <a:spcPts val="0"/>
                        </a:spcBef>
                        <a:buNone/>
                      </a:pPr>
                      <a:r>
                        <a:rPr lang="en" sz="1100">
                          <a:solidFill>
                            <a:schemeClr val="bg2">
                              <a:lumMod val="50000"/>
                            </a:schemeClr>
                          </a:solidFill>
                          <a:latin typeface="Calibri"/>
                          <a:ea typeface="Calibri"/>
                          <a:cs typeface="Calibri"/>
                          <a:sym typeface="Calibri"/>
                        </a:rPr>
                        <a:t>19</a:t>
                      </a:r>
                    </a:p>
                  </a:txBody>
                  <a:tcPr marL="28575" marR="28575" marT="19050" marB="19050" anchor="b"/>
                </a:tc>
                <a:tc>
                  <a:txBody>
                    <a:bodyPr/>
                    <a:lstStyle/>
                    <a:p>
                      <a:pPr lvl="0" algn="r" rtl="0">
                        <a:lnSpc>
                          <a:spcPct val="115000"/>
                        </a:lnSpc>
                        <a:spcBef>
                          <a:spcPts val="0"/>
                        </a:spcBef>
                        <a:buNone/>
                      </a:pPr>
                      <a:r>
                        <a:rPr lang="en" sz="1100" dirty="0">
                          <a:solidFill>
                            <a:schemeClr val="bg2">
                              <a:lumMod val="50000"/>
                            </a:schemeClr>
                          </a:solidFill>
                          <a:latin typeface="Calibri"/>
                          <a:ea typeface="Calibri"/>
                          <a:cs typeface="Calibri"/>
                          <a:sym typeface="Calibri"/>
                        </a:rPr>
                        <a:t>4</a:t>
                      </a:r>
                    </a:p>
                  </a:txBody>
                  <a:tcPr marL="28575" marR="28575" marT="19050" marB="19050" anchor="b"/>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Simulation: FCFS versus MIP</a:t>
            </a:r>
          </a:p>
          <a:p>
            <a:pPr lvl="0">
              <a:spcBef>
                <a:spcPts val="0"/>
              </a:spcBef>
              <a:buNone/>
            </a:pPr>
            <a:endParaRPr/>
          </a:p>
        </p:txBody>
      </p:sp>
      <p:sp>
        <p:nvSpPr>
          <p:cNvPr id="174" name="Shape 17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t>MIP: Minimizing weighted lateness</a:t>
            </a:r>
          </a:p>
          <a:p>
            <a:pPr lvl="0" rtl="0">
              <a:lnSpc>
                <a:spcPct val="100000"/>
              </a:lnSpc>
              <a:spcBef>
                <a:spcPts val="0"/>
              </a:spcBef>
              <a:spcAft>
                <a:spcPts val="0"/>
              </a:spcAft>
              <a:buNone/>
            </a:pPr>
            <a:r>
              <a:rPr lang="en"/>
              <a:t>Sequence of plane:</a:t>
            </a: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a:spcBef>
                <a:spcPts val="0"/>
              </a:spcBef>
              <a:buNone/>
            </a:pPr>
            <a:endParaRPr/>
          </a:p>
        </p:txBody>
      </p:sp>
      <p:graphicFrame>
        <p:nvGraphicFramePr>
          <p:cNvPr id="175" name="Shape 175"/>
          <p:cNvGraphicFramePr/>
          <p:nvPr/>
        </p:nvGraphicFramePr>
        <p:xfrm>
          <a:off x="386725" y="2069075"/>
          <a:ext cx="7657000" cy="407323"/>
        </p:xfrm>
        <a:graphic>
          <a:graphicData uri="http://schemas.openxmlformats.org/drawingml/2006/table">
            <a:tbl>
              <a:tblPr>
                <a:noFill/>
                <a:tableStyleId>{190226CB-F8ED-4982-ADD9-F2B39F412011}</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lvl="0" algn="r" rtl="0">
                        <a:lnSpc>
                          <a:spcPct val="115000"/>
                        </a:lnSpc>
                        <a:spcBef>
                          <a:spcPts val="0"/>
                        </a:spcBef>
                        <a:buNone/>
                      </a:pPr>
                      <a:r>
                        <a:rPr lang="en" dirty="0">
                          <a:solidFill>
                            <a:schemeClr val="bg2">
                              <a:lumMod val="50000"/>
                            </a:schemeClr>
                          </a:solidFill>
                        </a:rPr>
                        <a:t>1</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3</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2</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4</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5</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6</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7</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8</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9</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14</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10</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11</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13</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12</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19</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16</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15</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18</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20</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21</a:t>
                      </a:r>
                    </a:p>
                  </a:txBody>
                  <a:tcPr marL="91425" marR="91425" marT="91425" marB="91425"/>
                </a:tc>
              </a:tr>
            </a:tbl>
          </a:graphicData>
        </a:graphic>
      </p:graphicFrame>
      <p:graphicFrame>
        <p:nvGraphicFramePr>
          <p:cNvPr id="176" name="Shape 176"/>
          <p:cNvGraphicFramePr/>
          <p:nvPr/>
        </p:nvGraphicFramePr>
        <p:xfrm>
          <a:off x="386725" y="2574500"/>
          <a:ext cx="854200" cy="455300"/>
        </p:xfrm>
        <a:graphic>
          <a:graphicData uri="http://schemas.openxmlformats.org/drawingml/2006/table">
            <a:tbl>
              <a:tblPr>
                <a:noFill/>
                <a:tableStyleId>{190226CB-F8ED-4982-ADD9-F2B39F412011}</a:tableStyleId>
              </a:tblPr>
              <a:tblGrid>
                <a:gridCol w="427100"/>
                <a:gridCol w="427100"/>
              </a:tblGrid>
              <a:tr h="455300">
                <a:tc>
                  <a:txBody>
                    <a:bodyPr/>
                    <a:lstStyle/>
                    <a:p>
                      <a:pPr lvl="0">
                        <a:spcBef>
                          <a:spcPts val="0"/>
                        </a:spcBef>
                        <a:buNone/>
                      </a:pPr>
                      <a:r>
                        <a:rPr lang="en" dirty="0">
                          <a:solidFill>
                            <a:schemeClr val="bg2">
                              <a:lumMod val="50000"/>
                            </a:schemeClr>
                          </a:solidFill>
                        </a:rPr>
                        <a:t>17</a:t>
                      </a:r>
                    </a:p>
                  </a:txBody>
                  <a:tcPr marL="91425" marR="91425" marT="91425" marB="91425"/>
                </a:tc>
                <a:tc>
                  <a:txBody>
                    <a:bodyPr/>
                    <a:lstStyle/>
                    <a:p>
                      <a:pPr lvl="0">
                        <a:spcBef>
                          <a:spcPts val="0"/>
                        </a:spcBef>
                        <a:buNone/>
                      </a:pPr>
                      <a:r>
                        <a:rPr lang="en" dirty="0">
                          <a:solidFill>
                            <a:schemeClr val="bg2">
                              <a:lumMod val="50000"/>
                            </a:schemeClr>
                          </a:solidFill>
                        </a:rPr>
                        <a:t>22</a:t>
                      </a:r>
                    </a:p>
                  </a:txBody>
                  <a:tcPr marL="91425" marR="91425" marT="91425" marB="91425"/>
                </a:tc>
              </a:tr>
            </a:tbl>
          </a:graphicData>
        </a:graphic>
      </p:graphicFrame>
      <p:graphicFrame>
        <p:nvGraphicFramePr>
          <p:cNvPr id="177" name="Shape 177"/>
          <p:cNvGraphicFramePr/>
          <p:nvPr/>
        </p:nvGraphicFramePr>
        <p:xfrm>
          <a:off x="386725" y="3484050"/>
          <a:ext cx="7239000" cy="792420"/>
        </p:xfrm>
        <a:graphic>
          <a:graphicData uri="http://schemas.openxmlformats.org/drawingml/2006/table">
            <a:tbl>
              <a:tblPr>
                <a:noFill/>
                <a:tableStyleId>{190226CB-F8ED-4982-ADD9-F2B39F412011}</a:tableStyleId>
              </a:tblPr>
              <a:tblGrid>
                <a:gridCol w="1809750"/>
                <a:gridCol w="1809750"/>
                <a:gridCol w="1809750"/>
                <a:gridCol w="1809750"/>
              </a:tblGrid>
              <a:tr h="381000">
                <a:tc>
                  <a:txBody>
                    <a:bodyPr/>
                    <a:lstStyle/>
                    <a:p>
                      <a:pPr lvl="0" rtl="0">
                        <a:spcBef>
                          <a:spcPts val="0"/>
                        </a:spcBef>
                        <a:buNone/>
                      </a:pPr>
                      <a:r>
                        <a:rPr lang="en" dirty="0">
                          <a:solidFill>
                            <a:schemeClr val="bg2">
                              <a:lumMod val="50000"/>
                            </a:schemeClr>
                          </a:solidFill>
                        </a:rPr>
                        <a:t>Number_Tardiness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Weighted Tardiness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Weighted Lateness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Makespan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a:solidFill>
                            <a:schemeClr val="bg2">
                              <a:lumMod val="50000"/>
                            </a:schemeClr>
                          </a:solidFill>
                        </a:rPr>
                        <a:t>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60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111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3:15(195)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Simulation: FCFS versus MIP</a:t>
            </a:r>
          </a:p>
          <a:p>
            <a:pPr lvl="0">
              <a:spcBef>
                <a:spcPts val="0"/>
              </a:spcBef>
              <a:buNone/>
            </a:pPr>
            <a:endParaRPr/>
          </a:p>
        </p:txBody>
      </p:sp>
      <p:sp>
        <p:nvSpPr>
          <p:cNvPr id="183" name="Shape 18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t>MIP: minimizing  weighted tardiness</a:t>
            </a:r>
          </a:p>
          <a:p>
            <a:pPr lvl="0" rtl="0">
              <a:lnSpc>
                <a:spcPct val="100000"/>
              </a:lnSpc>
              <a:spcBef>
                <a:spcPts val="0"/>
              </a:spcBef>
              <a:spcAft>
                <a:spcPts val="0"/>
              </a:spcAft>
              <a:buNone/>
            </a:pPr>
            <a:r>
              <a:rPr lang="en"/>
              <a:t>Sequence of plane:</a:t>
            </a: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r>
              <a:rPr lang="en"/>
              <a:t>Objectives:</a:t>
            </a:r>
          </a:p>
          <a:p>
            <a:pPr lvl="0">
              <a:spcBef>
                <a:spcPts val="0"/>
              </a:spcBef>
              <a:buNone/>
            </a:pPr>
            <a:endParaRPr/>
          </a:p>
        </p:txBody>
      </p:sp>
      <p:graphicFrame>
        <p:nvGraphicFramePr>
          <p:cNvPr id="184" name="Shape 184"/>
          <p:cNvGraphicFramePr/>
          <p:nvPr/>
        </p:nvGraphicFramePr>
        <p:xfrm>
          <a:off x="386725" y="1950125"/>
          <a:ext cx="7657000" cy="407323"/>
        </p:xfrm>
        <a:graphic>
          <a:graphicData uri="http://schemas.openxmlformats.org/drawingml/2006/table">
            <a:tbl>
              <a:tblPr>
                <a:noFill/>
                <a:tableStyleId>{190226CB-F8ED-4982-ADD9-F2B39F412011}</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lvl="0" algn="r" rtl="0">
                        <a:lnSpc>
                          <a:spcPct val="115000"/>
                        </a:lnSpc>
                        <a:spcBef>
                          <a:spcPts val="0"/>
                        </a:spcBef>
                        <a:buNone/>
                      </a:pPr>
                      <a:r>
                        <a:rPr lang="en" dirty="0">
                          <a:solidFill>
                            <a:schemeClr val="bg2">
                              <a:lumMod val="50000"/>
                            </a:schemeClr>
                          </a:solidFill>
                        </a:rPr>
                        <a:t>1</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3</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2</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4</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5</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6</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7</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9</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8</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13</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12</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14</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10</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11</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17</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16</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19</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15</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18</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20</a:t>
                      </a:r>
                    </a:p>
                  </a:txBody>
                  <a:tcPr marL="91425" marR="91425" marT="91425" marB="91425"/>
                </a:tc>
              </a:tr>
            </a:tbl>
          </a:graphicData>
        </a:graphic>
      </p:graphicFrame>
      <p:graphicFrame>
        <p:nvGraphicFramePr>
          <p:cNvPr id="185" name="Shape 185"/>
          <p:cNvGraphicFramePr/>
          <p:nvPr/>
        </p:nvGraphicFramePr>
        <p:xfrm>
          <a:off x="386725" y="2381250"/>
          <a:ext cx="765700" cy="407323"/>
        </p:xfrm>
        <a:graphic>
          <a:graphicData uri="http://schemas.openxmlformats.org/drawingml/2006/table">
            <a:tbl>
              <a:tblPr>
                <a:noFill/>
                <a:tableStyleId>{190226CB-F8ED-4982-ADD9-F2B39F412011}</a:tableStyleId>
              </a:tblPr>
              <a:tblGrid>
                <a:gridCol w="382850"/>
                <a:gridCol w="382850"/>
              </a:tblGrid>
              <a:tr h="388425">
                <a:tc>
                  <a:txBody>
                    <a:bodyPr/>
                    <a:lstStyle/>
                    <a:p>
                      <a:pPr lvl="0" algn="r" rtl="0">
                        <a:lnSpc>
                          <a:spcPct val="115000"/>
                        </a:lnSpc>
                        <a:spcBef>
                          <a:spcPts val="0"/>
                        </a:spcBef>
                        <a:buNone/>
                      </a:pPr>
                      <a:r>
                        <a:rPr lang="en" dirty="0">
                          <a:solidFill>
                            <a:schemeClr val="bg2">
                              <a:lumMod val="50000"/>
                            </a:schemeClr>
                          </a:solidFill>
                        </a:rPr>
                        <a:t>21</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22</a:t>
                      </a:r>
                    </a:p>
                  </a:txBody>
                  <a:tcPr marL="91425" marR="91425" marT="91425" marB="91425"/>
                </a:tc>
              </a:tr>
            </a:tbl>
          </a:graphicData>
        </a:graphic>
      </p:graphicFrame>
      <p:graphicFrame>
        <p:nvGraphicFramePr>
          <p:cNvPr id="186" name="Shape 186"/>
          <p:cNvGraphicFramePr/>
          <p:nvPr/>
        </p:nvGraphicFramePr>
        <p:xfrm>
          <a:off x="386725" y="3807025"/>
          <a:ext cx="7625500" cy="792420"/>
        </p:xfrm>
        <a:graphic>
          <a:graphicData uri="http://schemas.openxmlformats.org/drawingml/2006/table">
            <a:tbl>
              <a:tblPr>
                <a:noFill/>
                <a:tableStyleId>{190226CB-F8ED-4982-ADD9-F2B39F412011}</a:tableStyleId>
              </a:tblPr>
              <a:tblGrid>
                <a:gridCol w="1906375"/>
                <a:gridCol w="1906375"/>
                <a:gridCol w="1906375"/>
                <a:gridCol w="1906375"/>
              </a:tblGrid>
              <a:tr h="396200">
                <a:tc>
                  <a:txBody>
                    <a:bodyPr/>
                    <a:lstStyle/>
                    <a:p>
                      <a:pPr lvl="0" rtl="0">
                        <a:spcBef>
                          <a:spcPts val="0"/>
                        </a:spcBef>
                        <a:buNone/>
                      </a:pPr>
                      <a:r>
                        <a:rPr lang="en" dirty="0">
                          <a:solidFill>
                            <a:schemeClr val="bg2">
                              <a:lumMod val="50000"/>
                            </a:schemeClr>
                          </a:solidFill>
                        </a:rPr>
                        <a:t>Number_Tardiness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Weighted Tardiness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Weighted Lateness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Makespan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81000">
                <a:tc>
                  <a:txBody>
                    <a:bodyPr/>
                    <a:lstStyle/>
                    <a:p>
                      <a:pPr lvl="0">
                        <a:spcBef>
                          <a:spcPts val="0"/>
                        </a:spcBef>
                        <a:buNone/>
                      </a:pPr>
                      <a:r>
                        <a:rPr lang="en">
                          <a:solidFill>
                            <a:schemeClr val="bg2">
                              <a:lumMod val="50000"/>
                            </a:schemeClr>
                          </a:solidFill>
                        </a:rPr>
                        <a:t>0</a:t>
                      </a:r>
                    </a:p>
                  </a:txBody>
                  <a:tcPr marL="91425" marR="91425" marT="91425" marB="91425">
                    <a:lnT w="9525" cap="flat" cmpd="sng">
                      <a:solidFill>
                        <a:srgbClr val="9E9E9E"/>
                      </a:solidFill>
                      <a:prstDash val="solid"/>
                      <a:round/>
                      <a:headEnd type="none" w="med" len="med"/>
                      <a:tailEnd type="none" w="med" len="med"/>
                    </a:lnT>
                  </a:tcPr>
                </a:tc>
                <a:tc>
                  <a:txBody>
                    <a:bodyPr/>
                    <a:lstStyle/>
                    <a:p>
                      <a:pPr lvl="0">
                        <a:spcBef>
                          <a:spcPts val="0"/>
                        </a:spcBef>
                        <a:buNone/>
                      </a:pPr>
                      <a:r>
                        <a:rPr lang="en">
                          <a:solidFill>
                            <a:schemeClr val="bg2">
                              <a:lumMod val="50000"/>
                            </a:schemeClr>
                          </a:solidFill>
                        </a:rPr>
                        <a:t>0</a:t>
                      </a:r>
                    </a:p>
                  </a:txBody>
                  <a:tcPr marL="91425" marR="91425" marT="91425" marB="91425">
                    <a:lnT w="9525" cap="flat" cmpd="sng">
                      <a:solidFill>
                        <a:srgbClr val="9E9E9E"/>
                      </a:solidFill>
                      <a:prstDash val="solid"/>
                      <a:round/>
                      <a:headEnd type="none" w="med" len="med"/>
                      <a:tailEnd type="none" w="med" len="med"/>
                    </a:lnT>
                  </a:tcPr>
                </a:tc>
                <a:tc>
                  <a:txBody>
                    <a:bodyPr/>
                    <a:lstStyle/>
                    <a:p>
                      <a:pPr lvl="0">
                        <a:spcBef>
                          <a:spcPts val="0"/>
                        </a:spcBef>
                        <a:buNone/>
                      </a:pPr>
                      <a:r>
                        <a:rPr lang="en">
                          <a:solidFill>
                            <a:schemeClr val="bg2">
                              <a:lumMod val="50000"/>
                            </a:schemeClr>
                          </a:solidFill>
                        </a:rPr>
                        <a:t>350</a:t>
                      </a:r>
                    </a:p>
                  </a:txBody>
                  <a:tcPr marL="91425" marR="91425" marT="91425" marB="91425">
                    <a:lnT w="9525" cap="flat" cmpd="sng">
                      <a:solidFill>
                        <a:srgbClr val="9E9E9E"/>
                      </a:solidFill>
                      <a:prstDash val="solid"/>
                      <a:round/>
                      <a:headEnd type="none" w="med" len="med"/>
                      <a:tailEnd type="none" w="med" len="med"/>
                    </a:lnT>
                  </a:tcPr>
                </a:tc>
                <a:tc>
                  <a:txBody>
                    <a:bodyPr/>
                    <a:lstStyle/>
                    <a:p>
                      <a:pPr lvl="0">
                        <a:spcBef>
                          <a:spcPts val="0"/>
                        </a:spcBef>
                        <a:buNone/>
                      </a:pPr>
                      <a:r>
                        <a:rPr lang="en" dirty="0">
                          <a:solidFill>
                            <a:schemeClr val="bg2">
                              <a:lumMod val="50000"/>
                            </a:schemeClr>
                          </a:solidFill>
                        </a:rPr>
                        <a:t>3:15(195)</a:t>
                      </a:r>
                    </a:p>
                  </a:txBody>
                  <a:tcPr marL="91425" marR="91425" marT="91425" marB="91425">
                    <a:lnT w="9525" cap="flat" cmpd="sng">
                      <a:solidFill>
                        <a:srgbClr val="9E9E9E"/>
                      </a:solidFill>
                      <a:prstDash val="solid"/>
                      <a:round/>
                      <a:headEnd type="none" w="med" len="med"/>
                      <a:tailEnd type="none" w="med" len="med"/>
                    </a:lnT>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Simulation: FCFS versus MIP</a:t>
            </a:r>
          </a:p>
          <a:p>
            <a:pPr lvl="0">
              <a:spcBef>
                <a:spcPts val="0"/>
              </a:spcBef>
              <a:buNone/>
            </a:pPr>
            <a:endParaRPr/>
          </a:p>
        </p:txBody>
      </p:sp>
      <p:sp>
        <p:nvSpPr>
          <p:cNvPr id="192" name="Shape 192"/>
          <p:cNvSpPr txBox="1"/>
          <p:nvPr/>
        </p:nvSpPr>
        <p:spPr>
          <a:xfrm>
            <a:off x="564900" y="1367625"/>
            <a:ext cx="7804500" cy="3166500"/>
          </a:xfrm>
          <a:prstGeom prst="rect">
            <a:avLst/>
          </a:prstGeom>
          <a:noFill/>
          <a:ln>
            <a:noFill/>
          </a:ln>
        </p:spPr>
        <p:txBody>
          <a:bodyPr lIns="91425" tIns="91425" rIns="91425" bIns="91425" anchor="t" anchorCtr="0">
            <a:noAutofit/>
          </a:bodyPr>
          <a:lstStyle/>
          <a:p>
            <a:pPr lvl="0">
              <a:spcBef>
                <a:spcPts val="0"/>
              </a:spcBef>
              <a:buNone/>
            </a:pPr>
            <a:r>
              <a:rPr lang="en" sz="1800" dirty="0" smtClean="0">
                <a:solidFill>
                  <a:schemeClr val="dk2"/>
                </a:solidFill>
                <a:latin typeface="Open Sans"/>
                <a:ea typeface="Open Sans"/>
                <a:cs typeface="Open Sans"/>
                <a:sym typeface="Open Sans"/>
              </a:rPr>
              <a:t>FCFS</a:t>
            </a:r>
            <a:endParaRPr lang="en" sz="1800" dirty="0">
              <a:solidFill>
                <a:schemeClr val="dk2"/>
              </a:solidFill>
              <a:latin typeface="Open Sans"/>
              <a:ea typeface="Open Sans"/>
              <a:cs typeface="Open Sans"/>
              <a:sym typeface="Open Sans"/>
            </a:endParaRPr>
          </a:p>
          <a:p>
            <a:pPr lvl="0">
              <a:spcBef>
                <a:spcPts val="0"/>
              </a:spcBef>
              <a:buNone/>
            </a:pPr>
            <a:r>
              <a:rPr lang="en" sz="1800" dirty="0" smtClean="0">
                <a:solidFill>
                  <a:schemeClr val="dk2"/>
                </a:solidFill>
                <a:latin typeface="Open Sans"/>
                <a:ea typeface="Open Sans"/>
                <a:cs typeface="Open Sans"/>
                <a:sym typeface="Open Sans"/>
              </a:rPr>
              <a:t>Sequence of plane:</a:t>
            </a:r>
            <a:endParaRPr dirty="0"/>
          </a:p>
          <a:p>
            <a:pPr lvl="0" algn="l" rtl="0">
              <a:lnSpc>
                <a:spcPct val="115000"/>
              </a:lnSpc>
              <a:spcBef>
                <a:spcPts val="0"/>
              </a:spcBef>
              <a:buNone/>
            </a:pPr>
            <a:endParaRPr dirty="0"/>
          </a:p>
          <a:p>
            <a:pPr lvl="0" algn="l" rtl="0">
              <a:lnSpc>
                <a:spcPct val="115000"/>
              </a:lnSpc>
              <a:spcBef>
                <a:spcPts val="0"/>
              </a:spcBef>
              <a:buNone/>
            </a:pPr>
            <a:endParaRPr dirty="0"/>
          </a:p>
          <a:p>
            <a:pPr lvl="0" algn="l" rtl="0">
              <a:lnSpc>
                <a:spcPct val="115000"/>
              </a:lnSpc>
              <a:spcBef>
                <a:spcPts val="0"/>
              </a:spcBef>
              <a:buNone/>
            </a:pPr>
            <a:endParaRPr dirty="0"/>
          </a:p>
          <a:p>
            <a:pPr lvl="0" algn="l" rtl="0">
              <a:lnSpc>
                <a:spcPct val="115000"/>
              </a:lnSpc>
              <a:spcBef>
                <a:spcPts val="0"/>
              </a:spcBef>
              <a:buNone/>
            </a:pPr>
            <a:endParaRPr dirty="0"/>
          </a:p>
          <a:p>
            <a:pPr lvl="0" algn="l" rtl="0">
              <a:lnSpc>
                <a:spcPct val="115000"/>
              </a:lnSpc>
              <a:spcBef>
                <a:spcPts val="0"/>
              </a:spcBef>
              <a:buNone/>
            </a:pPr>
            <a:endParaRPr dirty="0"/>
          </a:p>
          <a:p>
            <a:pPr lvl="0">
              <a:lnSpc>
                <a:spcPct val="115000"/>
              </a:lnSpc>
            </a:pPr>
            <a:r>
              <a:rPr lang="en" altLang="zh-CN" sz="1800" dirty="0" smtClean="0">
                <a:solidFill>
                  <a:schemeClr val="dk2"/>
                </a:solidFill>
                <a:latin typeface="Open Sans"/>
                <a:ea typeface="Open Sans"/>
                <a:cs typeface="Open Sans"/>
                <a:sym typeface="Open Sans"/>
              </a:rPr>
              <a:t>Objectives:</a:t>
            </a:r>
            <a:endParaRPr lang="en" sz="1800" dirty="0">
              <a:latin typeface="Open Sans" charset="0"/>
              <a:ea typeface="Open Sans" charset="0"/>
              <a:cs typeface="Open Sans" charset="0"/>
            </a:endParaRPr>
          </a:p>
        </p:txBody>
      </p:sp>
      <p:graphicFrame>
        <p:nvGraphicFramePr>
          <p:cNvPr id="193" name="Shape 193"/>
          <p:cNvGraphicFramePr/>
          <p:nvPr/>
        </p:nvGraphicFramePr>
        <p:xfrm>
          <a:off x="638650" y="2024475"/>
          <a:ext cx="7657000" cy="407323"/>
        </p:xfrm>
        <a:graphic>
          <a:graphicData uri="http://schemas.openxmlformats.org/drawingml/2006/table">
            <a:tbl>
              <a:tblPr>
                <a:noFill/>
                <a:tableStyleId>{190226CB-F8ED-4982-ADD9-F2B39F412011}</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81000">
                <a:tc>
                  <a:txBody>
                    <a:bodyPr/>
                    <a:lstStyle/>
                    <a:p>
                      <a:pPr lvl="0" algn="r" rtl="0">
                        <a:lnSpc>
                          <a:spcPct val="115000"/>
                        </a:lnSpc>
                        <a:spcBef>
                          <a:spcPts val="0"/>
                        </a:spcBef>
                        <a:buNone/>
                      </a:pPr>
                      <a:r>
                        <a:rPr lang="en" dirty="0">
                          <a:solidFill>
                            <a:schemeClr val="bg2">
                              <a:lumMod val="50000"/>
                            </a:schemeClr>
                          </a:solidFill>
                        </a:rPr>
                        <a:t>1</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2</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3</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4</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5</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6</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7</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8</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9</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14</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13</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11</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10</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12</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15</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16</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17</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18</a:t>
                      </a:r>
                    </a:p>
                  </a:txBody>
                  <a:tcPr marL="91425" marR="91425" marT="91425" marB="91425"/>
                </a:tc>
                <a:tc>
                  <a:txBody>
                    <a:bodyPr/>
                    <a:lstStyle/>
                    <a:p>
                      <a:pPr lvl="0" algn="r" rtl="0">
                        <a:lnSpc>
                          <a:spcPct val="115000"/>
                        </a:lnSpc>
                        <a:spcBef>
                          <a:spcPts val="0"/>
                        </a:spcBef>
                        <a:buNone/>
                      </a:pPr>
                      <a:r>
                        <a:rPr lang="en">
                          <a:solidFill>
                            <a:schemeClr val="bg2">
                              <a:lumMod val="50000"/>
                            </a:schemeClr>
                          </a:solidFill>
                        </a:rPr>
                        <a:t>19</a:t>
                      </a:r>
                    </a:p>
                  </a:txBody>
                  <a:tcPr marL="91425" marR="91425" marT="91425" marB="91425"/>
                </a:tc>
                <a:tc>
                  <a:txBody>
                    <a:bodyPr/>
                    <a:lstStyle/>
                    <a:p>
                      <a:pPr lvl="0" algn="r" rtl="0">
                        <a:lnSpc>
                          <a:spcPct val="115000"/>
                        </a:lnSpc>
                        <a:spcBef>
                          <a:spcPts val="0"/>
                        </a:spcBef>
                        <a:buNone/>
                      </a:pPr>
                      <a:r>
                        <a:rPr lang="en" dirty="0">
                          <a:solidFill>
                            <a:schemeClr val="bg2">
                              <a:lumMod val="50000"/>
                            </a:schemeClr>
                          </a:solidFill>
                        </a:rPr>
                        <a:t>21</a:t>
                      </a:r>
                    </a:p>
                  </a:txBody>
                  <a:tcPr marL="91425" marR="91425" marT="91425" marB="91425"/>
                </a:tc>
              </a:tr>
            </a:tbl>
          </a:graphicData>
        </a:graphic>
      </p:graphicFrame>
      <p:graphicFrame>
        <p:nvGraphicFramePr>
          <p:cNvPr id="194" name="Shape 194"/>
          <p:cNvGraphicFramePr/>
          <p:nvPr/>
        </p:nvGraphicFramePr>
        <p:xfrm>
          <a:off x="638650" y="2544750"/>
          <a:ext cx="772450" cy="481600"/>
        </p:xfrm>
        <a:graphic>
          <a:graphicData uri="http://schemas.openxmlformats.org/drawingml/2006/table">
            <a:tbl>
              <a:tblPr>
                <a:noFill/>
                <a:tableStyleId>{190226CB-F8ED-4982-ADD9-F2B39F412011}</a:tableStyleId>
              </a:tblPr>
              <a:tblGrid>
                <a:gridCol w="382850"/>
                <a:gridCol w="389600"/>
              </a:tblGrid>
              <a:tr h="481600">
                <a:tc>
                  <a:txBody>
                    <a:bodyPr/>
                    <a:lstStyle/>
                    <a:p>
                      <a:pPr lvl="0">
                        <a:spcBef>
                          <a:spcPts val="0"/>
                        </a:spcBef>
                        <a:buNone/>
                      </a:pPr>
                      <a:r>
                        <a:rPr lang="en" dirty="0">
                          <a:solidFill>
                            <a:schemeClr val="bg2">
                              <a:lumMod val="50000"/>
                            </a:schemeClr>
                          </a:solidFill>
                        </a:rPr>
                        <a:t>20</a:t>
                      </a:r>
                    </a:p>
                  </a:txBody>
                  <a:tcPr marL="91425" marR="91425" marT="91425" marB="91425"/>
                </a:tc>
                <a:tc>
                  <a:txBody>
                    <a:bodyPr/>
                    <a:lstStyle/>
                    <a:p>
                      <a:pPr lvl="0">
                        <a:spcBef>
                          <a:spcPts val="0"/>
                        </a:spcBef>
                        <a:buNone/>
                      </a:pPr>
                      <a:r>
                        <a:rPr lang="en" dirty="0">
                          <a:solidFill>
                            <a:schemeClr val="bg2">
                              <a:lumMod val="50000"/>
                            </a:schemeClr>
                          </a:solidFill>
                        </a:rPr>
                        <a:t>22</a:t>
                      </a:r>
                    </a:p>
                  </a:txBody>
                  <a:tcPr marL="91425" marR="91425" marT="91425" marB="91425"/>
                </a:tc>
              </a:tr>
            </a:tbl>
          </a:graphicData>
        </a:graphic>
      </p:graphicFrame>
      <p:graphicFrame>
        <p:nvGraphicFramePr>
          <p:cNvPr id="195" name="Shape 195"/>
          <p:cNvGraphicFramePr/>
          <p:nvPr/>
        </p:nvGraphicFramePr>
        <p:xfrm>
          <a:off x="564900" y="3602975"/>
          <a:ext cx="7671800" cy="1120725"/>
        </p:xfrm>
        <a:graphic>
          <a:graphicData uri="http://schemas.openxmlformats.org/drawingml/2006/table">
            <a:tbl>
              <a:tblPr>
                <a:noFill/>
                <a:tableStyleId>{190226CB-F8ED-4982-ADD9-F2B39F412011}</a:tableStyleId>
              </a:tblPr>
              <a:tblGrid>
                <a:gridCol w="1917950"/>
                <a:gridCol w="1917950"/>
                <a:gridCol w="1917950"/>
                <a:gridCol w="1917950"/>
              </a:tblGrid>
              <a:tr h="678450">
                <a:tc>
                  <a:txBody>
                    <a:bodyPr/>
                    <a:lstStyle/>
                    <a:p>
                      <a:pPr lvl="0" rtl="0">
                        <a:spcBef>
                          <a:spcPts val="0"/>
                        </a:spcBef>
                        <a:buNone/>
                      </a:pPr>
                      <a:r>
                        <a:rPr lang="en" dirty="0">
                          <a:solidFill>
                            <a:schemeClr val="bg2">
                              <a:lumMod val="50000"/>
                            </a:schemeClr>
                          </a:solidFill>
                        </a:rPr>
                        <a:t>Number_Tardiness</a:t>
                      </a:r>
                    </a:p>
                  </a:txBody>
                  <a:tcPr marL="91425" marR="91425" marT="91425" marB="91425"/>
                </a:tc>
                <a:tc>
                  <a:txBody>
                    <a:bodyPr/>
                    <a:lstStyle/>
                    <a:p>
                      <a:pPr lvl="0" rtl="0">
                        <a:spcBef>
                          <a:spcPts val="0"/>
                        </a:spcBef>
                        <a:buNone/>
                      </a:pPr>
                      <a:r>
                        <a:rPr lang="en">
                          <a:solidFill>
                            <a:schemeClr val="bg2">
                              <a:lumMod val="50000"/>
                            </a:schemeClr>
                          </a:solidFill>
                        </a:rPr>
                        <a:t>Weighted Tardiness</a:t>
                      </a:r>
                    </a:p>
                  </a:txBody>
                  <a:tcPr marL="91425" marR="91425" marT="91425" marB="91425"/>
                </a:tc>
                <a:tc>
                  <a:txBody>
                    <a:bodyPr/>
                    <a:lstStyle/>
                    <a:p>
                      <a:pPr lvl="0" rtl="0">
                        <a:spcBef>
                          <a:spcPts val="0"/>
                        </a:spcBef>
                        <a:buNone/>
                      </a:pPr>
                      <a:r>
                        <a:rPr lang="en">
                          <a:solidFill>
                            <a:schemeClr val="bg2">
                              <a:lumMod val="50000"/>
                            </a:schemeClr>
                          </a:solidFill>
                        </a:rPr>
                        <a:t>Weighted Lateness</a:t>
                      </a:r>
                    </a:p>
                  </a:txBody>
                  <a:tcPr marL="91425" marR="91425" marT="91425" marB="91425"/>
                </a:tc>
                <a:tc>
                  <a:txBody>
                    <a:bodyPr/>
                    <a:lstStyle/>
                    <a:p>
                      <a:pPr lvl="0" rtl="0">
                        <a:spcBef>
                          <a:spcPts val="0"/>
                        </a:spcBef>
                        <a:buNone/>
                      </a:pPr>
                      <a:r>
                        <a:rPr lang="en">
                          <a:solidFill>
                            <a:schemeClr val="bg2">
                              <a:lumMod val="50000"/>
                            </a:schemeClr>
                          </a:solidFill>
                        </a:rPr>
                        <a:t>Makespan</a:t>
                      </a:r>
                    </a:p>
                  </a:txBody>
                  <a:tcPr marL="91425" marR="91425" marT="91425" marB="91425"/>
                </a:tc>
              </a:tr>
              <a:tr h="442275">
                <a:tc>
                  <a:txBody>
                    <a:bodyPr/>
                    <a:lstStyle/>
                    <a:p>
                      <a:pPr lvl="0" rtl="0">
                        <a:spcBef>
                          <a:spcPts val="0"/>
                        </a:spcBef>
                        <a:buNone/>
                      </a:pPr>
                      <a:r>
                        <a:rPr lang="en" dirty="0">
                          <a:solidFill>
                            <a:schemeClr val="bg2">
                              <a:lumMod val="50000"/>
                            </a:schemeClr>
                          </a:solidFill>
                        </a:rPr>
                        <a:t>2</a:t>
                      </a:r>
                    </a:p>
                  </a:txBody>
                  <a:tcPr marL="91425" marR="91425" marT="91425" marB="91425"/>
                </a:tc>
                <a:tc>
                  <a:txBody>
                    <a:bodyPr/>
                    <a:lstStyle/>
                    <a:p>
                      <a:pPr lvl="0" rtl="0">
                        <a:spcBef>
                          <a:spcPts val="0"/>
                        </a:spcBef>
                        <a:buNone/>
                      </a:pPr>
                      <a:r>
                        <a:rPr lang="en">
                          <a:solidFill>
                            <a:schemeClr val="bg2">
                              <a:lumMod val="50000"/>
                            </a:schemeClr>
                          </a:solidFill>
                        </a:rPr>
                        <a:t>22</a:t>
                      </a:r>
                    </a:p>
                  </a:txBody>
                  <a:tcPr marL="91425" marR="91425" marT="91425" marB="91425"/>
                </a:tc>
                <a:tc>
                  <a:txBody>
                    <a:bodyPr/>
                    <a:lstStyle/>
                    <a:p>
                      <a:pPr lvl="0" rtl="0">
                        <a:spcBef>
                          <a:spcPts val="0"/>
                        </a:spcBef>
                        <a:buNone/>
                      </a:pPr>
                      <a:r>
                        <a:rPr lang="en">
                          <a:solidFill>
                            <a:schemeClr val="bg2">
                              <a:lumMod val="50000"/>
                            </a:schemeClr>
                          </a:solidFill>
                        </a:rPr>
                        <a:t>778</a:t>
                      </a:r>
                    </a:p>
                  </a:txBody>
                  <a:tcPr marL="91425" marR="91425" marT="91425" marB="91425"/>
                </a:tc>
                <a:tc>
                  <a:txBody>
                    <a:bodyPr/>
                    <a:lstStyle/>
                    <a:p>
                      <a:pPr lvl="0" rtl="0">
                        <a:spcBef>
                          <a:spcPts val="0"/>
                        </a:spcBef>
                        <a:buNone/>
                      </a:pPr>
                      <a:r>
                        <a:rPr lang="en" dirty="0">
                          <a:solidFill>
                            <a:schemeClr val="bg2">
                              <a:lumMod val="50000"/>
                            </a:schemeClr>
                          </a:solidFill>
                        </a:rPr>
                        <a:t>187</a:t>
                      </a:r>
                    </a:p>
                  </a:txBody>
                  <a:tcPr marL="91425" marR="91425" marT="91425" marB="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Executive Summary</a:t>
            </a:r>
          </a:p>
          <a:p>
            <a:pPr lvl="0">
              <a:spcBef>
                <a:spcPts val="0"/>
              </a:spcBef>
              <a:buNone/>
            </a:pPr>
            <a:endParaRPr/>
          </a:p>
        </p:txBody>
      </p:sp>
      <p:sp>
        <p:nvSpPr>
          <p:cNvPr id="73" name="Shape 7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har char="●"/>
            </a:pPr>
            <a:r>
              <a:rPr lang="en"/>
              <a:t>Objective Functions</a:t>
            </a:r>
          </a:p>
          <a:p>
            <a:pPr marL="457200" lvl="0" indent="-228600" rtl="0">
              <a:spcBef>
                <a:spcPts val="0"/>
              </a:spcBef>
              <a:buChar char="●"/>
            </a:pPr>
            <a:r>
              <a:rPr lang="en"/>
              <a:t>Algorithms</a:t>
            </a:r>
          </a:p>
          <a:p>
            <a:pPr marL="457200" lvl="0" indent="-228600" rtl="0">
              <a:spcBef>
                <a:spcPts val="0"/>
              </a:spcBef>
              <a:buChar char="●"/>
            </a:pPr>
            <a:r>
              <a:rPr lang="en"/>
              <a:t>Example and Analysis</a:t>
            </a:r>
          </a:p>
          <a:p>
            <a:pPr marL="457200" lvl="0" indent="-228600">
              <a:spcBef>
                <a:spcPts val="0"/>
              </a:spcBef>
              <a:buChar char="●"/>
            </a:pPr>
            <a:r>
              <a:rPr lang="en"/>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Conclusion</a:t>
            </a:r>
          </a:p>
        </p:txBody>
      </p:sp>
      <p:graphicFrame>
        <p:nvGraphicFramePr>
          <p:cNvPr id="201" name="Shape 201"/>
          <p:cNvGraphicFramePr/>
          <p:nvPr/>
        </p:nvGraphicFramePr>
        <p:xfrm>
          <a:off x="554450" y="1597150"/>
          <a:ext cx="7239000" cy="2651640"/>
        </p:xfrm>
        <a:graphic>
          <a:graphicData uri="http://schemas.openxmlformats.org/drawingml/2006/table">
            <a:tbl>
              <a:tblPr>
                <a:noFill/>
                <a:tableStyleId>{190226CB-F8ED-4982-ADD9-F2B39F412011}</a:tableStyleId>
              </a:tblPr>
              <a:tblGrid>
                <a:gridCol w="1447800"/>
                <a:gridCol w="1447800"/>
                <a:gridCol w="1447800"/>
                <a:gridCol w="1447800"/>
                <a:gridCol w="1447800"/>
              </a:tblGrid>
              <a:tr h="381000">
                <a:tc>
                  <a:txBody>
                    <a:bodyPr/>
                    <a:lstStyle/>
                    <a:p>
                      <a:pPr lvl="0" rtl="0">
                        <a:spcBef>
                          <a:spcPts val="0"/>
                        </a:spcBef>
                        <a:buNone/>
                      </a:pPr>
                      <a:endParaRPr dirty="0">
                        <a:solidFill>
                          <a:schemeClr val="bg2">
                            <a:lumMod val="50000"/>
                          </a:schemeClr>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dirty="0" smtClean="0">
                          <a:solidFill>
                            <a:schemeClr val="bg2">
                              <a:lumMod val="50000"/>
                            </a:schemeClr>
                          </a:solidFill>
                        </a:rPr>
                        <a:t>Number</a:t>
                      </a:r>
                      <a:r>
                        <a:rPr lang="en" baseline="0" dirty="0" smtClean="0">
                          <a:solidFill>
                            <a:schemeClr val="bg2">
                              <a:lumMod val="50000"/>
                            </a:schemeClr>
                          </a:solidFill>
                        </a:rPr>
                        <a:t> of </a:t>
                      </a:r>
                      <a:r>
                        <a:rPr lang="en" dirty="0" smtClean="0">
                          <a:solidFill>
                            <a:schemeClr val="bg2">
                              <a:lumMod val="50000"/>
                            </a:schemeClr>
                          </a:solidFill>
                        </a:rPr>
                        <a:t>Tardiness</a:t>
                      </a:r>
                      <a:endParaRPr lang="en" dirty="0">
                        <a:solidFill>
                          <a:schemeClr val="bg2">
                            <a:lumMod val="50000"/>
                          </a:schemeClr>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Weighted Tardiness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Weighted Lateness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Makespan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a:solidFill>
                            <a:schemeClr val="bg2">
                              <a:lumMod val="50000"/>
                            </a:schemeClr>
                          </a:solidFill>
                        </a:rPr>
                        <a:t>FCFS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22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778</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187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a:solidFill>
                            <a:schemeClr val="bg2">
                              <a:lumMod val="50000"/>
                            </a:schemeClr>
                          </a:solidFill>
                        </a:rPr>
                        <a:t>MIP: minimizing weighted lateness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dirty="0">
                          <a:solidFill>
                            <a:schemeClr val="bg2">
                              <a:lumMod val="50000"/>
                            </a:schemeClr>
                          </a:solidFill>
                        </a:rPr>
                        <a:t>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60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111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3:15(195)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81000">
                <a:tc>
                  <a:txBody>
                    <a:bodyPr/>
                    <a:lstStyle/>
                    <a:p>
                      <a:pPr lvl="0" rtl="0">
                        <a:spcBef>
                          <a:spcPts val="0"/>
                        </a:spcBef>
                        <a:buNone/>
                      </a:pPr>
                      <a:r>
                        <a:rPr lang="en">
                          <a:solidFill>
                            <a:schemeClr val="bg2">
                              <a:lumMod val="50000"/>
                            </a:schemeClr>
                          </a:solidFill>
                        </a:rPr>
                        <a:t>MIP: minimizing weighted tardiness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bg2">
                              <a:lumMod val="50000"/>
                            </a:schemeClr>
                          </a:solidFill>
                        </a:rPr>
                        <a:t>350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dirty="0">
                          <a:solidFill>
                            <a:schemeClr val="bg2">
                              <a:lumMod val="50000"/>
                            </a:schemeClr>
                          </a:solidFill>
                        </a:rPr>
                        <a:t>3:15(195)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Objective functions</a:t>
            </a:r>
          </a:p>
          <a:p>
            <a:pPr lvl="0">
              <a:spcBef>
                <a:spcPts val="0"/>
              </a:spcBef>
              <a:buNone/>
            </a:pPr>
            <a:endParaRPr/>
          </a:p>
        </p:txBody>
      </p:sp>
      <p:sp>
        <p:nvSpPr>
          <p:cNvPr id="79" name="Shape 79"/>
          <p:cNvSpPr txBox="1">
            <a:spLocks noGrp="1"/>
          </p:cNvSpPr>
          <p:nvPr>
            <p:ph type="body" idx="1"/>
          </p:nvPr>
        </p:nvSpPr>
        <p:spPr>
          <a:xfrm>
            <a:off x="311700" y="1152425"/>
            <a:ext cx="8520600" cy="3555900"/>
          </a:xfrm>
          <a:prstGeom prst="rect">
            <a:avLst/>
          </a:prstGeom>
        </p:spPr>
        <p:txBody>
          <a:bodyPr lIns="91425" tIns="91425" rIns="91425" bIns="91425" anchor="t" anchorCtr="0">
            <a:noAutofit/>
          </a:bodyPr>
          <a:lstStyle/>
          <a:p>
            <a:pPr marL="457200" lvl="0" indent="-304800" rtl="0">
              <a:lnSpc>
                <a:spcPct val="100000"/>
              </a:lnSpc>
              <a:spcBef>
                <a:spcPts val="0"/>
              </a:spcBef>
              <a:buSzPct val="100000"/>
              <a:buAutoNum type="arabicPeriod"/>
            </a:pPr>
            <a:r>
              <a:rPr lang="en" sz="1200" dirty="0" smtClean="0"/>
              <a:t>Cmax – makespan</a:t>
            </a:r>
          </a:p>
          <a:p>
            <a:pPr marL="457200" lvl="0" indent="-304800" rtl="0">
              <a:lnSpc>
                <a:spcPct val="100000"/>
              </a:lnSpc>
              <a:spcBef>
                <a:spcPts val="0"/>
              </a:spcBef>
              <a:buSzPct val="100000"/>
            </a:pPr>
            <a:r>
              <a:rPr lang="en" sz="1200" dirty="0" smtClean="0"/>
              <a:t>	</a:t>
            </a:r>
            <a:r>
              <a:rPr lang="en" sz="1200" dirty="0" smtClean="0"/>
              <a:t>Landing </a:t>
            </a:r>
            <a:r>
              <a:rPr lang="en" sz="1200" dirty="0"/>
              <a:t>time of the last </a:t>
            </a:r>
            <a:r>
              <a:rPr lang="en" sz="1200" dirty="0" smtClean="0"/>
              <a:t>aircraft</a:t>
            </a:r>
          </a:p>
          <a:p>
            <a:pPr marL="457200" lvl="0" indent="-304800" rtl="0">
              <a:lnSpc>
                <a:spcPct val="100000"/>
              </a:lnSpc>
              <a:spcBef>
                <a:spcPts val="0"/>
              </a:spcBef>
              <a:buSzPct val="100000"/>
            </a:pPr>
            <a:r>
              <a:rPr lang="en" sz="1200" dirty="0" smtClean="0"/>
              <a:t>2. 	∑</a:t>
            </a:r>
            <a:r>
              <a:rPr lang="en" sz="1200" dirty="0"/>
              <a:t>Lj / ∑wjLj- total (weighted) lateness</a:t>
            </a:r>
          </a:p>
          <a:p>
            <a:pPr lvl="0" rtl="0">
              <a:lnSpc>
                <a:spcPct val="100000"/>
              </a:lnSpc>
              <a:spcBef>
                <a:spcPts val="0"/>
              </a:spcBef>
              <a:buNone/>
            </a:pPr>
            <a:r>
              <a:rPr lang="en" sz="1200" dirty="0" smtClean="0"/>
              <a:t> </a:t>
            </a:r>
            <a:r>
              <a:rPr lang="en" sz="1200" dirty="0" smtClean="0"/>
              <a:t>           Positive </a:t>
            </a:r>
            <a:r>
              <a:rPr lang="en" sz="1200" dirty="0"/>
              <a:t>- aircraft lands after target time</a:t>
            </a:r>
          </a:p>
          <a:p>
            <a:pPr lvl="0" rtl="0">
              <a:lnSpc>
                <a:spcPct val="100000"/>
              </a:lnSpc>
              <a:spcBef>
                <a:spcPts val="0"/>
              </a:spcBef>
              <a:buNone/>
            </a:pPr>
            <a:r>
              <a:rPr lang="en" sz="1200" dirty="0"/>
              <a:t> </a:t>
            </a:r>
            <a:r>
              <a:rPr lang="en" sz="1200" dirty="0" smtClean="0"/>
              <a:t>           </a:t>
            </a:r>
            <a:r>
              <a:rPr lang="en" sz="1200" dirty="0" smtClean="0"/>
              <a:t>Negative </a:t>
            </a:r>
            <a:r>
              <a:rPr lang="en" sz="1200" dirty="0"/>
              <a:t>- aircraft lands before target time (negated)</a:t>
            </a:r>
          </a:p>
          <a:p>
            <a:pPr marL="457200" lvl="0" indent="-304800" rtl="0">
              <a:lnSpc>
                <a:spcPct val="100000"/>
              </a:lnSpc>
              <a:spcBef>
                <a:spcPts val="0"/>
              </a:spcBef>
              <a:buSzPct val="100000"/>
            </a:pPr>
            <a:r>
              <a:rPr lang="en" sz="1200" dirty="0" smtClean="0"/>
              <a:t>3. 	∑</a:t>
            </a:r>
            <a:r>
              <a:rPr lang="en" sz="1200" dirty="0"/>
              <a:t>Tj / ∑wjTj - total (weighted) tardiness</a:t>
            </a:r>
          </a:p>
          <a:p>
            <a:pPr lvl="0" rtl="0">
              <a:lnSpc>
                <a:spcPct val="100000"/>
              </a:lnSpc>
              <a:spcBef>
                <a:spcPts val="0"/>
              </a:spcBef>
              <a:buNone/>
            </a:pPr>
            <a:r>
              <a:rPr lang="en" sz="1200" dirty="0"/>
              <a:t> </a:t>
            </a:r>
            <a:r>
              <a:rPr lang="en" sz="1200" dirty="0" smtClean="0"/>
              <a:t>           </a:t>
            </a:r>
            <a:r>
              <a:rPr lang="en" sz="1200" dirty="0" smtClean="0"/>
              <a:t>Positive </a:t>
            </a:r>
            <a:r>
              <a:rPr lang="en" sz="1200" dirty="0"/>
              <a:t>- aircraft lands after target time</a:t>
            </a:r>
          </a:p>
          <a:p>
            <a:pPr marL="457200" lvl="0" indent="-304800" rtl="0">
              <a:lnSpc>
                <a:spcPct val="100000"/>
              </a:lnSpc>
              <a:spcBef>
                <a:spcPts val="0"/>
              </a:spcBef>
              <a:buSzPct val="100000"/>
            </a:pPr>
            <a:r>
              <a:rPr lang="en" sz="1200" dirty="0" smtClean="0"/>
              <a:t>4. 	∑</a:t>
            </a:r>
            <a:r>
              <a:rPr lang="en" sz="1200" dirty="0"/>
              <a:t>Uj / ∑wjUj - total (weighted) unit cost</a:t>
            </a:r>
          </a:p>
          <a:p>
            <a:pPr lvl="0" rtl="0">
              <a:lnSpc>
                <a:spcPct val="100000"/>
              </a:lnSpc>
              <a:spcBef>
                <a:spcPts val="0"/>
              </a:spcBef>
              <a:buNone/>
            </a:pPr>
            <a:r>
              <a:rPr lang="en" sz="1200" dirty="0"/>
              <a:t> </a:t>
            </a:r>
            <a:r>
              <a:rPr lang="en" sz="1200" dirty="0" smtClean="0"/>
              <a:t>           </a:t>
            </a:r>
            <a:r>
              <a:rPr lang="en" sz="1200" dirty="0" smtClean="0"/>
              <a:t>Number </a:t>
            </a:r>
            <a:r>
              <a:rPr lang="en" sz="1200" dirty="0"/>
              <a:t>of aircrafts that land after target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Algorithms</a:t>
            </a:r>
          </a:p>
          <a:p>
            <a:pPr lvl="0">
              <a:spcBef>
                <a:spcPts val="0"/>
              </a:spcBef>
              <a:buNone/>
            </a:pPr>
            <a:endParaRPr/>
          </a:p>
        </p:txBody>
      </p:sp>
      <p:sp>
        <p:nvSpPr>
          <p:cNvPr id="85" name="Shape 8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
              <a:t>First Come First Served (FCFS)</a:t>
            </a:r>
          </a:p>
          <a:p>
            <a:pPr marL="457200" lvl="0" indent="-228600" rtl="0">
              <a:spcBef>
                <a:spcPts val="0"/>
              </a:spcBef>
            </a:pPr>
            <a:r>
              <a:rPr lang="en"/>
              <a:t>Constrained Position Shifting (CPS)</a:t>
            </a:r>
          </a:p>
          <a:p>
            <a:pPr marL="457200" lvl="0" indent="-228600" rtl="0">
              <a:spcBef>
                <a:spcPts val="0"/>
              </a:spcBef>
            </a:pPr>
            <a:r>
              <a:rPr lang="en"/>
              <a:t>Mixed Integer Programming (MIP)</a:t>
            </a:r>
          </a:p>
          <a:p>
            <a:pPr marL="457200" lvl="0" indent="-228600">
              <a:spcBef>
                <a:spcPts val="0"/>
              </a:spcBef>
            </a:pPr>
            <a:r>
              <a:rPr lang="en"/>
              <a:t>Branch and Bound (BB)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Algorithm I: First Come First Serve (FCFS)</a:t>
            </a:r>
          </a:p>
        </p:txBody>
      </p:sp>
      <p:sp>
        <p:nvSpPr>
          <p:cNvPr id="91" name="Shape 9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marR="0" lvl="0" indent="-342900" algn="l" rtl="0">
              <a:lnSpc>
                <a:spcPct val="115000"/>
              </a:lnSpc>
              <a:spcBef>
                <a:spcPts val="0"/>
              </a:spcBef>
              <a:spcAft>
                <a:spcPts val="1600"/>
              </a:spcAft>
              <a:buClr>
                <a:schemeClr val="dk2"/>
              </a:buClr>
              <a:buSzPct val="100000"/>
              <a:buFont typeface="Open Sans"/>
            </a:pPr>
            <a:r>
              <a:rPr lang="en" dirty="0"/>
              <a:t>Simple to implement</a:t>
            </a:r>
          </a:p>
          <a:p>
            <a:pPr marL="457200" marR="0" lvl="0" indent="-342900" algn="l" rtl="0">
              <a:lnSpc>
                <a:spcPct val="115000"/>
              </a:lnSpc>
              <a:spcBef>
                <a:spcPts val="0"/>
              </a:spcBef>
              <a:spcAft>
                <a:spcPts val="1600"/>
              </a:spcAft>
              <a:buClr>
                <a:schemeClr val="dk2"/>
              </a:buClr>
              <a:buSzPct val="100000"/>
              <a:buFont typeface="Open Sans"/>
            </a:pPr>
            <a:r>
              <a:rPr lang="en" dirty="0"/>
              <a:t>Optimal for minimizing makespan</a:t>
            </a:r>
          </a:p>
          <a:p>
            <a:pPr marL="457200" marR="0" lvl="0" indent="-342900" algn="l" rtl="0">
              <a:lnSpc>
                <a:spcPct val="115000"/>
              </a:lnSpc>
              <a:spcBef>
                <a:spcPts val="0"/>
              </a:spcBef>
              <a:spcAft>
                <a:spcPts val="1600"/>
              </a:spcAft>
              <a:buClr>
                <a:schemeClr val="dk2"/>
              </a:buClr>
              <a:buSzPct val="100000"/>
              <a:buFont typeface="Open Sans"/>
            </a:pPr>
            <a:r>
              <a:rPr lang="en" dirty="0"/>
              <a:t>Fair in sense that aircrafts are scheduled in order of </a:t>
            </a:r>
            <a:r>
              <a:rPr lang="en" dirty="0" smtClean="0"/>
              <a:t>arrival</a:t>
            </a:r>
          </a:p>
          <a:p>
            <a:pPr marL="457200" marR="0" lvl="0" indent="-342900" algn="l" rtl="0">
              <a:lnSpc>
                <a:spcPct val="115000"/>
              </a:lnSpc>
              <a:spcBef>
                <a:spcPts val="0"/>
              </a:spcBef>
              <a:spcAft>
                <a:spcPts val="1600"/>
              </a:spcAft>
              <a:buClr>
                <a:schemeClr val="dk2"/>
              </a:buClr>
              <a:buSzPct val="100000"/>
              <a:buFont typeface="Open Sans"/>
            </a:pPr>
            <a:r>
              <a:rPr lang="en" dirty="0" smtClean="0"/>
              <a:t>Used </a:t>
            </a:r>
            <a:r>
              <a:rPr lang="en" dirty="0"/>
              <a:t>as initial feasible sequence for other methods</a:t>
            </a:r>
          </a:p>
          <a:p>
            <a:pPr marR="0" lvl="0" algn="l" rtl="0">
              <a:lnSpc>
                <a:spcPct val="115000"/>
              </a:lnSpc>
              <a:spcBef>
                <a:spcPts val="0"/>
              </a:spcBef>
              <a:spcAft>
                <a:spcPts val="1600"/>
              </a:spcAft>
              <a:buNone/>
            </a:pPr>
            <a:endParaRPr dirty="0"/>
          </a:p>
          <a:p>
            <a:pPr marR="0" lvl="0" algn="l" rtl="0">
              <a:lnSpc>
                <a:spcPct val="115000"/>
              </a:lnSpc>
              <a:spcBef>
                <a:spcPts val="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Algorithm I: FCFS</a:t>
            </a:r>
          </a:p>
          <a:p>
            <a:pPr lvl="0">
              <a:spcBef>
                <a:spcPts val="0"/>
              </a:spcBef>
              <a:buNone/>
            </a:pPr>
            <a:endParaRPr/>
          </a:p>
        </p:txBody>
      </p:sp>
      <p:sp>
        <p:nvSpPr>
          <p:cNvPr id="97" name="Shape 97"/>
          <p:cNvSpPr txBox="1">
            <a:spLocks noGrp="1"/>
          </p:cNvSpPr>
          <p:nvPr>
            <p:ph type="body" idx="1"/>
          </p:nvPr>
        </p:nvSpPr>
        <p:spPr>
          <a:xfrm>
            <a:off x="311700" y="3224150"/>
            <a:ext cx="8365800" cy="1344900"/>
          </a:xfrm>
          <a:prstGeom prst="rect">
            <a:avLst/>
          </a:prstGeom>
        </p:spPr>
        <p:txBody>
          <a:bodyPr lIns="91425" tIns="91425" rIns="91425" bIns="91425" anchor="t" anchorCtr="0">
            <a:noAutofit/>
          </a:bodyPr>
          <a:lstStyle/>
          <a:p>
            <a:pPr marL="457200" lvl="0" indent="-228600" rtl="0">
              <a:spcBef>
                <a:spcPts val="0"/>
              </a:spcBef>
            </a:pPr>
            <a:r>
              <a:rPr lang="en"/>
              <a:t>Not optimal for other objectives (average passenger delay, runway throughput)</a:t>
            </a:r>
          </a:p>
          <a:p>
            <a:pPr marL="457200" lvl="0" indent="-228600" rtl="0">
              <a:spcBef>
                <a:spcPts val="0"/>
              </a:spcBef>
            </a:pPr>
            <a:r>
              <a:rPr lang="en"/>
              <a:t>Reduced runway throughput due to  large spacing requirements</a:t>
            </a:r>
          </a:p>
          <a:p>
            <a:pPr marL="914400" lvl="1" indent="-228600" rtl="0">
              <a:spcBef>
                <a:spcPts val="0"/>
              </a:spcBef>
            </a:pPr>
            <a:r>
              <a:rPr lang="en"/>
              <a:t>Eg: 5 Heavy and 5 Small alternating vs. 5 Heavy first then 5 Small </a:t>
            </a:r>
          </a:p>
          <a:p>
            <a:pPr marL="457200" lvl="0" indent="-228600">
              <a:spcBef>
                <a:spcPts val="0"/>
              </a:spcBef>
            </a:pPr>
            <a:r>
              <a:rPr lang="en"/>
              <a:t>Motivation for CPS</a:t>
            </a:r>
          </a:p>
        </p:txBody>
      </p:sp>
      <p:pic>
        <p:nvPicPr>
          <p:cNvPr id="98" name="Shape 98"/>
          <p:cNvPicPr preferRelativeResize="0"/>
          <p:nvPr/>
        </p:nvPicPr>
        <p:blipFill>
          <a:blip r:embed="rId3">
            <a:alphaModFix/>
          </a:blip>
          <a:stretch>
            <a:fillRect/>
          </a:stretch>
        </p:blipFill>
        <p:spPr>
          <a:xfrm>
            <a:off x="1938575" y="1152424"/>
            <a:ext cx="4826625" cy="1900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Algorithm II: Constrained Position Shifting (CPS)</a:t>
            </a:r>
          </a:p>
          <a:p>
            <a:pPr lvl="0">
              <a:spcBef>
                <a:spcPts val="0"/>
              </a:spcBef>
              <a:buNone/>
            </a:pPr>
            <a:endParaRPr/>
          </a:p>
        </p:txBody>
      </p:sp>
      <p:sp>
        <p:nvSpPr>
          <p:cNvPr id="104" name="Shape 10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
              <a:t>Undesirable to shift aircraft by large number of positions from FCFS</a:t>
            </a:r>
          </a:p>
          <a:p>
            <a:pPr marL="457200" lvl="0" indent="-228600" rtl="0">
              <a:spcBef>
                <a:spcPts val="0"/>
              </a:spcBef>
            </a:pPr>
            <a:r>
              <a:rPr lang="en"/>
              <a:t>CPS limits k = maximum number of shifts allowed from FCFS</a:t>
            </a:r>
          </a:p>
          <a:p>
            <a:pPr marL="457200" lvl="0" indent="-228600" rtl="0">
              <a:spcBef>
                <a:spcPts val="0"/>
              </a:spcBef>
            </a:pPr>
            <a:r>
              <a:rPr lang="en"/>
              <a:t>(Balakrishnan and Chandran):</a:t>
            </a:r>
          </a:p>
          <a:p>
            <a:pPr marL="914400" lvl="1" indent="-228600" rtl="0">
              <a:spcBef>
                <a:spcPts val="0"/>
              </a:spcBef>
            </a:pPr>
            <a:r>
              <a:rPr lang="en"/>
              <a:t>Construct CPS network</a:t>
            </a:r>
          </a:p>
          <a:p>
            <a:pPr marL="914400" lvl="1" indent="-228600">
              <a:spcBef>
                <a:spcPts val="0"/>
              </a:spcBef>
            </a:pPr>
            <a:r>
              <a:rPr lang="en"/>
              <a:t>Solve shortest path problem with dynamic programming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Algorithm II: CPS - Network</a:t>
            </a:r>
          </a:p>
        </p:txBody>
      </p:sp>
      <p:sp>
        <p:nvSpPr>
          <p:cNvPr id="110" name="Shape 110"/>
          <p:cNvSpPr txBox="1">
            <a:spLocks noGrp="1"/>
          </p:cNvSpPr>
          <p:nvPr>
            <p:ph type="body" idx="2"/>
          </p:nvPr>
        </p:nvSpPr>
        <p:spPr>
          <a:xfrm>
            <a:off x="5433950" y="1266175"/>
            <a:ext cx="3398400" cy="3302700"/>
          </a:xfrm>
          <a:prstGeom prst="rect">
            <a:avLst/>
          </a:prstGeom>
        </p:spPr>
        <p:txBody>
          <a:bodyPr lIns="91425" tIns="91425" rIns="91425" bIns="91425" anchor="t" anchorCtr="0">
            <a:noAutofit/>
          </a:bodyPr>
          <a:lstStyle/>
          <a:p>
            <a:pPr marL="457200" lvl="0" indent="-342900" rtl="0">
              <a:spcBef>
                <a:spcPts val="0"/>
              </a:spcBef>
              <a:buSzPct val="100000"/>
            </a:pPr>
            <a:r>
              <a:rPr lang="en" sz="1800"/>
              <a:t>k = 1, n = 6</a:t>
            </a:r>
          </a:p>
          <a:p>
            <a:pPr marL="457200" lvl="0" indent="-342900" rtl="0">
              <a:spcBef>
                <a:spcPts val="0"/>
              </a:spcBef>
              <a:buSzPct val="100000"/>
            </a:pPr>
            <a:r>
              <a:rPr lang="en" sz="1800"/>
              <a:t>At each stage p</a:t>
            </a:r>
          </a:p>
          <a:p>
            <a:pPr marL="914400" lvl="1" indent="-317500" rtl="0">
              <a:spcBef>
                <a:spcPts val="0"/>
              </a:spcBef>
              <a:buSzPct val="100000"/>
            </a:pPr>
            <a:r>
              <a:rPr lang="en" sz="1400"/>
              <a:t>Node consists of subsequence of length min{2k + 1, p}</a:t>
            </a:r>
          </a:p>
          <a:p>
            <a:pPr marL="457200" lvl="0" indent="-342900">
              <a:spcBef>
                <a:spcPts val="0"/>
              </a:spcBef>
              <a:buSzPct val="100000"/>
            </a:pPr>
            <a:r>
              <a:rPr lang="en" sz="1800"/>
              <a:t>Arc(i,j) from stage p to p+1 is added if the aircraft subsequence of node j can follow that of node i</a:t>
            </a:r>
          </a:p>
        </p:txBody>
      </p:sp>
      <p:pic>
        <p:nvPicPr>
          <p:cNvPr id="111" name="Shape 111"/>
          <p:cNvPicPr preferRelativeResize="0"/>
          <p:nvPr/>
        </p:nvPicPr>
        <p:blipFill>
          <a:blip r:embed="rId3">
            <a:alphaModFix/>
          </a:blip>
          <a:stretch>
            <a:fillRect/>
          </a:stretch>
        </p:blipFill>
        <p:spPr>
          <a:xfrm>
            <a:off x="0" y="1152425"/>
            <a:ext cx="5433948" cy="37369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Algorithm II: CPS - Dynamic Programming</a:t>
            </a:r>
          </a:p>
        </p:txBody>
      </p:sp>
      <p:pic>
        <p:nvPicPr>
          <p:cNvPr id="117" name="Shape 117"/>
          <p:cNvPicPr preferRelativeResize="0"/>
          <p:nvPr/>
        </p:nvPicPr>
        <p:blipFill rotWithShape="1">
          <a:blip r:embed="rId3">
            <a:alphaModFix/>
          </a:blip>
          <a:srcRect l="4115" t="4582" r="21202" b="4318"/>
          <a:stretch/>
        </p:blipFill>
        <p:spPr>
          <a:xfrm>
            <a:off x="311699" y="2251050"/>
            <a:ext cx="6057948" cy="2575225"/>
          </a:xfrm>
          <a:prstGeom prst="rect">
            <a:avLst/>
          </a:prstGeom>
          <a:noFill/>
          <a:ln>
            <a:noFill/>
          </a:ln>
        </p:spPr>
      </p:pic>
      <p:pic>
        <p:nvPicPr>
          <p:cNvPr id="118" name="Shape 118"/>
          <p:cNvPicPr preferRelativeResize="0"/>
          <p:nvPr/>
        </p:nvPicPr>
        <p:blipFill>
          <a:blip r:embed="rId4">
            <a:alphaModFix/>
          </a:blip>
          <a:stretch>
            <a:fillRect/>
          </a:stretch>
        </p:blipFill>
        <p:spPr>
          <a:xfrm>
            <a:off x="4652674" y="1152425"/>
            <a:ext cx="4179625" cy="213942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1396</Words>
  <Application>Microsoft Office PowerPoint</Application>
  <PresentationFormat>全屏显示(16:9)</PresentationFormat>
  <Paragraphs>262</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宋体</vt:lpstr>
      <vt:lpstr>PT Sans Narrow</vt:lpstr>
      <vt:lpstr>Open Sans</vt:lpstr>
      <vt:lpstr>Wingdings</vt:lpstr>
      <vt:lpstr>Calibri</vt:lpstr>
      <vt:lpstr>Times New Roman</vt:lpstr>
      <vt:lpstr>tropic</vt:lpstr>
      <vt:lpstr>Aircraft Landing Problem</vt:lpstr>
      <vt:lpstr>Executive Summary </vt:lpstr>
      <vt:lpstr>Objective functions </vt:lpstr>
      <vt:lpstr>Algorithms </vt:lpstr>
      <vt:lpstr>Algorithm I: First Come First Serve (FCFS)</vt:lpstr>
      <vt:lpstr>Algorithm I: FCFS </vt:lpstr>
      <vt:lpstr>Algorithm II: Constrained Position Shifting (CPS) </vt:lpstr>
      <vt:lpstr>Algorithm II: CPS - Network</vt:lpstr>
      <vt:lpstr>Algorithm II: CPS - Dynamic Programming</vt:lpstr>
      <vt:lpstr>Algorithm III:Mixed Integer Programming(MIP) </vt:lpstr>
      <vt:lpstr>Algorithm III: MIP---Single Runway</vt:lpstr>
      <vt:lpstr>Algorithm III: MIP---Single Runway</vt:lpstr>
      <vt:lpstr>Algorithm III: MIP---Single Runway</vt:lpstr>
      <vt:lpstr>Algorithm III: MIP---LP-based Tree Search &amp; Relaxed Formulation</vt:lpstr>
      <vt:lpstr>Algorithm IV </vt:lpstr>
      <vt:lpstr>Our Data</vt:lpstr>
      <vt:lpstr>Simulation: FCFS versus MIP </vt:lpstr>
      <vt:lpstr>Simulation: FCFS versus MIP </vt:lpstr>
      <vt:lpstr>Simulation: FCFS versus MIP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Landing Problem</dc:title>
  <cp:lastModifiedBy>ciq</cp:lastModifiedBy>
  <cp:revision>5</cp:revision>
  <dcterms:modified xsi:type="dcterms:W3CDTF">2017-04-27T13:38:50Z</dcterms:modified>
</cp:coreProperties>
</file>