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8" r:id="rId3"/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6858000" cx="12192000"/>
  <p:notesSz cx="6858000" cy="9144000"/>
  <p:embeddedFontLst>
    <p:embeddedFont>
      <p:font typeface="Proxima Nova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ProximaNova-regular.fntdata"/><Relationship Id="rId25" Type="http://schemas.openxmlformats.org/officeDocument/2006/relationships/slide" Target="slides/slide20.xml"/><Relationship Id="rId28" Type="http://schemas.openxmlformats.org/officeDocument/2006/relationships/font" Target="fonts/ProximaNova-italic.fntdata"/><Relationship Id="rId27" Type="http://schemas.openxmlformats.org/officeDocument/2006/relationships/font" Target="fonts/ProximaNov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roximaNov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zh-C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/>
              <a:t>Everyone</a:t>
            </a:r>
            <a:endParaRPr/>
          </a:p>
        </p:txBody>
      </p:sp>
      <p:sp>
        <p:nvSpPr>
          <p:cNvPr id="70" name="Google Shape;7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6e3bb1d4a_1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g56e3bb1d4a_1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Hy</a:t>
            </a:r>
            <a:endParaRPr/>
          </a:p>
        </p:txBody>
      </p:sp>
      <p:sp>
        <p:nvSpPr>
          <p:cNvPr id="179" name="Google Shape;179;g56e3bb1d4a_1_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6e3bb1d4a_1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56e3bb1d4a_1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Hy</a:t>
            </a:r>
            <a:endParaRPr/>
          </a:p>
        </p:txBody>
      </p:sp>
      <p:sp>
        <p:nvSpPr>
          <p:cNvPr id="189" name="Google Shape;189;g56e3bb1d4a_1_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6e3bb1d4a_1_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g56e3bb1d4a_1_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Hy</a:t>
            </a:r>
            <a:endParaRPr/>
          </a:p>
        </p:txBody>
      </p:sp>
      <p:sp>
        <p:nvSpPr>
          <p:cNvPr id="196" name="Google Shape;196;g56e3bb1d4a_1_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6e3bb1d4a_1_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56e3bb1d4a_1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Tyler</a:t>
            </a:r>
            <a:endParaRPr/>
          </a:p>
        </p:txBody>
      </p:sp>
      <p:sp>
        <p:nvSpPr>
          <p:cNvPr id="204" name="Google Shape;204;g56e3bb1d4a_1_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6e3bb1d4a_1_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g56e3bb1d4a_1_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Tyler</a:t>
            </a:r>
            <a:endParaRPr/>
          </a:p>
        </p:txBody>
      </p:sp>
      <p:sp>
        <p:nvSpPr>
          <p:cNvPr id="213" name="Google Shape;213;g56e3bb1d4a_1_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6e3bb1d4a_1_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g56e3bb1d4a_1_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Tyler 3:20</a:t>
            </a:r>
            <a:endParaRPr/>
          </a:p>
        </p:txBody>
      </p:sp>
      <p:sp>
        <p:nvSpPr>
          <p:cNvPr id="220" name="Google Shape;220;g56e3bb1d4a_1_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6e3bb1d4a_1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g56e3bb1d4a_1_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Hy</a:t>
            </a:r>
            <a:endParaRPr/>
          </a:p>
        </p:txBody>
      </p:sp>
      <p:sp>
        <p:nvSpPr>
          <p:cNvPr id="228" name="Google Shape;228;g56e3bb1d4a_1_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6e8bb5e8f_0_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g56e8bb5e8f_0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Hy</a:t>
            </a:r>
            <a:endParaRPr/>
          </a:p>
        </p:txBody>
      </p:sp>
      <p:sp>
        <p:nvSpPr>
          <p:cNvPr id="235" name="Google Shape;235;g56e8bb5e8f_0_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6e8bb5e8f_0_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g56e8bb5e8f_0_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Hy</a:t>
            </a:r>
            <a:endParaRPr/>
          </a:p>
        </p:txBody>
      </p:sp>
      <p:sp>
        <p:nvSpPr>
          <p:cNvPr id="243" name="Google Shape;243;g56e8bb5e8f_0_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56e3bb1d4a_1_8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g56e3bb1d4a_1_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Hy 1:42</a:t>
            </a:r>
            <a:endParaRPr/>
          </a:p>
        </p:txBody>
      </p:sp>
      <p:sp>
        <p:nvSpPr>
          <p:cNvPr id="250" name="Google Shape;250;g56e3bb1d4a_1_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zh-CN"/>
              <a:t>Haohan</a:t>
            </a:r>
            <a:endParaRPr/>
          </a:p>
        </p:txBody>
      </p:sp>
      <p:sp>
        <p:nvSpPr>
          <p:cNvPr id="98" name="Google Shape;9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56e8bb5e8f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g56e8bb5e8f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Hy</a:t>
            </a:r>
            <a:endParaRPr/>
          </a:p>
        </p:txBody>
      </p:sp>
      <p:sp>
        <p:nvSpPr>
          <p:cNvPr id="257" name="Google Shape;257;g56e8bb5e8f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6e3bb1d4a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56e3bb1d4a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Haohan 0:40</a:t>
            </a:r>
            <a:endParaRPr/>
          </a:p>
        </p:txBody>
      </p:sp>
      <p:sp>
        <p:nvSpPr>
          <p:cNvPr id="121" name="Google Shape;121;g56e3bb1d4a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6e3bb1d4a_1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56e3bb1d4a_1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Haohan 0:50</a:t>
            </a:r>
            <a:endParaRPr/>
          </a:p>
        </p:txBody>
      </p:sp>
      <p:sp>
        <p:nvSpPr>
          <p:cNvPr id="129" name="Google Shape;129;g56e3bb1d4a_1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6e8bb5e8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56e8bb5e8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Hy 1:20</a:t>
            </a:r>
            <a:endParaRPr/>
          </a:p>
        </p:txBody>
      </p:sp>
      <p:sp>
        <p:nvSpPr>
          <p:cNvPr id="137" name="Google Shape;137;g56e8bb5e8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6e3bb1d4a_1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g56e3bb1d4a_1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Hy 1:42</a:t>
            </a:r>
            <a:endParaRPr/>
          </a:p>
        </p:txBody>
      </p:sp>
      <p:sp>
        <p:nvSpPr>
          <p:cNvPr id="145" name="Google Shape;145;g56e3bb1d4a_1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6e3bb1d4a_1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56e3bb1d4a_1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Tyler </a:t>
            </a:r>
            <a:endParaRPr/>
          </a:p>
        </p:txBody>
      </p:sp>
      <p:sp>
        <p:nvSpPr>
          <p:cNvPr id="153" name="Google Shape;153;g56e3bb1d4a_1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6e3bb1d4a_1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g56e3bb1d4a_1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Tyler</a:t>
            </a:r>
            <a:endParaRPr/>
          </a:p>
        </p:txBody>
      </p:sp>
      <p:sp>
        <p:nvSpPr>
          <p:cNvPr id="163" name="Google Shape;163;g56e3bb1d4a_1_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6e8bb5e8f_2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56e8bb5e8f_2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/>
              <a:t>Tyler</a:t>
            </a:r>
            <a:endParaRPr/>
          </a:p>
        </p:txBody>
      </p:sp>
      <p:sp>
        <p:nvSpPr>
          <p:cNvPr id="171" name="Google Shape;171;g56e8bb5e8f_2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仅标题" showMasterSp="0">
  <p:cSld name="仅标题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15749" l="0" r="0" t="0"/>
          <a:stretch/>
        </p:blipFill>
        <p:spPr>
          <a:xfrm>
            <a:off x="4419600" y="940460"/>
            <a:ext cx="7772400" cy="5917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自定义版式">
  <p:cSld name="6_自定义版式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/>
          <p:nvPr>
            <p:ph idx="2" type="pic"/>
          </p:nvPr>
        </p:nvSpPr>
        <p:spPr>
          <a:xfrm>
            <a:off x="1698623" y="2746373"/>
            <a:ext cx="2187580" cy="2187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仅标题" showMasterSp="0">
  <p:cSld name="仅标题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3"/>
          <p:cNvPicPr preferRelativeResize="0"/>
          <p:nvPr/>
        </p:nvPicPr>
        <p:blipFill rotWithShape="1">
          <a:blip r:embed="rId2">
            <a:alphaModFix/>
          </a:blip>
          <a:srcRect b="15746" l="0" r="0" t="0"/>
          <a:stretch/>
        </p:blipFill>
        <p:spPr>
          <a:xfrm>
            <a:off x="4419600" y="940460"/>
            <a:ext cx="7772399" cy="5917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自定义版式" showMasterSp="0">
  <p:cSld name="1_自定义版式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1" y="188415"/>
            <a:ext cx="4463843" cy="6669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自定义版式" showMasterSp="0">
  <p:cSld name="自定义版式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96000" y="757925"/>
            <a:ext cx="6095998" cy="5550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自定义版式">
  <p:cSld name="3_自定义版式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6"/>
          <p:cNvSpPr/>
          <p:nvPr>
            <p:ph idx="2" type="pic"/>
          </p:nvPr>
        </p:nvSpPr>
        <p:spPr>
          <a:xfrm>
            <a:off x="2352675" y="1908631"/>
            <a:ext cx="3448200" cy="21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16"/>
          <p:cNvSpPr/>
          <p:nvPr>
            <p:ph idx="3" type="pic"/>
          </p:nvPr>
        </p:nvSpPr>
        <p:spPr>
          <a:xfrm>
            <a:off x="6629400" y="3727906"/>
            <a:ext cx="3448200" cy="21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5_自定义版式">
  <p:cSld name="15_自定义版式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/>
          <p:nvPr>
            <p:ph idx="2" type="pic"/>
          </p:nvPr>
        </p:nvSpPr>
        <p:spPr>
          <a:xfrm>
            <a:off x="985519" y="1518470"/>
            <a:ext cx="3461700" cy="22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7"/>
          <p:cNvSpPr/>
          <p:nvPr>
            <p:ph idx="3" type="pic"/>
          </p:nvPr>
        </p:nvSpPr>
        <p:spPr>
          <a:xfrm>
            <a:off x="985519" y="3822700"/>
            <a:ext cx="3461700" cy="22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空白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自定义版式">
  <p:cSld name="5_自定义版式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/>
          <p:nvPr>
            <p:ph idx="2" type="pic"/>
          </p:nvPr>
        </p:nvSpPr>
        <p:spPr>
          <a:xfrm>
            <a:off x="1600201" y="2085976"/>
            <a:ext cx="3972000" cy="21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Google Shape;56;p19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自定义版式">
  <p:cSld name="2_自定义版式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/>
          <p:nvPr>
            <p:ph idx="2" type="pic"/>
          </p:nvPr>
        </p:nvSpPr>
        <p:spPr>
          <a:xfrm>
            <a:off x="6305550" y="1936268"/>
            <a:ext cx="2294400" cy="16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20"/>
          <p:cNvSpPr/>
          <p:nvPr>
            <p:ph idx="3" type="pic"/>
          </p:nvPr>
        </p:nvSpPr>
        <p:spPr>
          <a:xfrm>
            <a:off x="8802126" y="1936268"/>
            <a:ext cx="2294400" cy="16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20"/>
          <p:cNvSpPr/>
          <p:nvPr>
            <p:ph idx="4" type="pic"/>
          </p:nvPr>
        </p:nvSpPr>
        <p:spPr>
          <a:xfrm>
            <a:off x="8802126" y="3797182"/>
            <a:ext cx="2294400" cy="16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20"/>
          <p:cNvSpPr/>
          <p:nvPr>
            <p:ph idx="5" type="pic"/>
          </p:nvPr>
        </p:nvSpPr>
        <p:spPr>
          <a:xfrm>
            <a:off x="6305550" y="3797182"/>
            <a:ext cx="2294400" cy="16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20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9_自定义版式">
  <p:cSld name="9_自定义版式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/>
          <p:nvPr>
            <p:ph idx="2" type="pic"/>
          </p:nvPr>
        </p:nvSpPr>
        <p:spPr>
          <a:xfrm>
            <a:off x="4862286" y="2555649"/>
            <a:ext cx="2467500" cy="24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自定义版式" showMasterSp="0">
  <p:cSld name="1_自定义版式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188415"/>
            <a:ext cx="4463844" cy="6669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自定义版式">
  <p:cSld name="6_自定义版式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/>
          <p:nvPr>
            <p:ph idx="2" type="pic"/>
          </p:nvPr>
        </p:nvSpPr>
        <p:spPr>
          <a:xfrm>
            <a:off x="1698623" y="2746373"/>
            <a:ext cx="2187600" cy="21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自定义版式" showMasterSp="0">
  <p:cSld name="自定义版式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96000" y="757925"/>
            <a:ext cx="6096000" cy="555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自定义版式">
  <p:cSld name="3_自定义版式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/>
          <p:nvPr>
            <p:ph idx="2" type="pic"/>
          </p:nvPr>
        </p:nvSpPr>
        <p:spPr>
          <a:xfrm>
            <a:off x="2352675" y="1908631"/>
            <a:ext cx="3448050" cy="2162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5"/>
          <p:cNvSpPr/>
          <p:nvPr>
            <p:ph idx="3" type="pic"/>
          </p:nvPr>
        </p:nvSpPr>
        <p:spPr>
          <a:xfrm>
            <a:off x="6629400" y="3727906"/>
            <a:ext cx="3448050" cy="2162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5_自定义版式">
  <p:cSld name="15_自定义版式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/>
          <p:nvPr>
            <p:ph idx="2" type="pic"/>
          </p:nvPr>
        </p:nvSpPr>
        <p:spPr>
          <a:xfrm>
            <a:off x="985519" y="1518470"/>
            <a:ext cx="3461834" cy="2221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6"/>
          <p:cNvSpPr/>
          <p:nvPr>
            <p:ph idx="3" type="pic"/>
          </p:nvPr>
        </p:nvSpPr>
        <p:spPr>
          <a:xfrm>
            <a:off x="985519" y="3822700"/>
            <a:ext cx="3461832" cy="2211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空白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自定义版式">
  <p:cSld name="5_自定义版式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/>
          <p:nvPr>
            <p:ph idx="2" type="pic"/>
          </p:nvPr>
        </p:nvSpPr>
        <p:spPr>
          <a:xfrm>
            <a:off x="1600201" y="2085976"/>
            <a:ext cx="3971925" cy="2162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8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自定义版式">
  <p:cSld name="2_自定义版式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/>
          <p:nvPr>
            <p:ph idx="2" type="pic"/>
          </p:nvPr>
        </p:nvSpPr>
        <p:spPr>
          <a:xfrm>
            <a:off x="6305550" y="1936268"/>
            <a:ext cx="2294499" cy="1622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9"/>
          <p:cNvSpPr/>
          <p:nvPr>
            <p:ph idx="3" type="pic"/>
          </p:nvPr>
        </p:nvSpPr>
        <p:spPr>
          <a:xfrm>
            <a:off x="8802126" y="1936268"/>
            <a:ext cx="2294499" cy="1622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9"/>
          <p:cNvSpPr/>
          <p:nvPr>
            <p:ph idx="4" type="pic"/>
          </p:nvPr>
        </p:nvSpPr>
        <p:spPr>
          <a:xfrm>
            <a:off x="8802126" y="3797182"/>
            <a:ext cx="2294499" cy="1622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9"/>
          <p:cNvSpPr/>
          <p:nvPr>
            <p:ph idx="5" type="pic"/>
          </p:nvPr>
        </p:nvSpPr>
        <p:spPr>
          <a:xfrm>
            <a:off x="6305550" y="3797182"/>
            <a:ext cx="2294499" cy="1622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9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9_自定义版式">
  <p:cSld name="9_自定义版式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/>
          <p:nvPr>
            <p:ph idx="2" type="pic"/>
          </p:nvPr>
        </p:nvSpPr>
        <p:spPr>
          <a:xfrm>
            <a:off x="4862286" y="2555649"/>
            <a:ext cx="2467428" cy="24674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 flipH="1">
            <a:off x="0" y="134130"/>
            <a:ext cx="1557766" cy="141844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rPr b="0" i="0" lang="zh-CN" sz="3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感谢您下载包图网平台上提供的PPT作品，为了您和包图网以及原创作者的利益，请勿复制、传播、销售，否则将承担法律责任！包图网将对作品进行维权，按照传播下载次数进行十倍的索取赔偿！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zh-CN" sz="6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ibaotu.com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 flipH="1">
            <a:off x="0" y="134130"/>
            <a:ext cx="1557766" cy="1418446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2"/>
          <p:cNvSpPr txBox="1"/>
          <p:nvPr/>
        </p:nvSpPr>
        <p:spPr>
          <a:xfrm>
            <a:off x="4318000" y="2971800"/>
            <a:ext cx="35559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CN" sz="3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感谢您下载包图网平台上提供的PPT作品，为了您和包图网以及原创作者的利益，请勿复制、传播、销售，否则将承担法律责任！包图网将对作品进行维权，按照传播下载次数进行十倍的索取赔偿！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ibaotu.com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/>
          <p:nvPr/>
        </p:nvSpPr>
        <p:spPr>
          <a:xfrm>
            <a:off x="874725" y="2337875"/>
            <a:ext cx="6133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zh-CN" sz="4800">
                <a:solidFill>
                  <a:srgbClr val="3F3F3F"/>
                </a:solidFill>
              </a:rPr>
              <a:t>Stochastic Simulations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" name="Google Shape;73;p23"/>
          <p:cNvGrpSpPr/>
          <p:nvPr/>
        </p:nvGrpSpPr>
        <p:grpSpPr>
          <a:xfrm>
            <a:off x="962272" y="4033039"/>
            <a:ext cx="416937" cy="416934"/>
            <a:chOff x="891974" y="4415843"/>
            <a:chExt cx="450443" cy="450443"/>
          </a:xfrm>
        </p:grpSpPr>
        <p:sp>
          <p:nvSpPr>
            <p:cNvPr id="74" name="Google Shape;74;p23"/>
            <p:cNvSpPr/>
            <p:nvPr/>
          </p:nvSpPr>
          <p:spPr>
            <a:xfrm>
              <a:off x="891974" y="4415843"/>
              <a:ext cx="450443" cy="450443"/>
            </a:xfrm>
            <a:prstGeom prst="ellipse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3"/>
            <p:cNvSpPr/>
            <p:nvPr/>
          </p:nvSpPr>
          <p:spPr>
            <a:xfrm>
              <a:off x="993275" y="4502064"/>
              <a:ext cx="247839" cy="278000"/>
            </a:xfrm>
            <a:custGeom>
              <a:rect b="b" l="l" r="r" t="t"/>
              <a:pathLst>
                <a:path extrusionOk="0" h="336551" w="300038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23"/>
          <p:cNvSpPr txBox="1"/>
          <p:nvPr/>
        </p:nvSpPr>
        <p:spPr>
          <a:xfrm>
            <a:off x="1392504" y="4141993"/>
            <a:ext cx="1611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>
                <a:solidFill>
                  <a:srgbClr val="7F7F7F"/>
                </a:solidFill>
              </a:rPr>
              <a:t>Hy Nguyen</a:t>
            </a:r>
            <a:endParaRPr b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 txBox="1"/>
          <p:nvPr/>
        </p:nvSpPr>
        <p:spPr>
          <a:xfrm>
            <a:off x="874713" y="1852613"/>
            <a:ext cx="26468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CN" sz="2400">
                <a:solidFill>
                  <a:schemeClr val="accent1"/>
                </a:solidFill>
              </a:rPr>
              <a:t>Scheduling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 txBox="1"/>
          <p:nvPr/>
        </p:nvSpPr>
        <p:spPr>
          <a:xfrm>
            <a:off x="8648250" y="452050"/>
            <a:ext cx="2221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zh-CN" sz="1600">
                <a:solidFill>
                  <a:srgbClr val="AEABAB"/>
                </a:solidFill>
              </a:rPr>
              <a:t>Production Scheduling</a:t>
            </a:r>
            <a:endParaRPr b="0" i="0" sz="1600" u="none" cap="none" strike="noStrike">
              <a:solidFill>
                <a:srgbClr val="AEABA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" name="Google Shape;79;p23"/>
          <p:cNvGrpSpPr/>
          <p:nvPr/>
        </p:nvGrpSpPr>
        <p:grpSpPr>
          <a:xfrm>
            <a:off x="11161377" y="545121"/>
            <a:ext cx="295275" cy="152400"/>
            <a:chOff x="3867150" y="1504950"/>
            <a:chExt cx="295275" cy="152400"/>
          </a:xfrm>
        </p:grpSpPr>
        <p:cxnSp>
          <p:nvCxnSpPr>
            <p:cNvPr id="80" name="Google Shape;80;p23"/>
            <p:cNvCxnSpPr/>
            <p:nvPr/>
          </p:nvCxnSpPr>
          <p:spPr>
            <a:xfrm>
              <a:off x="3867150" y="1504950"/>
              <a:ext cx="295275" cy="0"/>
            </a:xfrm>
            <a:prstGeom prst="straightConnector1">
              <a:avLst/>
            </a:prstGeom>
            <a:noFill/>
            <a:ln cap="rnd" cmpd="sng" w="28575">
              <a:solidFill>
                <a:srgbClr val="D0CECE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1" name="Google Shape;81;p23"/>
            <p:cNvCxnSpPr/>
            <p:nvPr/>
          </p:nvCxnSpPr>
          <p:spPr>
            <a:xfrm>
              <a:off x="3867150" y="1581150"/>
              <a:ext cx="295275" cy="0"/>
            </a:xfrm>
            <a:prstGeom prst="straightConnector1">
              <a:avLst/>
            </a:prstGeom>
            <a:noFill/>
            <a:ln cap="rnd" cmpd="sng" w="28575">
              <a:solidFill>
                <a:srgbClr val="D0CECE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2" name="Google Shape;82;p23"/>
            <p:cNvCxnSpPr/>
            <p:nvPr/>
          </p:nvCxnSpPr>
          <p:spPr>
            <a:xfrm>
              <a:off x="3867150" y="1657350"/>
              <a:ext cx="295275" cy="0"/>
            </a:xfrm>
            <a:prstGeom prst="straightConnector1">
              <a:avLst/>
            </a:prstGeom>
            <a:noFill/>
            <a:ln cap="rnd" cmpd="sng" w="28575">
              <a:solidFill>
                <a:srgbClr val="D0CECE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83" name="Google Shape;83;p23"/>
          <p:cNvGrpSpPr/>
          <p:nvPr/>
        </p:nvGrpSpPr>
        <p:grpSpPr>
          <a:xfrm>
            <a:off x="962258" y="4536450"/>
            <a:ext cx="416798" cy="416798"/>
            <a:chOff x="891974" y="4415843"/>
            <a:chExt cx="450300" cy="450300"/>
          </a:xfrm>
        </p:grpSpPr>
        <p:sp>
          <p:nvSpPr>
            <p:cNvPr id="84" name="Google Shape;84;p23"/>
            <p:cNvSpPr/>
            <p:nvPr/>
          </p:nvSpPr>
          <p:spPr>
            <a:xfrm>
              <a:off x="891974" y="4415843"/>
              <a:ext cx="450300" cy="450300"/>
            </a:xfrm>
            <a:prstGeom prst="ellipse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3"/>
            <p:cNvSpPr/>
            <p:nvPr/>
          </p:nvSpPr>
          <p:spPr>
            <a:xfrm>
              <a:off x="993275" y="4502064"/>
              <a:ext cx="247531" cy="277655"/>
            </a:xfrm>
            <a:custGeom>
              <a:rect b="b" l="l" r="r" t="t"/>
              <a:pathLst>
                <a:path extrusionOk="0" h="336551" w="300038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" name="Google Shape;86;p23"/>
          <p:cNvSpPr txBox="1"/>
          <p:nvPr/>
        </p:nvSpPr>
        <p:spPr>
          <a:xfrm>
            <a:off x="1392504" y="4645443"/>
            <a:ext cx="1611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>
                <a:solidFill>
                  <a:srgbClr val="7F7F7F"/>
                </a:solidFill>
              </a:rPr>
              <a:t>Haohan Xu</a:t>
            </a:r>
            <a:endParaRPr b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" name="Google Shape;87;p23"/>
          <p:cNvGrpSpPr/>
          <p:nvPr/>
        </p:nvGrpSpPr>
        <p:grpSpPr>
          <a:xfrm>
            <a:off x="2482333" y="4033000"/>
            <a:ext cx="416798" cy="416798"/>
            <a:chOff x="891974" y="4415843"/>
            <a:chExt cx="450300" cy="450300"/>
          </a:xfrm>
        </p:grpSpPr>
        <p:sp>
          <p:nvSpPr>
            <p:cNvPr id="88" name="Google Shape;88;p23"/>
            <p:cNvSpPr/>
            <p:nvPr/>
          </p:nvSpPr>
          <p:spPr>
            <a:xfrm>
              <a:off x="891974" y="4415843"/>
              <a:ext cx="450300" cy="450300"/>
            </a:xfrm>
            <a:prstGeom prst="ellipse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3"/>
            <p:cNvSpPr/>
            <p:nvPr/>
          </p:nvSpPr>
          <p:spPr>
            <a:xfrm>
              <a:off x="993275" y="4502064"/>
              <a:ext cx="247531" cy="277655"/>
            </a:xfrm>
            <a:custGeom>
              <a:rect b="b" l="l" r="r" t="t"/>
              <a:pathLst>
                <a:path extrusionOk="0" h="336551" w="300038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" name="Google Shape;90;p23"/>
          <p:cNvSpPr txBox="1"/>
          <p:nvPr/>
        </p:nvSpPr>
        <p:spPr>
          <a:xfrm>
            <a:off x="2912579" y="4141993"/>
            <a:ext cx="1611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zh-CN">
                <a:solidFill>
                  <a:srgbClr val="7F7F7F"/>
                </a:solidFill>
              </a:rPr>
              <a:t>Tyler Tsang</a:t>
            </a:r>
            <a:endParaRPr b="0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" name="Google Shape;91;p23"/>
          <p:cNvGrpSpPr/>
          <p:nvPr/>
        </p:nvGrpSpPr>
        <p:grpSpPr>
          <a:xfrm>
            <a:off x="2482333" y="4536450"/>
            <a:ext cx="416798" cy="416798"/>
            <a:chOff x="891974" y="4415843"/>
            <a:chExt cx="450300" cy="450300"/>
          </a:xfrm>
        </p:grpSpPr>
        <p:sp>
          <p:nvSpPr>
            <p:cNvPr id="92" name="Google Shape;92;p23"/>
            <p:cNvSpPr/>
            <p:nvPr/>
          </p:nvSpPr>
          <p:spPr>
            <a:xfrm>
              <a:off x="891974" y="4415843"/>
              <a:ext cx="450300" cy="450300"/>
            </a:xfrm>
            <a:prstGeom prst="ellipse">
              <a:avLst/>
            </a:pr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3"/>
            <p:cNvSpPr/>
            <p:nvPr/>
          </p:nvSpPr>
          <p:spPr>
            <a:xfrm>
              <a:off x="993275" y="4502064"/>
              <a:ext cx="247531" cy="277655"/>
            </a:xfrm>
            <a:custGeom>
              <a:rect b="b" l="l" r="r" t="t"/>
              <a:pathLst>
                <a:path extrusionOk="0" h="336551" w="300038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4" name="Google Shape;94;p23"/>
          <p:cNvSpPr txBox="1"/>
          <p:nvPr/>
        </p:nvSpPr>
        <p:spPr>
          <a:xfrm>
            <a:off x="2912579" y="4645443"/>
            <a:ext cx="1611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zh-CN">
                <a:solidFill>
                  <a:srgbClr val="7F7F7F"/>
                </a:solidFill>
              </a:rPr>
              <a:t>Jake Poliner</a:t>
            </a:r>
            <a:endParaRPr>
              <a:solidFill>
                <a:srgbClr val="7F7F7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7F7F7F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/>
          <p:nvPr/>
        </p:nvSpPr>
        <p:spPr>
          <a:xfrm>
            <a:off x="1740495" y="450600"/>
            <a:ext cx="621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zh-CN" sz="26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Minimize Tardiness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2" name="Google Shape;182;p32"/>
          <p:cNvSpPr/>
          <p:nvPr/>
        </p:nvSpPr>
        <p:spPr>
          <a:xfrm>
            <a:off x="1489800" y="2231107"/>
            <a:ext cx="1570500" cy="164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2"/>
          <p:cNvSpPr/>
          <p:nvPr/>
        </p:nvSpPr>
        <p:spPr>
          <a:xfrm>
            <a:off x="7359350" y="2607900"/>
            <a:ext cx="1570500" cy="164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32"/>
          <p:cNvPicPr preferRelativeResize="0"/>
          <p:nvPr/>
        </p:nvPicPr>
        <p:blipFill rotWithShape="1">
          <a:blip r:embed="rId3">
            <a:alphaModFix/>
          </a:blip>
          <a:srcRect b="27881" l="0" r="0" t="0"/>
          <a:stretch/>
        </p:blipFill>
        <p:spPr>
          <a:xfrm>
            <a:off x="341700" y="1371350"/>
            <a:ext cx="11850300" cy="273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2"/>
          <p:cNvPicPr preferRelativeResize="0"/>
          <p:nvPr/>
        </p:nvPicPr>
        <p:blipFill rotWithShape="1">
          <a:blip r:embed="rId4">
            <a:alphaModFix/>
          </a:blip>
          <a:srcRect b="30257" l="0" r="0" t="31533"/>
          <a:stretch/>
        </p:blipFill>
        <p:spPr>
          <a:xfrm>
            <a:off x="2890175" y="4106150"/>
            <a:ext cx="6230549" cy="2620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/>
          <p:nvPr/>
        </p:nvSpPr>
        <p:spPr>
          <a:xfrm>
            <a:off x="1740495" y="450600"/>
            <a:ext cx="621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i="1" lang="zh-CN" sz="26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Minimize Tardiness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2" name="Google Shape;192;p33"/>
          <p:cNvSpPr txBox="1"/>
          <p:nvPr/>
        </p:nvSpPr>
        <p:spPr>
          <a:xfrm>
            <a:off x="1460100" y="1474850"/>
            <a:ext cx="9719100" cy="4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C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to use a dynamic processing algorithm to solve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C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Optimal schedule: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1-4-5-6-3-2-7-8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/>
          <p:nvPr/>
        </p:nvSpPr>
        <p:spPr>
          <a:xfrm>
            <a:off x="1740495" y="450600"/>
            <a:ext cx="621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CN" sz="26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Minimize Tardiness</a:t>
            </a:r>
            <a:r>
              <a:rPr b="1" i="1" lang="zh-CN" sz="26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: Stochastic Results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i="1" sz="26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9" name="Google Shape;199;p34"/>
          <p:cNvSpPr txBox="1"/>
          <p:nvPr/>
        </p:nvSpPr>
        <p:spPr>
          <a:xfrm>
            <a:off x="1548575" y="1253700"/>
            <a:ext cx="9542100" cy="56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C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Optimal Schedule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C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1-4-5-6-3-2-7-8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C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 Low Var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C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1-4-5-6-3-2-7-8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C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 Mix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C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1-4-6-5-3-2-7-8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C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 High Var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C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1-6-4-5-2-7-8-3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C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Exponential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C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1-6-5-4-2-3-8-7</a:t>
            </a:r>
            <a:endParaRPr sz="25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6450" y="1253700"/>
            <a:ext cx="5280574" cy="501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5"/>
          <p:cNvSpPr txBox="1"/>
          <p:nvPr/>
        </p:nvSpPr>
        <p:spPr>
          <a:xfrm>
            <a:off x="1740495" y="450600"/>
            <a:ext cx="621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i="1" lang="zh-CN" sz="26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Minimize Weighted Tardiness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7" name="Google Shape;207;p35"/>
          <p:cNvSpPr/>
          <p:nvPr/>
        </p:nvSpPr>
        <p:spPr>
          <a:xfrm>
            <a:off x="1489800" y="2231107"/>
            <a:ext cx="1570500" cy="164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100" y="1465025"/>
            <a:ext cx="12072900" cy="33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5"/>
          <p:cNvPicPr preferRelativeResize="0"/>
          <p:nvPr/>
        </p:nvPicPr>
        <p:blipFill rotWithShape="1">
          <a:blip r:embed="rId4">
            <a:alphaModFix/>
          </a:blip>
          <a:srcRect b="0" l="0" r="0" t="69012"/>
          <a:stretch/>
        </p:blipFill>
        <p:spPr>
          <a:xfrm>
            <a:off x="2689575" y="4576200"/>
            <a:ext cx="6230549" cy="212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/>
          <p:nvPr/>
        </p:nvSpPr>
        <p:spPr>
          <a:xfrm>
            <a:off x="1740495" y="450600"/>
            <a:ext cx="621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i="1" lang="zh-CN" sz="26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Minimize Weighted Tardiness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i="1" sz="26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6" name="Google Shape;216;p36"/>
          <p:cNvSpPr txBox="1"/>
          <p:nvPr/>
        </p:nvSpPr>
        <p:spPr>
          <a:xfrm>
            <a:off x="1477725" y="1739300"/>
            <a:ext cx="9719100" cy="4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C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NP Hard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C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to use a dynamic processing algorithm to solve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zh-C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Optimal schedule: 1-4-2-3-7-6-5</a:t>
            </a:r>
            <a:r>
              <a:rPr lang="zh-C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3000"/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"/>
          <p:cNvSpPr txBox="1"/>
          <p:nvPr/>
        </p:nvSpPr>
        <p:spPr>
          <a:xfrm>
            <a:off x="1740495" y="450600"/>
            <a:ext cx="621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zh-CN" sz="26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Minimize Weighted Tardiness</a:t>
            </a:r>
            <a:r>
              <a:rPr b="1" i="1" lang="zh-CN" sz="26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: Stochastic Results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i="1" sz="26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3" name="Google Shape;223;p37"/>
          <p:cNvSpPr txBox="1"/>
          <p:nvPr/>
        </p:nvSpPr>
        <p:spPr>
          <a:xfrm>
            <a:off x="1548575" y="1359475"/>
            <a:ext cx="9542100" cy="56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C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Optimal Schedule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C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1-4-2-3-7-6-5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C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 Low Var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C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1-4-2-3-7-6-5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C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 Mix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C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1-4-2-3-7-6-5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C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 High Var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C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1-4-2-3-6-7-5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C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Exponential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zh-C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1-2-4-6-3-7-5</a:t>
            </a:r>
            <a:endParaRPr sz="259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0750" y="1359462"/>
            <a:ext cx="6371050" cy="4588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"/>
          <p:cNvSpPr txBox="1"/>
          <p:nvPr/>
        </p:nvSpPr>
        <p:spPr>
          <a:xfrm>
            <a:off x="1740495" y="450600"/>
            <a:ext cx="621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CN" sz="26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Conclusions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i="1" sz="26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1" name="Google Shape;231;p38"/>
          <p:cNvSpPr txBox="1"/>
          <p:nvPr/>
        </p:nvSpPr>
        <p:spPr>
          <a:xfrm>
            <a:off x="1548575" y="1253700"/>
            <a:ext cx="9542100" cy="56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C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 distribution had results very similar to deterministic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C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Variance grew the optimal schedule tended to change more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C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Exponential distribution tended to have very different results from deterministic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C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think this is because there is symmetry in the normal distribution whereas the exponential distribution is not symmetrical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C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inclusion of randomness makes finding the optimal schedule very hard, and most if not all are NP hard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9"/>
          <p:cNvSpPr txBox="1"/>
          <p:nvPr/>
        </p:nvSpPr>
        <p:spPr>
          <a:xfrm>
            <a:off x="1740495" y="450600"/>
            <a:ext cx="621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CN" sz="26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Conclusions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i="1" sz="26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8" name="Google Shape;238;p39"/>
          <p:cNvSpPr txBox="1"/>
          <p:nvPr/>
        </p:nvSpPr>
        <p:spPr>
          <a:xfrm>
            <a:off x="1548575" y="1253700"/>
            <a:ext cx="9542100" cy="56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C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Exponential distribution tended to have very different results from deterministic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C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think this is because there is symmetry in the normal distribution whereas the exponential distribution is not symmetrical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4888" y="3473075"/>
            <a:ext cx="5029476" cy="338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 txBox="1"/>
          <p:nvPr/>
        </p:nvSpPr>
        <p:spPr>
          <a:xfrm>
            <a:off x="1740495" y="450600"/>
            <a:ext cx="621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i="1" lang="zh-CN" sz="26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Limits of Experiment</a:t>
            </a:r>
            <a:endParaRPr b="1" i="1" sz="26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6" name="Google Shape;246;p40"/>
          <p:cNvSpPr txBox="1"/>
          <p:nvPr/>
        </p:nvSpPr>
        <p:spPr>
          <a:xfrm>
            <a:off x="1460100" y="2039000"/>
            <a:ext cx="9646800" cy="4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zh-C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there are more jobs, our brute force method becomes more unfeasible.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zh-C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However, we still find immense value in being able to: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zh-C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flexible code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○"/>
            </a:pPr>
            <a:r>
              <a:rPr lang="zh-C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Obtain empirical answers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1"/>
          <p:cNvSpPr txBox="1"/>
          <p:nvPr/>
        </p:nvSpPr>
        <p:spPr>
          <a:xfrm>
            <a:off x="1740495" y="450600"/>
            <a:ext cx="621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i="1" lang="zh-CN" sz="26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Potential Future Tests</a:t>
            </a:r>
            <a:endParaRPr sz="3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i="1" sz="26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3" name="Google Shape;253;p41"/>
          <p:cNvSpPr txBox="1"/>
          <p:nvPr/>
        </p:nvSpPr>
        <p:spPr>
          <a:xfrm>
            <a:off x="1460100" y="1474850"/>
            <a:ext cx="9646800" cy="4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C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Test further distributions, preferably ones nonsymmetrical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C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different scenarios where the variance is not related to processing time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zh-C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Parallel and other multi machine schedules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/>
        </p:nvSpPr>
        <p:spPr>
          <a:xfrm>
            <a:off x="2532443" y="1815756"/>
            <a:ext cx="159851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4"/>
          <p:cNvSpPr txBox="1"/>
          <p:nvPr/>
        </p:nvSpPr>
        <p:spPr>
          <a:xfrm>
            <a:off x="2311899" y="2657375"/>
            <a:ext cx="270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6000">
                <a:solidFill>
                  <a:schemeClr val="accent2"/>
                </a:solidFill>
              </a:rPr>
              <a:t>Outline</a:t>
            </a:r>
            <a:endParaRPr b="0" i="0" sz="6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" name="Google Shape;102;p24"/>
          <p:cNvGrpSpPr/>
          <p:nvPr/>
        </p:nvGrpSpPr>
        <p:grpSpPr>
          <a:xfrm>
            <a:off x="6352704" y="1726450"/>
            <a:ext cx="5061857" cy="592923"/>
            <a:chOff x="6096000" y="2192253"/>
            <a:chExt cx="5061857" cy="592923"/>
          </a:xfrm>
        </p:grpSpPr>
        <p:sp>
          <p:nvSpPr>
            <p:cNvPr id="103" name="Google Shape;103;p24"/>
            <p:cNvSpPr txBox="1"/>
            <p:nvPr/>
          </p:nvSpPr>
          <p:spPr>
            <a:xfrm>
              <a:off x="6129046" y="2192253"/>
              <a:ext cx="3529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zh-CN" sz="2400">
                  <a:solidFill>
                    <a:schemeClr val="accent2"/>
                  </a:solidFill>
                </a:rPr>
                <a:t>Stochastic Simulation</a:t>
              </a:r>
              <a:endPara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4"/>
            <p:cNvSpPr txBox="1"/>
            <p:nvPr/>
          </p:nvSpPr>
          <p:spPr>
            <a:xfrm>
              <a:off x="6096000" y="2508177"/>
              <a:ext cx="50618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" name="Google Shape;105;p24"/>
          <p:cNvGrpSpPr/>
          <p:nvPr/>
        </p:nvGrpSpPr>
        <p:grpSpPr>
          <a:xfrm>
            <a:off x="6352566" y="2761675"/>
            <a:ext cx="5358482" cy="592919"/>
            <a:chOff x="6096000" y="2192257"/>
            <a:chExt cx="5061857" cy="592919"/>
          </a:xfrm>
        </p:grpSpPr>
        <p:sp>
          <p:nvSpPr>
            <p:cNvPr id="106" name="Google Shape;106;p24"/>
            <p:cNvSpPr txBox="1"/>
            <p:nvPr/>
          </p:nvSpPr>
          <p:spPr>
            <a:xfrm>
              <a:off x="6127347" y="2192257"/>
              <a:ext cx="4364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zh-CN" sz="2400">
                  <a:solidFill>
                    <a:schemeClr val="accent2"/>
                  </a:solidFill>
                </a:rPr>
                <a:t>Minimize Weighted Makespan</a:t>
              </a:r>
              <a:endPara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4"/>
            <p:cNvSpPr txBox="1"/>
            <p:nvPr/>
          </p:nvSpPr>
          <p:spPr>
            <a:xfrm>
              <a:off x="6096000" y="2508177"/>
              <a:ext cx="50618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" name="Google Shape;108;p24"/>
          <p:cNvGrpSpPr/>
          <p:nvPr/>
        </p:nvGrpSpPr>
        <p:grpSpPr>
          <a:xfrm>
            <a:off x="6352700" y="3789075"/>
            <a:ext cx="5061861" cy="600748"/>
            <a:chOff x="6095996" y="2184428"/>
            <a:chExt cx="5061861" cy="600748"/>
          </a:xfrm>
        </p:grpSpPr>
        <p:sp>
          <p:nvSpPr>
            <p:cNvPr id="109" name="Google Shape;109;p24"/>
            <p:cNvSpPr txBox="1"/>
            <p:nvPr/>
          </p:nvSpPr>
          <p:spPr>
            <a:xfrm>
              <a:off x="6095996" y="2184428"/>
              <a:ext cx="33891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zh-CN" sz="2400">
                  <a:solidFill>
                    <a:schemeClr val="accent2"/>
                  </a:solidFill>
                </a:rPr>
                <a:t>Minimize Tardiness</a:t>
              </a:r>
              <a:endPara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4"/>
            <p:cNvSpPr txBox="1"/>
            <p:nvPr/>
          </p:nvSpPr>
          <p:spPr>
            <a:xfrm>
              <a:off x="6096000" y="2508177"/>
              <a:ext cx="50618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" name="Google Shape;111;p24"/>
          <p:cNvGrpSpPr/>
          <p:nvPr/>
        </p:nvGrpSpPr>
        <p:grpSpPr>
          <a:xfrm>
            <a:off x="6352704" y="4832125"/>
            <a:ext cx="5061857" cy="592924"/>
            <a:chOff x="6096000" y="2192252"/>
            <a:chExt cx="5061857" cy="592924"/>
          </a:xfrm>
        </p:grpSpPr>
        <p:sp>
          <p:nvSpPr>
            <p:cNvPr id="112" name="Google Shape;112;p24"/>
            <p:cNvSpPr txBox="1"/>
            <p:nvPr/>
          </p:nvSpPr>
          <p:spPr>
            <a:xfrm>
              <a:off x="6129046" y="2192252"/>
              <a:ext cx="4374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zh-CN" sz="2400">
                  <a:solidFill>
                    <a:schemeClr val="accent2"/>
                  </a:solidFill>
                </a:rPr>
                <a:t>Minimize Weighted Tardiness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4"/>
            <p:cNvSpPr txBox="1"/>
            <p:nvPr/>
          </p:nvSpPr>
          <p:spPr>
            <a:xfrm>
              <a:off x="6096000" y="2508177"/>
              <a:ext cx="50618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" name="Google Shape;114;p24"/>
          <p:cNvSpPr txBox="1"/>
          <p:nvPr/>
        </p:nvSpPr>
        <p:spPr>
          <a:xfrm>
            <a:off x="5487735" y="1643444"/>
            <a:ext cx="89800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1" lang="zh-CN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01.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4"/>
          <p:cNvSpPr txBox="1"/>
          <p:nvPr/>
        </p:nvSpPr>
        <p:spPr>
          <a:xfrm>
            <a:off x="5487735" y="2657376"/>
            <a:ext cx="89800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1" lang="zh-CN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02.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4"/>
          <p:cNvSpPr txBox="1"/>
          <p:nvPr/>
        </p:nvSpPr>
        <p:spPr>
          <a:xfrm>
            <a:off x="5487735" y="3671308"/>
            <a:ext cx="89800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1" lang="zh-CN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03.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4"/>
          <p:cNvSpPr txBox="1"/>
          <p:nvPr/>
        </p:nvSpPr>
        <p:spPr>
          <a:xfrm>
            <a:off x="5487735" y="4685239"/>
            <a:ext cx="89800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1" lang="zh-CN" sz="4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04.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2"/>
          <p:cNvSpPr txBox="1"/>
          <p:nvPr/>
        </p:nvSpPr>
        <p:spPr>
          <a:xfrm>
            <a:off x="874713" y="3398461"/>
            <a:ext cx="29547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600">
                <a:solidFill>
                  <a:srgbClr val="3F3F3F"/>
                </a:solidFill>
                <a:latin typeface="Proxima Nova"/>
                <a:ea typeface="Proxima Nova"/>
                <a:cs typeface="Proxima Nova"/>
                <a:sym typeface="Proxima Nova"/>
              </a:rPr>
              <a:t>Questions &amp; Comments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0" name="Google Shape;260;p42"/>
          <p:cNvSpPr txBox="1"/>
          <p:nvPr/>
        </p:nvSpPr>
        <p:spPr>
          <a:xfrm>
            <a:off x="874732" y="2482000"/>
            <a:ext cx="3496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4000">
                <a:solidFill>
                  <a:schemeClr val="accent1"/>
                </a:solidFill>
                <a:latin typeface="Proxima Nova"/>
                <a:ea typeface="Proxima Nova"/>
                <a:cs typeface="Proxima Nova"/>
                <a:sym typeface="Proxima Nova"/>
              </a:rPr>
              <a:t>THANK YOU!</a:t>
            </a:r>
            <a:endParaRPr b="1" sz="4000">
              <a:solidFill>
                <a:schemeClr val="accen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61" name="Google Shape;261;p42"/>
          <p:cNvCxnSpPr/>
          <p:nvPr/>
        </p:nvCxnSpPr>
        <p:spPr>
          <a:xfrm>
            <a:off x="1014413" y="3294178"/>
            <a:ext cx="710100" cy="0"/>
          </a:xfrm>
          <a:prstGeom prst="straightConnector1">
            <a:avLst/>
          </a:prstGeom>
          <a:noFill/>
          <a:ln cap="rnd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/>
          <p:nvPr/>
        </p:nvSpPr>
        <p:spPr>
          <a:xfrm>
            <a:off x="1916450" y="1381625"/>
            <a:ext cx="9636300" cy="4706700"/>
          </a:xfrm>
          <a:prstGeom prst="rect">
            <a:avLst/>
          </a:prstGeom>
          <a:solidFill>
            <a:srgbClr val="E7E6E6">
              <a:alpha val="6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5"/>
          <p:cNvSpPr txBox="1"/>
          <p:nvPr/>
        </p:nvSpPr>
        <p:spPr>
          <a:xfrm>
            <a:off x="1740495" y="450600"/>
            <a:ext cx="621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zh-CN" sz="26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5" name="Google Shape;125;p25"/>
          <p:cNvSpPr txBox="1"/>
          <p:nvPr/>
        </p:nvSpPr>
        <p:spPr>
          <a:xfrm>
            <a:off x="2073475" y="1475950"/>
            <a:ext cx="9360600" cy="47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413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Char char="●"/>
            </a:pPr>
            <a:r>
              <a:rPr lang="zh-CN" sz="3000">
                <a:solidFill>
                  <a:schemeClr val="accent2"/>
                </a:solidFill>
              </a:rPr>
              <a:t>Throughout the class we have primarily focused on deterministic scheduling problems</a:t>
            </a:r>
            <a:endParaRPr sz="3000">
              <a:solidFill>
                <a:schemeClr val="accent2"/>
              </a:solidFill>
            </a:endParaRPr>
          </a:p>
          <a:p>
            <a:pPr indent="-241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Char char="●"/>
            </a:pPr>
            <a:r>
              <a:rPr lang="zh-CN" sz="3000">
                <a:solidFill>
                  <a:schemeClr val="accent2"/>
                </a:solidFill>
              </a:rPr>
              <a:t>These can be hard (or even NP hard) to solve for optimal schedules</a:t>
            </a:r>
            <a:endParaRPr sz="3000">
              <a:solidFill>
                <a:schemeClr val="accent2"/>
              </a:solidFill>
            </a:endParaRPr>
          </a:p>
          <a:p>
            <a:pPr indent="-241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Char char="●"/>
            </a:pPr>
            <a:r>
              <a:rPr lang="zh-CN" sz="3000">
                <a:solidFill>
                  <a:schemeClr val="accent2"/>
                </a:solidFill>
              </a:rPr>
              <a:t>Test different stochastic situations to see </a:t>
            </a:r>
            <a:r>
              <a:rPr i="1" lang="zh-CN" sz="3000" u="sng">
                <a:solidFill>
                  <a:schemeClr val="accent2"/>
                </a:solidFill>
              </a:rPr>
              <a:t>how </a:t>
            </a:r>
            <a:r>
              <a:rPr lang="zh-CN" sz="3000">
                <a:solidFill>
                  <a:schemeClr val="accent2"/>
                </a:solidFill>
              </a:rPr>
              <a:t>optimal schedule changes when there is randomness involved</a:t>
            </a:r>
            <a:endParaRPr sz="3000">
              <a:solidFill>
                <a:schemeClr val="accent2"/>
              </a:solidFill>
            </a:endParaRPr>
          </a:p>
          <a:p>
            <a:pPr indent="-3048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Char char="•"/>
            </a:pPr>
            <a:r>
              <a:rPr lang="zh-CN" sz="3000">
                <a:solidFill>
                  <a:schemeClr val="accent2"/>
                </a:solidFill>
              </a:rPr>
              <a:t>Normal and exponential distributions</a:t>
            </a:r>
            <a:endParaRPr sz="3000">
              <a:solidFill>
                <a:schemeClr val="accent2"/>
              </a:solidFill>
            </a:endParaRPr>
          </a:p>
          <a:p>
            <a:pPr indent="-3048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Char char="•"/>
            </a:pPr>
            <a:r>
              <a:rPr lang="zh-CN" sz="3000">
                <a:solidFill>
                  <a:schemeClr val="accent2"/>
                </a:solidFill>
              </a:rPr>
              <a:t>Varying variances</a:t>
            </a:r>
            <a:endParaRPr sz="30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/>
          <p:nvPr/>
        </p:nvSpPr>
        <p:spPr>
          <a:xfrm>
            <a:off x="1616725" y="2813525"/>
            <a:ext cx="9636300" cy="2211000"/>
          </a:xfrm>
          <a:prstGeom prst="rect">
            <a:avLst/>
          </a:prstGeom>
          <a:solidFill>
            <a:srgbClr val="E7E6E6">
              <a:alpha val="6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6"/>
          <p:cNvSpPr txBox="1"/>
          <p:nvPr/>
        </p:nvSpPr>
        <p:spPr>
          <a:xfrm>
            <a:off x="1725745" y="386475"/>
            <a:ext cx="621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i="1" lang="zh-CN" sz="26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Three Scheduling Problems</a:t>
            </a:r>
            <a:endParaRPr b="1" i="1" sz="26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33" name="Google Shape;133;p26"/>
          <p:cNvSpPr txBox="1"/>
          <p:nvPr/>
        </p:nvSpPr>
        <p:spPr>
          <a:xfrm>
            <a:off x="1616725" y="2226350"/>
            <a:ext cx="88257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6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Char char="•"/>
            </a:pPr>
            <a:r>
              <a:rPr lang="zh-CN" sz="3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Weighted completion</a:t>
            </a:r>
            <a:endParaRPr sz="30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Char char="•"/>
            </a:pPr>
            <a:r>
              <a:rPr lang="zh-CN" sz="3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Tardiness</a:t>
            </a:r>
            <a:endParaRPr sz="30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Char char="•"/>
            </a:pPr>
            <a:r>
              <a:rPr lang="zh-CN" sz="3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Weighted Tardiness</a:t>
            </a:r>
            <a:endParaRPr sz="30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/>
          <p:nvPr/>
        </p:nvSpPr>
        <p:spPr>
          <a:xfrm>
            <a:off x="1916450" y="1932050"/>
            <a:ext cx="9636300" cy="3656700"/>
          </a:xfrm>
          <a:prstGeom prst="rect">
            <a:avLst/>
          </a:prstGeom>
          <a:solidFill>
            <a:srgbClr val="E7E6E6">
              <a:alpha val="6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7"/>
          <p:cNvSpPr txBox="1"/>
          <p:nvPr/>
        </p:nvSpPr>
        <p:spPr>
          <a:xfrm>
            <a:off x="1725745" y="386475"/>
            <a:ext cx="621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zh-CN" sz="26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Three Scheduling Problems</a:t>
            </a:r>
            <a:endParaRPr b="1" i="1" sz="26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i="1" sz="26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1" name="Google Shape;141;p27"/>
          <p:cNvSpPr txBox="1"/>
          <p:nvPr/>
        </p:nvSpPr>
        <p:spPr>
          <a:xfrm>
            <a:off x="2057475" y="1344875"/>
            <a:ext cx="88257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6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CN" sz="3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zh-CN" sz="3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or each one testing 4 stochastic scenarios</a:t>
            </a:r>
            <a:endParaRPr sz="30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3000"/>
              <a:buChar char="•"/>
            </a:pPr>
            <a:r>
              <a:rPr lang="zh-CN" sz="3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Normal Low Var</a:t>
            </a:r>
            <a:endParaRPr sz="30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3000"/>
              <a:buChar char="•"/>
            </a:pPr>
            <a:r>
              <a:rPr lang="zh-CN" sz="3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Normal High Var</a:t>
            </a:r>
            <a:endParaRPr sz="30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3000"/>
              <a:buChar char="•"/>
            </a:pPr>
            <a:r>
              <a:rPr lang="zh-CN" sz="3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Normal High Var for low processing time and  Low Var for high processing time</a:t>
            </a:r>
            <a:endParaRPr sz="30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3000"/>
              <a:buChar char="•"/>
            </a:pPr>
            <a:r>
              <a:rPr lang="zh-CN" sz="30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Exponential</a:t>
            </a:r>
            <a:endParaRPr sz="30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/>
          <p:nvPr/>
        </p:nvSpPr>
        <p:spPr>
          <a:xfrm>
            <a:off x="1916450" y="1634525"/>
            <a:ext cx="9636300" cy="3672000"/>
          </a:xfrm>
          <a:prstGeom prst="rect">
            <a:avLst/>
          </a:prstGeom>
          <a:solidFill>
            <a:srgbClr val="E7E6E6">
              <a:alpha val="6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8"/>
          <p:cNvSpPr txBox="1"/>
          <p:nvPr/>
        </p:nvSpPr>
        <p:spPr>
          <a:xfrm>
            <a:off x="1740495" y="450600"/>
            <a:ext cx="621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i="1" lang="zh-CN" sz="26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Testing Methodology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9" name="Google Shape;149;p28"/>
          <p:cNvSpPr txBox="1"/>
          <p:nvPr/>
        </p:nvSpPr>
        <p:spPr>
          <a:xfrm>
            <a:off x="2054300" y="1282025"/>
            <a:ext cx="9360600" cy="3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600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21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lang="zh-CN" sz="2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Generate all permutations ordering of jobs</a:t>
            </a:r>
            <a:endParaRPr sz="2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lang="zh-CN" sz="2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For each permutation, ran </a:t>
            </a:r>
            <a:r>
              <a:rPr b="1" lang="zh-CN" sz="2800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100,000</a:t>
            </a:r>
            <a:r>
              <a:rPr lang="zh-CN" sz="2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 simulations and computed average objective function</a:t>
            </a:r>
            <a:endParaRPr sz="2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lang="zh-CN" sz="2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Brute forced permutations</a:t>
            </a:r>
            <a:endParaRPr sz="2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•"/>
            </a:pPr>
            <a:r>
              <a:rPr lang="zh-CN" sz="28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Returned the schedule with the objective function best minimized</a:t>
            </a:r>
            <a:endParaRPr sz="2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/>
          <p:nvPr/>
        </p:nvSpPr>
        <p:spPr>
          <a:xfrm>
            <a:off x="1740495" y="450600"/>
            <a:ext cx="621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zh-CN" sz="26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Minimize Weighted Makespan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6" name="Google Shape;156;p29"/>
          <p:cNvSpPr/>
          <p:nvPr/>
        </p:nvSpPr>
        <p:spPr>
          <a:xfrm>
            <a:off x="1489800" y="2231107"/>
            <a:ext cx="1570500" cy="1642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9"/>
          <p:cNvSpPr/>
          <p:nvPr/>
        </p:nvSpPr>
        <p:spPr>
          <a:xfrm>
            <a:off x="7433100" y="2448300"/>
            <a:ext cx="2197500" cy="196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29"/>
          <p:cNvPicPr preferRelativeResize="0"/>
          <p:nvPr/>
        </p:nvPicPr>
        <p:blipFill rotWithShape="1">
          <a:blip r:embed="rId3">
            <a:alphaModFix/>
          </a:blip>
          <a:srcRect b="49010" l="0" r="0" t="0"/>
          <a:stretch/>
        </p:blipFill>
        <p:spPr>
          <a:xfrm>
            <a:off x="477775" y="1671000"/>
            <a:ext cx="11387700" cy="276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9"/>
          <p:cNvPicPr preferRelativeResize="0"/>
          <p:nvPr/>
        </p:nvPicPr>
        <p:blipFill rotWithShape="1">
          <a:blip r:embed="rId4">
            <a:alphaModFix/>
          </a:blip>
          <a:srcRect b="71399" l="0" r="0" t="0"/>
          <a:stretch/>
        </p:blipFill>
        <p:spPr>
          <a:xfrm>
            <a:off x="2802425" y="4306625"/>
            <a:ext cx="6230549" cy="196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/>
        </p:nvSpPr>
        <p:spPr>
          <a:xfrm>
            <a:off x="1740495" y="450600"/>
            <a:ext cx="621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i="1" lang="zh-CN" sz="26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Minimize Weighted Makespan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6" name="Google Shape;166;p30"/>
          <p:cNvSpPr/>
          <p:nvPr/>
        </p:nvSpPr>
        <p:spPr>
          <a:xfrm>
            <a:off x="1916450" y="1864300"/>
            <a:ext cx="9636300" cy="3371700"/>
          </a:xfrm>
          <a:prstGeom prst="rect">
            <a:avLst/>
          </a:prstGeom>
          <a:solidFill>
            <a:srgbClr val="E7E6E6">
              <a:alpha val="6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30"/>
          <p:cNvSpPr txBox="1"/>
          <p:nvPr/>
        </p:nvSpPr>
        <p:spPr>
          <a:xfrm>
            <a:off x="2054300" y="1864300"/>
            <a:ext cx="9360600" cy="25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</a:pPr>
            <a:r>
              <a:rPr lang="zh-CN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Normally solved by weighted shortest processing time</a:t>
            </a:r>
            <a:endParaRPr sz="2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Char char="•"/>
            </a:pPr>
            <a:r>
              <a:rPr lang="zh-CN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Optimal schedules</a:t>
            </a:r>
            <a:endParaRPr sz="2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</a:pPr>
            <a:r>
              <a:rPr lang="zh-CN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 – 6 – 3 – 5 – 7 – 4 – 1  </a:t>
            </a:r>
            <a:endParaRPr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67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</a:pPr>
            <a:r>
              <a:rPr lang="zh-CN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2 – 6 – 5 – 3 – 7 – 4 – 1  </a:t>
            </a:r>
            <a:endParaRPr>
              <a:solidFill>
                <a:schemeClr val="accent2"/>
              </a:solidFill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1" sz="2600">
              <a:solidFill>
                <a:schemeClr val="accent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/>
          <p:nvPr/>
        </p:nvSpPr>
        <p:spPr>
          <a:xfrm>
            <a:off x="1740495" y="450600"/>
            <a:ext cx="621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zh-CN" sz="26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Minimize Weighted Makespan: Stochastic Results</a:t>
            </a:r>
            <a:endParaRPr sz="36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i="1" sz="2600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4" name="Google Shape;174;p31"/>
          <p:cNvSpPr txBox="1"/>
          <p:nvPr/>
        </p:nvSpPr>
        <p:spPr>
          <a:xfrm>
            <a:off x="1548575" y="1640550"/>
            <a:ext cx="9542100" cy="56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zh-CN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Optimal Schedule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zh-CN" sz="22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2-6-3-5-7-4-1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zh-CN" sz="22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2-6-5-3-7-4-1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zh-CN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 Low Var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zh-CN" sz="22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2-6-5-3-4-7-1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zh-CN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 Mix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zh-CN" sz="22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2-3-6-5-7-4-1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zh-CN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 High Var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zh-CN" sz="22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2-5-3-6-7-4-1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zh-CN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Exponential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zh-CN" sz="222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3-2-6-5-4-7-1</a:t>
            </a:r>
            <a:endParaRPr/>
          </a:p>
        </p:txBody>
      </p:sp>
      <p:pic>
        <p:nvPicPr>
          <p:cNvPr id="175" name="Google Shape;17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350" y="1855525"/>
            <a:ext cx="5218126" cy="47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包图主题2">
  <a:themeElements>
    <a:clrScheme name="自定义 19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F213B"/>
      </a:accent1>
      <a:accent2>
        <a:srgbClr val="595959"/>
      </a:accent2>
      <a:accent3>
        <a:srgbClr val="DF213B"/>
      </a:accent3>
      <a:accent4>
        <a:srgbClr val="595959"/>
      </a:accent4>
      <a:accent5>
        <a:srgbClr val="DF213B"/>
      </a:accent5>
      <a:accent6>
        <a:srgbClr val="595959"/>
      </a:accent6>
      <a:hlink>
        <a:srgbClr val="DF213B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包图主题2">
  <a:themeElements>
    <a:clrScheme name="自定义 19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F213B"/>
      </a:accent1>
      <a:accent2>
        <a:srgbClr val="595959"/>
      </a:accent2>
      <a:accent3>
        <a:srgbClr val="DF213B"/>
      </a:accent3>
      <a:accent4>
        <a:srgbClr val="595959"/>
      </a:accent4>
      <a:accent5>
        <a:srgbClr val="DF213B"/>
      </a:accent5>
      <a:accent6>
        <a:srgbClr val="595959"/>
      </a:accent6>
      <a:hlink>
        <a:srgbClr val="DF213B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