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448D8B6-99D4-4D67-B1EA-205E3DBBB2B3}">
  <a:tblStyle styleId="{6448D8B6-99D4-4D67-B1EA-205E3DBBB2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8f060cbcd_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8f060cbcd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8f060cbcd_2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8f060cbcd_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8f060cbc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8f060cbc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8fe9206e4_6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8fe9206e4_6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8fe9206e4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8fe9206e4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8fe9206e4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8fe9206e4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fe9206e4_5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fe9206e4_5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8fe9206e4_5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8fe9206e4_5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8fe9206e4_5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58fe9206e4_5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8fe9206e4_5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58fe9206e4_5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58f060cb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58f060cb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58f060cbc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58f060cbc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8f060cbc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8f060cbc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8fe9206e4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8fe9206e4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8fe9206e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8fe9206e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8f060cbc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8f060cbc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8f060cbc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8f060cbc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8f060cbcd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8f060cbcd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8f060cbcd_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8f060cbcd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" name="Google Shape;9;p1"/>
          <p:cNvCxnSpPr/>
          <p:nvPr/>
        </p:nvCxnSpPr>
        <p:spPr>
          <a:xfrm>
            <a:off x="5075" y="172950"/>
            <a:ext cx="9120000" cy="0"/>
          </a:xfrm>
          <a:prstGeom prst="straightConnector1">
            <a:avLst/>
          </a:prstGeom>
          <a:noFill/>
          <a:ln cap="flat" cmpd="sng" w="3810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" name="Google Shape;10;p1"/>
          <p:cNvCxnSpPr/>
          <p:nvPr/>
        </p:nvCxnSpPr>
        <p:spPr>
          <a:xfrm>
            <a:off x="151900" y="96750"/>
            <a:ext cx="8833500" cy="0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9.png"/><Relationship Id="rId4" Type="http://schemas.openxmlformats.org/officeDocument/2006/relationships/image" Target="../media/image45.png"/><Relationship Id="rId5" Type="http://schemas.openxmlformats.org/officeDocument/2006/relationships/image" Target="../media/image5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png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png"/><Relationship Id="rId4" Type="http://schemas.openxmlformats.org/officeDocument/2006/relationships/image" Target="../media/image38.png"/><Relationship Id="rId5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7.png"/><Relationship Id="rId4" Type="http://schemas.openxmlformats.org/officeDocument/2006/relationships/image" Target="../media/image44.png"/><Relationship Id="rId5" Type="http://schemas.openxmlformats.org/officeDocument/2006/relationships/image" Target="../media/image48.png"/><Relationship Id="rId6" Type="http://schemas.openxmlformats.org/officeDocument/2006/relationships/image" Target="../media/image31.png"/><Relationship Id="rId7" Type="http://schemas.openxmlformats.org/officeDocument/2006/relationships/image" Target="../media/image37.png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image" Target="../media/image43.png"/><Relationship Id="rId22" Type="http://schemas.openxmlformats.org/officeDocument/2006/relationships/image" Target="../media/image20.png"/><Relationship Id="rId21" Type="http://schemas.openxmlformats.org/officeDocument/2006/relationships/image" Target="../media/image14.png"/><Relationship Id="rId24" Type="http://schemas.openxmlformats.org/officeDocument/2006/relationships/image" Target="../media/image24.png"/><Relationship Id="rId23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7.png"/><Relationship Id="rId26" Type="http://schemas.openxmlformats.org/officeDocument/2006/relationships/image" Target="../media/image25.png"/><Relationship Id="rId25" Type="http://schemas.openxmlformats.org/officeDocument/2006/relationships/image" Target="../media/image19.png"/><Relationship Id="rId28" Type="http://schemas.openxmlformats.org/officeDocument/2006/relationships/image" Target="../media/image27.png"/><Relationship Id="rId27" Type="http://schemas.openxmlformats.org/officeDocument/2006/relationships/image" Target="../media/image21.pn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29" Type="http://schemas.openxmlformats.org/officeDocument/2006/relationships/image" Target="../media/image23.png"/><Relationship Id="rId7" Type="http://schemas.openxmlformats.org/officeDocument/2006/relationships/image" Target="../media/image4.png"/><Relationship Id="rId8" Type="http://schemas.openxmlformats.org/officeDocument/2006/relationships/image" Target="../media/image11.png"/><Relationship Id="rId31" Type="http://schemas.openxmlformats.org/officeDocument/2006/relationships/image" Target="../media/image26.png"/><Relationship Id="rId30" Type="http://schemas.openxmlformats.org/officeDocument/2006/relationships/image" Target="../media/image53.png"/><Relationship Id="rId11" Type="http://schemas.openxmlformats.org/officeDocument/2006/relationships/image" Target="../media/image10.png"/><Relationship Id="rId33" Type="http://schemas.openxmlformats.org/officeDocument/2006/relationships/image" Target="../media/image54.png"/><Relationship Id="rId10" Type="http://schemas.openxmlformats.org/officeDocument/2006/relationships/image" Target="../media/image3.png"/><Relationship Id="rId32" Type="http://schemas.openxmlformats.org/officeDocument/2006/relationships/image" Target="../media/image22.png"/><Relationship Id="rId13" Type="http://schemas.openxmlformats.org/officeDocument/2006/relationships/image" Target="../media/image5.png"/><Relationship Id="rId12" Type="http://schemas.openxmlformats.org/officeDocument/2006/relationships/image" Target="../media/image17.png"/><Relationship Id="rId15" Type="http://schemas.openxmlformats.org/officeDocument/2006/relationships/image" Target="../media/image15.png"/><Relationship Id="rId14" Type="http://schemas.openxmlformats.org/officeDocument/2006/relationships/image" Target="../media/image52.png"/><Relationship Id="rId17" Type="http://schemas.openxmlformats.org/officeDocument/2006/relationships/image" Target="../media/image30.png"/><Relationship Id="rId16" Type="http://schemas.openxmlformats.org/officeDocument/2006/relationships/image" Target="../media/image12.png"/><Relationship Id="rId19" Type="http://schemas.openxmlformats.org/officeDocument/2006/relationships/image" Target="../media/image18.png"/><Relationship Id="rId18" Type="http://schemas.openxmlformats.org/officeDocument/2006/relationships/image" Target="../media/image5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6.png"/><Relationship Id="rId4" Type="http://schemas.openxmlformats.org/officeDocument/2006/relationships/image" Target="../media/image42.pn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41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Scheduling the NBA Regular Season</a:t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311700" y="3262275"/>
            <a:ext cx="8520600" cy="11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Pranav Arora, Endric Daues, Ellie Lipe, Berrak Ozer</a:t>
            </a:r>
            <a:endParaRPr sz="2200"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025" y="4297250"/>
            <a:ext cx="776475" cy="7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Solution</a:t>
            </a:r>
            <a:endParaRPr/>
          </a:p>
        </p:txBody>
      </p:sp>
      <p:sp>
        <p:nvSpPr>
          <p:cNvPr id="157" name="Google Shape;15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Adding realistic interconference matchups using a 5-year rotation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>
                <a:solidFill>
                  <a:srgbClr val="000000"/>
                </a:solidFill>
              </a:rPr>
              <a:t>Teams alternate playing interconference teams in other divisions 3 and 4 times.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58" name="Google Shape;158;p22"/>
          <p:cNvPicPr preferRelativeResize="0"/>
          <p:nvPr/>
        </p:nvPicPr>
        <p:blipFill rotWithShape="1">
          <a:blip r:embed="rId3">
            <a:alphaModFix/>
          </a:blip>
          <a:srcRect b="38654" l="0" r="0" t="0"/>
          <a:stretch/>
        </p:blipFill>
        <p:spPr>
          <a:xfrm>
            <a:off x="311700" y="1943775"/>
            <a:ext cx="4007974" cy="291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 rotWithShape="1">
          <a:blip r:embed="rId3">
            <a:alphaModFix/>
          </a:blip>
          <a:srcRect b="0" l="0" r="0" t="60639"/>
          <a:stretch/>
        </p:blipFill>
        <p:spPr>
          <a:xfrm>
            <a:off x="4766675" y="1943775"/>
            <a:ext cx="4007974" cy="1867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Solution</a:t>
            </a:r>
            <a:endParaRPr/>
          </a:p>
        </p:txBody>
      </p:sp>
      <p:sp>
        <p:nvSpPr>
          <p:cNvPr id="165" name="Google Shape;16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Adding constraints to improve the quality of the schedule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>
                <a:solidFill>
                  <a:srgbClr val="000000"/>
                </a:solidFill>
              </a:rPr>
              <a:t>Preventing identical matchups in short time periods</a:t>
            </a:r>
            <a:endParaRPr>
              <a:solidFill>
                <a:srgbClr val="000000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>
                <a:solidFill>
                  <a:srgbClr val="000000"/>
                </a:solidFill>
              </a:rPr>
              <a:t>By randomizing the tuples used to initiate the objective variables, identical matchups are minimized and patterns resulting from the order of input variables are eliminated.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>
                <a:solidFill>
                  <a:srgbClr val="000000"/>
                </a:solidFill>
              </a:rPr>
              <a:t>Eliminating back-to-back-to-back games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3"/>
          <p:cNvPicPr preferRelativeResize="0"/>
          <p:nvPr/>
        </p:nvPicPr>
        <p:blipFill rotWithShape="1">
          <a:blip r:embed="rId3">
            <a:alphaModFix/>
          </a:blip>
          <a:srcRect b="21874" l="0" r="0" t="0"/>
          <a:stretch/>
        </p:blipFill>
        <p:spPr>
          <a:xfrm>
            <a:off x="994425" y="2535200"/>
            <a:ext cx="262632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3"/>
          <p:cNvSpPr txBox="1"/>
          <p:nvPr/>
        </p:nvSpPr>
        <p:spPr>
          <a:xfrm>
            <a:off x="6517675" y="2761150"/>
            <a:ext cx="2626200" cy="3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New objective function</a:t>
            </a:r>
            <a:endParaRPr sz="1000"/>
          </a:p>
        </p:txBody>
      </p:sp>
      <p:sp>
        <p:nvSpPr>
          <p:cNvPr id="168" name="Google Shape;168;p23"/>
          <p:cNvSpPr txBox="1"/>
          <p:nvPr/>
        </p:nvSpPr>
        <p:spPr>
          <a:xfrm>
            <a:off x="6517675" y="3460250"/>
            <a:ext cx="2626200" cy="3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Eliminates b2b2b situations</a:t>
            </a:r>
            <a:endParaRPr sz="1000"/>
          </a:p>
        </p:txBody>
      </p:sp>
      <p:sp>
        <p:nvSpPr>
          <p:cNvPr id="169" name="Google Shape;169;p23"/>
          <p:cNvSpPr txBox="1"/>
          <p:nvPr/>
        </p:nvSpPr>
        <p:spPr>
          <a:xfrm>
            <a:off x="6517675" y="4111075"/>
            <a:ext cx="2626200" cy="3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Penalizes b2b games</a:t>
            </a:r>
            <a:endParaRPr sz="1000"/>
          </a:p>
        </p:txBody>
      </p:sp>
      <p:pic>
        <p:nvPicPr>
          <p:cNvPr id="170" name="Google Shape;17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8775" y="3249575"/>
            <a:ext cx="5066176" cy="18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200" y="4290425"/>
            <a:ext cx="776475" cy="7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177" name="Google Shape;17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❏"/>
            </a:pPr>
            <a:r>
              <a:rPr lang="en">
                <a:solidFill>
                  <a:srgbClr val="000000"/>
                </a:solidFill>
              </a:rPr>
              <a:t>Evaluating run time against improvements to the schedule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❏"/>
            </a:pPr>
            <a:r>
              <a:rPr lang="en">
                <a:solidFill>
                  <a:srgbClr val="000000"/>
                </a:solidFill>
              </a:rPr>
              <a:t>Reduction of b2b2b game scenarios and minimization of b2b games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❏"/>
            </a:pPr>
            <a:r>
              <a:rPr lang="en">
                <a:solidFill>
                  <a:srgbClr val="000000"/>
                </a:solidFill>
              </a:rPr>
              <a:t>Addition of break variables that are used in the objective function</a:t>
            </a:r>
            <a:endParaRPr>
              <a:solidFill>
                <a:srgbClr val="000000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❏"/>
            </a:pPr>
            <a:r>
              <a:rPr lang="en">
                <a:solidFill>
                  <a:srgbClr val="000000"/>
                </a:solidFill>
              </a:rPr>
              <a:t>Reduces to same problem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78" name="Google Shape;17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1427" y="2708450"/>
            <a:ext cx="2938899" cy="218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3350" y="814350"/>
            <a:ext cx="1069175" cy="409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275" y="2671424"/>
            <a:ext cx="4108524" cy="226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Schedule for Memphis Grizzlies</a:t>
            </a:r>
            <a:endParaRPr/>
          </a:p>
        </p:txBody>
      </p:sp>
      <p:sp>
        <p:nvSpPr>
          <p:cNvPr id="186" name="Google Shape;186;p25"/>
          <p:cNvSpPr txBox="1"/>
          <p:nvPr>
            <p:ph idx="1" type="body"/>
          </p:nvPr>
        </p:nvSpPr>
        <p:spPr>
          <a:xfrm>
            <a:off x="311700" y="1237900"/>
            <a:ext cx="1897500" cy="5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December</a:t>
            </a:r>
            <a:r>
              <a:rPr lang="en"/>
              <a:t> 2018</a:t>
            </a:r>
            <a:endParaRPr/>
          </a:p>
        </p:txBody>
      </p:sp>
      <p:pic>
        <p:nvPicPr>
          <p:cNvPr id="187" name="Google Shape;18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08100"/>
            <a:ext cx="8839197" cy="2218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200" y="4290425"/>
            <a:ext cx="776475" cy="7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Schedule for Memphis Grizzlies</a:t>
            </a:r>
            <a:endParaRPr/>
          </a:p>
        </p:txBody>
      </p:sp>
      <p:sp>
        <p:nvSpPr>
          <p:cNvPr id="194" name="Google Shape;194;p26"/>
          <p:cNvSpPr txBox="1"/>
          <p:nvPr>
            <p:ph idx="1" type="body"/>
          </p:nvPr>
        </p:nvSpPr>
        <p:spPr>
          <a:xfrm>
            <a:off x="311700" y="1237900"/>
            <a:ext cx="1897500" cy="5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January 2019</a:t>
            </a:r>
            <a:endParaRPr/>
          </a:p>
        </p:txBody>
      </p:sp>
      <p:pic>
        <p:nvPicPr>
          <p:cNvPr id="195" name="Google Shape;19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08100"/>
            <a:ext cx="8839203" cy="2097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200" y="4290425"/>
            <a:ext cx="776475" cy="7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Evaluating Our Schedule</a:t>
            </a:r>
            <a:endParaRPr/>
          </a:p>
        </p:txBody>
      </p:sp>
      <p:sp>
        <p:nvSpPr>
          <p:cNvPr id="202" name="Google Shape;202;p27"/>
          <p:cNvSpPr txBox="1"/>
          <p:nvPr>
            <p:ph idx="1" type="body"/>
          </p:nvPr>
        </p:nvSpPr>
        <p:spPr>
          <a:xfrm>
            <a:off x="311700" y="1152475"/>
            <a:ext cx="8520600" cy="38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compared a sample schedule from our solution to this past season’s schedule in the following ways: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Back-to-backs</a:t>
            </a:r>
            <a:endParaRPr/>
          </a:p>
          <a:p>
            <a:pPr indent="0" lvl="0" marL="685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/>
              <a:t>Every year the NBA aims to further reduce the number of consecutive games a team plays. </a:t>
            </a:r>
            <a:endParaRPr i="1" sz="14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Fresh, Tired, Even (FTE)</a:t>
            </a:r>
            <a:endParaRPr/>
          </a:p>
          <a:p>
            <a:pPr indent="0" lvl="0" marL="685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/>
              <a:t>In order to ensure the fairness of a matchup, the NBA tries to pair teams who are equally rested. FTE is a team’s ratio of fresh, tired, and even matchups where, compared to their opponent, a team has had more, less, or equal rest time, respectively.  </a:t>
            </a:r>
            <a:endParaRPr i="1" sz="14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Distance Traveled</a:t>
            </a:r>
            <a:endParaRPr/>
          </a:p>
        </p:txBody>
      </p:sp>
      <p:pic>
        <p:nvPicPr>
          <p:cNvPr id="203" name="Google Shape;20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00" y="4290425"/>
            <a:ext cx="776475" cy="7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Evaluating Our Schedule: Back-to-backs</a:t>
            </a:r>
            <a:endParaRPr/>
          </a:p>
        </p:txBody>
      </p:sp>
      <p:sp>
        <p:nvSpPr>
          <p:cNvPr id="209" name="Google Shape;209;p28"/>
          <p:cNvSpPr txBox="1"/>
          <p:nvPr>
            <p:ph idx="1" type="body"/>
          </p:nvPr>
        </p:nvSpPr>
        <p:spPr>
          <a:xfrm>
            <a:off x="311700" y="1152475"/>
            <a:ext cx="8520600" cy="35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schedule has a greater number of back-to-back games.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We could alter our formulation and increase its complexity to constrain specifically against back-to-back games.</a:t>
            </a:r>
            <a:endParaRPr sz="1600"/>
          </a:p>
        </p:txBody>
      </p:sp>
      <p:graphicFrame>
        <p:nvGraphicFramePr>
          <p:cNvPr id="210" name="Google Shape;210;p28"/>
          <p:cNvGraphicFramePr/>
          <p:nvPr/>
        </p:nvGraphicFramePr>
        <p:xfrm>
          <a:off x="952500" y="1890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{6448D8B6-99D4-4D67-B1EA-205E3DBBB2B3}</a:tableStyleId>
              </a:tblPr>
              <a:tblGrid>
                <a:gridCol w="1555750"/>
                <a:gridCol w="2682425"/>
                <a:gridCol w="300082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Actual 2018-2019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Our 2018-2019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Team Average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Team Variance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Season Total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397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927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11" name="Google Shape;21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00" y="4290425"/>
            <a:ext cx="776475" cy="7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Evaluating Our Schedule: FTE</a:t>
            </a:r>
            <a:endParaRPr/>
          </a:p>
        </p:txBody>
      </p:sp>
      <p:sp>
        <p:nvSpPr>
          <p:cNvPr id="217" name="Google Shape;217;p29"/>
          <p:cNvSpPr txBox="1"/>
          <p:nvPr/>
        </p:nvSpPr>
        <p:spPr>
          <a:xfrm>
            <a:off x="575875" y="3957075"/>
            <a:ext cx="7837800" cy="9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8" name="Google Shape;218;p29"/>
          <p:cNvGrpSpPr/>
          <p:nvPr/>
        </p:nvGrpSpPr>
        <p:grpSpPr>
          <a:xfrm>
            <a:off x="50113" y="1959850"/>
            <a:ext cx="8889325" cy="2815800"/>
            <a:chOff x="127338" y="1386250"/>
            <a:chExt cx="8889325" cy="2815800"/>
          </a:xfrm>
        </p:grpSpPr>
        <p:grpSp>
          <p:nvGrpSpPr>
            <p:cNvPr id="219" name="Google Shape;219;p29"/>
            <p:cNvGrpSpPr/>
            <p:nvPr/>
          </p:nvGrpSpPr>
          <p:grpSpPr>
            <a:xfrm>
              <a:off x="127338" y="1386250"/>
              <a:ext cx="8889325" cy="2815800"/>
              <a:chOff x="75350" y="1459700"/>
              <a:chExt cx="8889325" cy="2815800"/>
            </a:xfrm>
          </p:grpSpPr>
          <p:pic>
            <p:nvPicPr>
              <p:cNvPr id="220" name="Google Shape;220;p29"/>
              <p:cNvPicPr preferRelativeResize="0"/>
              <p:nvPr/>
            </p:nvPicPr>
            <p:blipFill rotWithShape="1">
              <a:blip r:embed="rId3">
                <a:alphaModFix/>
              </a:blip>
              <a:srcRect b="0" l="22648" r="12584" t="0"/>
              <a:stretch/>
            </p:blipFill>
            <p:spPr>
              <a:xfrm>
                <a:off x="4973150" y="1459700"/>
                <a:ext cx="3991525" cy="27889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1" name="Google Shape;221;p29"/>
              <p:cNvPicPr preferRelativeResize="0"/>
              <p:nvPr/>
            </p:nvPicPr>
            <p:blipFill rotWithShape="1">
              <a:blip r:embed="rId4">
                <a:alphaModFix/>
              </a:blip>
              <a:srcRect b="0" l="5302" r="11189" t="0"/>
              <a:stretch/>
            </p:blipFill>
            <p:spPr>
              <a:xfrm>
                <a:off x="75350" y="1459700"/>
                <a:ext cx="4870751" cy="278920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22" name="Google Shape;222;p29"/>
              <p:cNvCxnSpPr/>
              <p:nvPr/>
            </p:nvCxnSpPr>
            <p:spPr>
              <a:xfrm rot="10800000">
                <a:off x="4937600" y="1798400"/>
                <a:ext cx="22500" cy="2477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223" name="Google Shape;223;p29"/>
            <p:cNvSpPr txBox="1"/>
            <p:nvPr/>
          </p:nvSpPr>
          <p:spPr>
            <a:xfrm>
              <a:off x="2295800" y="2204250"/>
              <a:ext cx="972900" cy="367500"/>
            </a:xfrm>
            <a:prstGeom prst="rect">
              <a:avLst/>
            </a:prstGeom>
            <a:noFill/>
            <a:ln cap="flat" cmpd="sng" w="9525">
              <a:solidFill>
                <a:srgbClr val="00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Median: 21</a:t>
              </a:r>
              <a:endParaRPr sz="1200"/>
            </a:p>
          </p:txBody>
        </p:sp>
        <p:sp>
          <p:nvSpPr>
            <p:cNvPr id="224" name="Google Shape;224;p29"/>
            <p:cNvSpPr txBox="1"/>
            <p:nvPr/>
          </p:nvSpPr>
          <p:spPr>
            <a:xfrm>
              <a:off x="2295800" y="2609975"/>
              <a:ext cx="972900" cy="367500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Median: 21</a:t>
              </a:r>
              <a:endParaRPr sz="1200"/>
            </a:p>
          </p:txBody>
        </p:sp>
        <p:sp>
          <p:nvSpPr>
            <p:cNvPr id="225" name="Google Shape;225;p29"/>
            <p:cNvSpPr txBox="1"/>
            <p:nvPr/>
          </p:nvSpPr>
          <p:spPr>
            <a:xfrm>
              <a:off x="2295800" y="3015700"/>
              <a:ext cx="972900" cy="367500"/>
            </a:xfrm>
            <a:prstGeom prst="rect">
              <a:avLst/>
            </a:prstGeom>
            <a:noFill/>
            <a:ln cap="flat" cmpd="sng" w="952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Median: 41</a:t>
              </a:r>
              <a:endParaRPr sz="1200"/>
            </a:p>
          </p:txBody>
        </p:sp>
        <p:sp>
          <p:nvSpPr>
            <p:cNvPr id="226" name="Google Shape;226;p29"/>
            <p:cNvSpPr txBox="1"/>
            <p:nvPr/>
          </p:nvSpPr>
          <p:spPr>
            <a:xfrm>
              <a:off x="7465150" y="2204250"/>
              <a:ext cx="972900" cy="367500"/>
            </a:xfrm>
            <a:prstGeom prst="rect">
              <a:avLst/>
            </a:prstGeom>
            <a:noFill/>
            <a:ln cap="flat" cmpd="sng" w="9525">
              <a:solidFill>
                <a:srgbClr val="00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Median: 29</a:t>
              </a:r>
              <a:endParaRPr sz="1200"/>
            </a:p>
          </p:txBody>
        </p:sp>
        <p:sp>
          <p:nvSpPr>
            <p:cNvPr id="227" name="Google Shape;227;p29"/>
            <p:cNvSpPr txBox="1"/>
            <p:nvPr/>
          </p:nvSpPr>
          <p:spPr>
            <a:xfrm>
              <a:off x="7388950" y="2609975"/>
              <a:ext cx="1098000" cy="367500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Median: 29.5</a:t>
              </a:r>
              <a:endParaRPr sz="1200"/>
            </a:p>
          </p:txBody>
        </p:sp>
        <p:sp>
          <p:nvSpPr>
            <p:cNvPr id="228" name="Google Shape;228;p29"/>
            <p:cNvSpPr txBox="1"/>
            <p:nvPr/>
          </p:nvSpPr>
          <p:spPr>
            <a:xfrm>
              <a:off x="7465150" y="3015700"/>
              <a:ext cx="972900" cy="367500"/>
            </a:xfrm>
            <a:prstGeom prst="rect">
              <a:avLst/>
            </a:prstGeom>
            <a:noFill/>
            <a:ln cap="flat" cmpd="sng" w="952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Median: 23</a:t>
              </a:r>
              <a:endParaRPr sz="1200"/>
            </a:p>
          </p:txBody>
        </p:sp>
      </p:grpSp>
      <p:sp>
        <p:nvSpPr>
          <p:cNvPr id="229" name="Google Shape;229;p29"/>
          <p:cNvSpPr txBox="1"/>
          <p:nvPr/>
        </p:nvSpPr>
        <p:spPr>
          <a:xfrm>
            <a:off x="311700" y="1286250"/>
            <a:ext cx="8033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Comparatively, our schedule has a greater number of uneven games but maintains a similar variance and spread for each category. </a:t>
            </a:r>
            <a:endParaRPr/>
          </a:p>
        </p:txBody>
      </p:sp>
      <p:pic>
        <p:nvPicPr>
          <p:cNvPr id="230" name="Google Shape;23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200" y="4290425"/>
            <a:ext cx="776475" cy="7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Evaluating Our Schedule: FTE</a:t>
            </a:r>
            <a:endParaRPr/>
          </a:p>
        </p:txBody>
      </p:sp>
      <p:graphicFrame>
        <p:nvGraphicFramePr>
          <p:cNvPr id="236" name="Google Shape;236;p30"/>
          <p:cNvGraphicFramePr/>
          <p:nvPr/>
        </p:nvGraphicFramePr>
        <p:xfrm>
          <a:off x="1181100" y="1250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{6448D8B6-99D4-4D67-B1EA-205E3DBBB2B3}</a:tableStyleId>
              </a:tblPr>
              <a:tblGrid>
                <a:gridCol w="1419500"/>
                <a:gridCol w="2507225"/>
                <a:gridCol w="2957725"/>
              </a:tblGrid>
              <a:tr h="5595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Rest Day Differential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Actual 2018-2019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Our 2018-2019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8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49.4%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29.7%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8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40.1%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35.6%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8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9.4%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17.1%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8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1.1%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10.4%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8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4+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0%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7.2%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37" name="Google Shape;237;p30"/>
          <p:cNvGrpSpPr/>
          <p:nvPr/>
        </p:nvGrpSpPr>
        <p:grpSpPr>
          <a:xfrm>
            <a:off x="162025" y="1646600"/>
            <a:ext cx="966275" cy="2644154"/>
            <a:chOff x="162025" y="1875200"/>
            <a:chExt cx="966275" cy="2644154"/>
          </a:xfrm>
        </p:grpSpPr>
        <p:sp>
          <p:nvSpPr>
            <p:cNvPr id="238" name="Google Shape;238;p30"/>
            <p:cNvSpPr txBox="1"/>
            <p:nvPr/>
          </p:nvSpPr>
          <p:spPr>
            <a:xfrm>
              <a:off x="232975" y="2081050"/>
              <a:ext cx="783600" cy="4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Even</a:t>
              </a:r>
              <a:endParaRPr b="1"/>
            </a:p>
          </p:txBody>
        </p:sp>
        <p:sp>
          <p:nvSpPr>
            <p:cNvPr id="239" name="Google Shape;239;p30"/>
            <p:cNvSpPr txBox="1"/>
            <p:nvPr/>
          </p:nvSpPr>
          <p:spPr>
            <a:xfrm>
              <a:off x="162025" y="3262150"/>
              <a:ext cx="925500" cy="4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Une</a:t>
              </a:r>
              <a:r>
                <a:rPr b="1" lang="en"/>
                <a:t>ven</a:t>
              </a:r>
              <a:endParaRPr b="1"/>
            </a:p>
          </p:txBody>
        </p:sp>
        <p:pic>
          <p:nvPicPr>
            <p:cNvPr id="240" name="Google Shape;240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40375" y="2481775"/>
              <a:ext cx="164525" cy="20375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69180" y="1875200"/>
              <a:ext cx="259120" cy="7033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2" name="Google Shape;242;p30"/>
          <p:cNvSpPr txBox="1"/>
          <p:nvPr/>
        </p:nvSpPr>
        <p:spPr>
          <a:xfrm>
            <a:off x="311700" y="4290750"/>
            <a:ext cx="86652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Similarly, we could increase the complexity of our formulation and constrain against too great of point differentials to eliminate extremely uneven</a:t>
            </a:r>
            <a:r>
              <a:rPr lang="en" sz="1800">
                <a:solidFill>
                  <a:srgbClr val="333333"/>
                </a:solidFill>
              </a:rPr>
              <a:t> matchups.</a:t>
            </a:r>
            <a:endParaRPr sz="18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Evaluating Our Schedule: Distance Traveled</a:t>
            </a:r>
            <a:endParaRPr/>
          </a:p>
        </p:txBody>
      </p:sp>
      <p:sp>
        <p:nvSpPr>
          <p:cNvPr id="248" name="Google Shape;248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2018-2019 Schedule: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Average distance traveled by a team: </a:t>
            </a:r>
            <a:r>
              <a:rPr b="1" lang="en">
                <a:solidFill>
                  <a:schemeClr val="dk1"/>
                </a:solidFill>
                <a:highlight>
                  <a:srgbClr val="FFFF00"/>
                </a:highlight>
              </a:rPr>
              <a:t>39,972</a:t>
            </a:r>
            <a:r>
              <a:rPr b="1" lang="en">
                <a:solidFill>
                  <a:schemeClr val="dk1"/>
                </a:solidFill>
                <a:highlight>
                  <a:srgbClr val="FFFF00"/>
                </a:highlight>
              </a:rPr>
              <a:t> miles</a:t>
            </a:r>
            <a:endParaRPr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Actual 2018-2019 Schedule: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Average distance traveled by a team: </a:t>
            </a:r>
            <a:r>
              <a:rPr b="1" lang="en">
                <a:solidFill>
                  <a:srgbClr val="000000"/>
                </a:solidFill>
              </a:rPr>
              <a:t>46,103 miles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49" name="Google Shape;24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00" y="4290425"/>
            <a:ext cx="776475" cy="7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❏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❏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NBA Schedule Formatting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❏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Solution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❏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Visualization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❏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Evaluating Our Solution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00" y="4290425"/>
            <a:ext cx="776475" cy="7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Adding more constraints will make it more realistic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 example, Grizzlies play Hawks away twice in one week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On Monday, they play in Atlanta, Georgia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On Tuesday, they play in Oakland, California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On Thursday, they play in Atlanta, Georgia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Consider travelling distance and path when scheduling!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Applying a similar formulation to the NHL</a:t>
            </a:r>
            <a:endParaRPr/>
          </a:p>
        </p:txBody>
      </p:sp>
      <p:pic>
        <p:nvPicPr>
          <p:cNvPr id="256" name="Google Shape;25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00" y="4290425"/>
            <a:ext cx="776475" cy="7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248125" y="1017725"/>
            <a:ext cx="8520600" cy="37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❏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NBA annual revenue is $7.4 billion.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❏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Average NBA team is worth $1.</a:t>
            </a: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65</a:t>
            </a: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billion.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❏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than 22 million people attended at least 1 game in the </a:t>
            </a:r>
            <a:r>
              <a:rPr b="1" i="1"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2017-2018</a:t>
            </a:r>
            <a:r>
              <a:rPr b="1"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regular season.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❏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60% of games were sold out. 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❏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TNT’s live NBA game telecasts averaged 1.7 million viewers.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❏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exists behind professional football, NFL, and Major League Baseball based on the money it earns in the U.S., succeeded by Premier League.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marR="2921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❏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NBA’s League Pass increased 63 % in their digital subscriptions.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108025" y="4788725"/>
            <a:ext cx="14244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Season 2017-2018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925" y="109113"/>
            <a:ext cx="2470650" cy="4925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2977" y="80600"/>
            <a:ext cx="2470658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7309" y="80600"/>
            <a:ext cx="2572772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55300" y="4002901"/>
            <a:ext cx="1519175" cy="65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75850" y="3975050"/>
            <a:ext cx="1519174" cy="6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120025" y="4812875"/>
            <a:ext cx="6105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2019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" name="Google Shape;88;p17"/>
          <p:cNvGraphicFramePr/>
          <p:nvPr/>
        </p:nvGraphicFramePr>
        <p:xfrm>
          <a:off x="405650" y="201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{6448D8B6-99D4-4D67-B1EA-205E3DBBB2B3}</a:tableStyleId>
              </a:tblPr>
              <a:tblGrid>
                <a:gridCol w="3967250"/>
                <a:gridCol w="3967250"/>
              </a:tblGrid>
              <a:tr h="332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Western Conference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Eastern Conference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1473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Northwest Division</a:t>
                      </a:r>
                      <a:endParaRPr b="1" sz="1200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Atlantic Division</a:t>
                      </a:r>
                      <a:endParaRPr b="1" sz="1200"/>
                    </a:p>
                  </a:txBody>
                  <a:tcPr marT="91425" marB="91425" marR="91425" marL="91425" anchor="ctr"/>
                </a:tc>
              </a:tr>
              <a:tr h="1386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Pacific Division</a:t>
                      </a:r>
                      <a:endParaRPr b="1" sz="1200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Central Division</a:t>
                      </a:r>
                      <a:endParaRPr b="1" sz="1200"/>
                    </a:p>
                  </a:txBody>
                  <a:tcPr marT="91425" marB="91425" marR="91425" marL="91425" anchor="ctr"/>
                </a:tc>
              </a:tr>
              <a:tr h="13613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Southwest Division</a:t>
                      </a:r>
                      <a:endParaRPr b="1" sz="1200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Southeast Division</a:t>
                      </a:r>
                      <a:endParaRPr b="1" sz="1200"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97025"/>
            <a:ext cx="589151" cy="58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1150" y="1397875"/>
            <a:ext cx="589150" cy="58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8125" y="633450"/>
            <a:ext cx="516275" cy="51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1250" y="1286175"/>
            <a:ext cx="777050" cy="77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51370" y="633457"/>
            <a:ext cx="516275" cy="51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08437" y="2114098"/>
            <a:ext cx="516275" cy="52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81100" y="2883474"/>
            <a:ext cx="712099" cy="3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 rotWithShape="1">
          <a:blip r:embed="rId10">
            <a:alphaModFix/>
          </a:blip>
          <a:srcRect b="-28187" l="86404" r="2060" t="115523"/>
          <a:stretch/>
        </p:blipFill>
        <p:spPr>
          <a:xfrm>
            <a:off x="5630578" y="5241276"/>
            <a:ext cx="712101" cy="65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11680" y="2129492"/>
            <a:ext cx="589149" cy="490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87797" y="2079189"/>
            <a:ext cx="516275" cy="591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083000" y="2883475"/>
            <a:ext cx="516274" cy="448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608437" y="3507793"/>
            <a:ext cx="516276" cy="52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042575" y="4156546"/>
            <a:ext cx="589151" cy="589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111633" y="4260769"/>
            <a:ext cx="516275" cy="380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184538" y="3425414"/>
            <a:ext cx="516300" cy="51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47648" y="670651"/>
            <a:ext cx="589152" cy="441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074013" y="621750"/>
            <a:ext cx="589150" cy="539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397913" y="624550"/>
            <a:ext cx="712100" cy="53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954596" y="1429274"/>
            <a:ext cx="656554" cy="49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3224776" y="1337714"/>
            <a:ext cx="516300" cy="629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547650" y="2080371"/>
            <a:ext cx="589149" cy="589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1066125" y="2897722"/>
            <a:ext cx="656550" cy="419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2143272" y="2099615"/>
            <a:ext cx="450624" cy="550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600378" y="2146227"/>
            <a:ext cx="450624" cy="55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3093747" y="2880069"/>
            <a:ext cx="516275" cy="433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7684194" y="3600151"/>
            <a:ext cx="450626" cy="45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640474" y="3545475"/>
            <a:ext cx="516300" cy="514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973645" y="4205712"/>
            <a:ext cx="841506" cy="4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2143276" y="3494027"/>
            <a:ext cx="450624" cy="554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3469638" y="3492975"/>
            <a:ext cx="712099" cy="393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3134287" y="4226821"/>
            <a:ext cx="589152" cy="441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NBA Schedule Formatting</a:t>
            </a:r>
            <a:endParaRPr/>
          </a:p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NBA must schedule its 30 teams in 29 arenas.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team must play a total of 82 games in one season ( season=176 days)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Teams are divided into two conferences.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conference has three divisions.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NBA sets several constraints on the opponents, each team must play:</a:t>
            </a:r>
            <a:endParaRPr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games against the other 4 division opponents (4×4 = 16 games)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games against 6 (out-of-division) conference opponents (4×6 = 24 games)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games against the remaining 4 conference opponents (3×4 = 12 games)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games against teams in the opposing conference (2×15 = 30 games)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41 home games and 41 away games.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Solution</a:t>
            </a:r>
            <a:endParaRPr/>
          </a:p>
        </p:txBody>
      </p:sp>
      <p:sp>
        <p:nvSpPr>
          <p:cNvPr id="131" name="Google Shape;13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❏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Construct an integer program that finds feasible schedules for all regular season matchups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❏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Further constrain the schedule based on features that improve the quality of the schedule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❏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Measure and compare the quality of various feasible schedules based on metrics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❏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Understand the complexity of the integer program and compare this to the impact on the schedule quality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00" y="4290425"/>
            <a:ext cx="776475" cy="7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Solution</a:t>
            </a:r>
            <a:endParaRPr/>
          </a:p>
        </p:txBody>
      </p:sp>
      <p:sp>
        <p:nvSpPr>
          <p:cNvPr id="138" name="Google Shape;13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❏"/>
            </a:pPr>
            <a:r>
              <a:rPr lang="en">
                <a:solidFill>
                  <a:srgbClr val="000000"/>
                </a:solidFill>
              </a:rPr>
              <a:t>Basic formulation without specific regular season matchup constraints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625" y="1594875"/>
            <a:ext cx="2962949" cy="350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7250" y="1651501"/>
            <a:ext cx="4930399" cy="125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200" y="4290425"/>
            <a:ext cx="776475" cy="7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Solution</a:t>
            </a:r>
            <a:endParaRPr/>
          </a:p>
        </p:txBody>
      </p:sp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❏"/>
            </a:pPr>
            <a:r>
              <a:rPr lang="en">
                <a:solidFill>
                  <a:srgbClr val="000000"/>
                </a:solidFill>
              </a:rPr>
              <a:t>Adding</a:t>
            </a:r>
            <a:r>
              <a:rPr lang="en">
                <a:solidFill>
                  <a:srgbClr val="000000"/>
                </a:solidFill>
              </a:rPr>
              <a:t> specific regular season matchup constraints for an 86 game schedule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❏"/>
            </a:pPr>
            <a:r>
              <a:rPr lang="en">
                <a:solidFill>
                  <a:srgbClr val="000000"/>
                </a:solidFill>
              </a:rPr>
              <a:t>Interdivision matchups</a:t>
            </a:r>
            <a:endParaRPr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❏"/>
            </a:pPr>
            <a:r>
              <a:rPr lang="en">
                <a:solidFill>
                  <a:srgbClr val="000000"/>
                </a:solidFill>
              </a:rPr>
              <a:t>Opposite conference matchups</a:t>
            </a:r>
            <a:endParaRPr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❏"/>
            </a:pPr>
            <a:r>
              <a:rPr lang="en">
                <a:solidFill>
                  <a:srgbClr val="000000"/>
                </a:solidFill>
              </a:rPr>
              <a:t>Interconference matchups simplified</a:t>
            </a:r>
            <a:endParaRPr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4975" y="1593775"/>
            <a:ext cx="2522800" cy="8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4750" y="2389588"/>
            <a:ext cx="4260100" cy="7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4974" y="3195700"/>
            <a:ext cx="4645450" cy="7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200" y="4290425"/>
            <a:ext cx="776475" cy="7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