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Proxima Nova"/>
      <p:regular r:id="rId26"/>
      <p:bold r:id="rId27"/>
      <p:italic r:id="rId28"/>
      <p:boldItalic r:id="rId29"/>
    </p:embeddedFont>
    <p:embeddedFont>
      <p:font typeface="Helvetica Neue"/>
      <p:regular r:id="rId30"/>
      <p:bold r:id="rId31"/>
      <p:italic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60F72A9-34AC-40AF-BECF-3E30B2C2567E}">
  <a:tblStyle styleId="{660F72A9-34AC-40AF-BECF-3E30B2C2567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regular.fntdata"/><Relationship Id="rId25" Type="http://schemas.openxmlformats.org/officeDocument/2006/relationships/font" Target="fonts/Roboto-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35" Type="http://schemas.openxmlformats.org/officeDocument/2006/relationships/font" Target="fonts/Merriweather-bold.fntdata"/><Relationship Id="rId12" Type="http://schemas.openxmlformats.org/officeDocument/2006/relationships/slide" Target="slides/slide6.xml"/><Relationship Id="rId34" Type="http://schemas.openxmlformats.org/officeDocument/2006/relationships/font" Target="fonts/Merriweather-regular.fntdata"/><Relationship Id="rId15" Type="http://schemas.openxmlformats.org/officeDocument/2006/relationships/slide" Target="slides/slide9.xml"/><Relationship Id="rId37" Type="http://schemas.openxmlformats.org/officeDocument/2006/relationships/font" Target="fonts/Merriweather-boldItalic.fntdata"/><Relationship Id="rId14" Type="http://schemas.openxmlformats.org/officeDocument/2006/relationships/slide" Target="slides/slide8.xml"/><Relationship Id="rId36" Type="http://schemas.openxmlformats.org/officeDocument/2006/relationships/font" Target="fonts/Merriweather-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139351463_6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139351463_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139351463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139351463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1 more bright tank, 8.96 days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39351463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39351463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(5*(3968/16)-108)*23280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139351463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139351463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139351463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139351463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139351463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139351463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13935146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13935146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139351463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139351463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139351463_5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139351463_5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139351463_5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139351463_5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Milling:</a:t>
            </a:r>
            <a:r>
              <a:rPr lang="en" sz="1000">
                <a:solidFill>
                  <a:srgbClr val="2E2E2E"/>
                </a:solidFill>
                <a:highlight>
                  <a:srgbClr val="FFFFFF"/>
                </a:highlight>
                <a:latin typeface="Helvetica Neue"/>
                <a:ea typeface="Helvetica Neue"/>
                <a:cs typeface="Helvetica Neue"/>
                <a:sym typeface="Helvetica Neue"/>
              </a:rPr>
              <a:t> different types of malt are crushed together to break up the grain kernels in order to extract fermentable sugars to produce a milled product called grist</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Mashing: grist is mixed with heated water in a process called mash conversion. The conversion process uses natural enzymes in the malt to break the malt’s starch down into sugars.</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Lautering: mash is then pumped into the lauter tun, where a sweet liquid (known as wort) is separated from the grain husks.</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Boiling: wort is then collected in a vessel called a kettle, where it is brought to a controlled boil before the hops are added</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Wort separation and cooling: wort is transferred into a whirlpool for the wort separation stage. Any malt or hop particles are removed to leave a liquid that is ready to be cooled and fermented</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Fermentation: yeast is added to convert the wort into beer by producing alcohol, a wide range of flavors, and carbon dioxide</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Maturation: young “green” beer needs to be matured in order to allow both a full development of flavors and a smooth finish</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000">
                <a:solidFill>
                  <a:srgbClr val="2E2E2E"/>
                </a:solidFill>
                <a:highlight>
                  <a:srgbClr val="FFFFFF"/>
                </a:highlight>
                <a:latin typeface="Helvetica Neue"/>
                <a:ea typeface="Helvetica Neue"/>
                <a:cs typeface="Helvetica Neue"/>
                <a:sym typeface="Helvetica Neue"/>
              </a:rPr>
              <a:t>Filtration, carbonation, and cellaring: beer is filtered, carbonated, and transferred to the bright beer tank, where it goes through a cellaring process that takes 3-4 weeks to complete. </a:t>
            </a:r>
            <a:endParaRPr sz="1000">
              <a:solidFill>
                <a:srgbClr val="2E2E2E"/>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00">
              <a:solidFill>
                <a:srgbClr val="2E2E2E"/>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13935146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13935146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latin typeface="Roboto"/>
                <a:ea typeface="Roboto"/>
                <a:cs typeface="Roboto"/>
                <a:sym typeface="Roboto"/>
              </a:rPr>
              <a:t>Pale ale is made from pale malt. It is hop-forward with a malty flavor and a golden to amber color. This is the style that inspired the American craft beer scene</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222222"/>
                </a:solidFill>
                <a:highlight>
                  <a:schemeClr val="lt1"/>
                </a:highlight>
                <a:latin typeface="Roboto"/>
                <a:ea typeface="Roboto"/>
                <a:cs typeface="Roboto"/>
                <a:sym typeface="Roboto"/>
              </a:rPr>
              <a:t>makespan 26 days</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222222"/>
                </a:solidFill>
                <a:highlight>
                  <a:srgbClr val="FFFFFF"/>
                </a:highlight>
                <a:latin typeface="Roboto"/>
                <a:ea typeface="Roboto"/>
                <a:cs typeface="Roboto"/>
                <a:sym typeface="Roboto"/>
              </a:rPr>
              <a:t>17 days bright tank, 8 days fermentation</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222222"/>
                </a:solidFill>
                <a:highlight>
                  <a:srgbClr val="FFFFFF"/>
                </a:highlight>
                <a:latin typeface="Roboto"/>
                <a:ea typeface="Roboto"/>
                <a:cs typeface="Roboto"/>
                <a:sym typeface="Roboto"/>
              </a:rPr>
              <a:t>a bright tank is the vessel in which beer is placed after primary fermentation and filtering, so it can further mature, clarify and carbonate, and be stored before bottling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139351463_5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139351463_5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days, 10 days</a:t>
            </a:r>
            <a:endParaRPr/>
          </a:p>
          <a:p>
            <a:pPr indent="0" lvl="0" marL="0" rtl="0" algn="l">
              <a:spcBef>
                <a:spcPts val="0"/>
              </a:spcBef>
              <a:spcAft>
                <a:spcPts val="0"/>
              </a:spcAft>
              <a:buNone/>
            </a:pPr>
            <a:r>
              <a:rPr lang="en"/>
              <a:t>15 days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139351463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139351463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139351463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139351463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repository.upenn.edu/cgi/viewcontent.cgi?article=1049&amp;context=cbe_sd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hyperlink" Target="https://repository.upenn.edu/cgi/viewcontent.cgi?article=1049&amp;context=cbe_sd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Microbrewery Production Schedule</a:t>
            </a:r>
            <a:endParaRPr/>
          </a:p>
        </p:txBody>
      </p:sp>
      <p:sp>
        <p:nvSpPr>
          <p:cNvPr id="65" name="Google Shape;65;p13"/>
          <p:cNvSpPr txBox="1"/>
          <p:nvPr>
            <p:ph idx="1" type="subTitle"/>
          </p:nvPr>
        </p:nvSpPr>
        <p:spPr>
          <a:xfrm>
            <a:off x="311700" y="1878540"/>
            <a:ext cx="4242600" cy="14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Angela Zhang - amz2132</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Lydia Jiang - lyj2001</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Nicha Sophonpanich - ns2854</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Yuyang Zhou - yz3421</a:t>
            </a:r>
            <a:endParaRPr>
              <a:latin typeface="Proxima Nova"/>
              <a:ea typeface="Proxima Nova"/>
              <a:cs typeface="Proxima Nova"/>
              <a:sym typeface="Proxima Nova"/>
            </a:endParaRPr>
          </a:p>
        </p:txBody>
      </p:sp>
      <p:pic>
        <p:nvPicPr>
          <p:cNvPr id="66" name="Google Shape;66;p13"/>
          <p:cNvPicPr preferRelativeResize="0"/>
          <p:nvPr/>
        </p:nvPicPr>
        <p:blipFill>
          <a:blip r:embed="rId3">
            <a:alphaModFix/>
          </a:blip>
          <a:stretch>
            <a:fillRect/>
          </a:stretch>
        </p:blipFill>
        <p:spPr>
          <a:xfrm>
            <a:off x="7123850" y="3217050"/>
            <a:ext cx="1420524" cy="1420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Model</a:t>
            </a:r>
            <a:endParaRPr/>
          </a:p>
        </p:txBody>
      </p:sp>
      <p:pic>
        <p:nvPicPr>
          <p:cNvPr id="126" name="Google Shape;126;p22"/>
          <p:cNvPicPr preferRelativeResize="0"/>
          <p:nvPr/>
        </p:nvPicPr>
        <p:blipFill>
          <a:blip r:embed="rId3">
            <a:alphaModFix/>
          </a:blip>
          <a:stretch>
            <a:fillRect/>
          </a:stretch>
        </p:blipFill>
        <p:spPr>
          <a:xfrm>
            <a:off x="4631025" y="1500900"/>
            <a:ext cx="3333813" cy="3583101"/>
          </a:xfrm>
          <a:prstGeom prst="rect">
            <a:avLst/>
          </a:prstGeom>
          <a:noFill/>
          <a:ln>
            <a:noFill/>
          </a:ln>
        </p:spPr>
      </p:pic>
      <p:pic>
        <p:nvPicPr>
          <p:cNvPr id="127" name="Google Shape;127;p22"/>
          <p:cNvPicPr preferRelativeResize="0"/>
          <p:nvPr/>
        </p:nvPicPr>
        <p:blipFill>
          <a:blip r:embed="rId4">
            <a:alphaModFix/>
          </a:blip>
          <a:stretch>
            <a:fillRect/>
          </a:stretch>
        </p:blipFill>
        <p:spPr>
          <a:xfrm>
            <a:off x="311725" y="1500900"/>
            <a:ext cx="4319301" cy="1943946"/>
          </a:xfrm>
          <a:prstGeom prst="rect">
            <a:avLst/>
          </a:prstGeom>
          <a:noFill/>
          <a:ln>
            <a:noFill/>
          </a:ln>
        </p:spPr>
      </p:pic>
      <p:pic>
        <p:nvPicPr>
          <p:cNvPr id="128" name="Google Shape;128;p22"/>
          <p:cNvPicPr preferRelativeResize="0"/>
          <p:nvPr/>
        </p:nvPicPr>
        <p:blipFill>
          <a:blip r:embed="rId5">
            <a:alphaModFix/>
          </a:blip>
          <a:stretch>
            <a:fillRect/>
          </a:stretch>
        </p:blipFill>
        <p:spPr>
          <a:xfrm>
            <a:off x="311720" y="3660120"/>
            <a:ext cx="4063201" cy="1126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 </a:t>
            </a:r>
            <a:endParaRPr/>
          </a:p>
        </p:txBody>
      </p:sp>
      <p:sp>
        <p:nvSpPr>
          <p:cNvPr id="134" name="Google Shape;134;p23"/>
          <p:cNvSpPr txBox="1"/>
          <p:nvPr/>
        </p:nvSpPr>
        <p:spPr>
          <a:xfrm>
            <a:off x="267000" y="1455600"/>
            <a:ext cx="3527400" cy="340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2"/>
                </a:solidFill>
                <a:latin typeface="Proxima Nova"/>
                <a:ea typeface="Proxima Nova"/>
                <a:cs typeface="Proxima Nova"/>
                <a:sym typeface="Proxima Nova"/>
              </a:rPr>
              <a:t>Optimal Sequence:</a:t>
            </a:r>
            <a:endParaRPr b="1"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Aged Oaked Imperial India Pale Ale</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India Pale Ale</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Summer Ale</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Winter Ale</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Stout</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AutoNum type="arabicPeriod"/>
            </a:pPr>
            <a:r>
              <a:rPr lang="en" sz="1800">
                <a:solidFill>
                  <a:schemeClr val="dk2"/>
                </a:solidFill>
                <a:latin typeface="Proxima Nova"/>
                <a:ea typeface="Proxima Nova"/>
                <a:cs typeface="Proxima Nova"/>
                <a:sym typeface="Proxima Nova"/>
              </a:rPr>
              <a:t>Belgian Triple</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35" name="Google Shape;135;p23"/>
          <p:cNvSpPr txBox="1"/>
          <p:nvPr/>
        </p:nvSpPr>
        <p:spPr>
          <a:xfrm>
            <a:off x="3960750" y="1740450"/>
            <a:ext cx="3243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7.     </a:t>
            </a:r>
            <a:r>
              <a:rPr lang="en" sz="1800">
                <a:solidFill>
                  <a:schemeClr val="dk2"/>
                </a:solidFill>
                <a:latin typeface="Proxima Nova"/>
                <a:ea typeface="Proxima Nova"/>
                <a:cs typeface="Proxima Nova"/>
                <a:sym typeface="Proxima Nova"/>
              </a:rPr>
              <a:t>Pilsner</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8. 	</a:t>
            </a:r>
            <a:r>
              <a:rPr lang="en" sz="1800">
                <a:solidFill>
                  <a:schemeClr val="dk2"/>
                </a:solidFill>
                <a:latin typeface="Proxima Nova"/>
                <a:ea typeface="Proxima Nova"/>
                <a:cs typeface="Proxima Nova"/>
                <a:sym typeface="Proxima Nova"/>
              </a:rPr>
              <a:t>Oaked Imperial Pale Ale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9. 	Oktoberfest</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10.	Extra Special Bitter</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11.	Imperial India Pale Ale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12.	Sour Cherry Wheat</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13.	Lager</a:t>
            </a:r>
            <a:endParaRPr sz="1800">
              <a:latin typeface="Proxima Nova"/>
              <a:ea typeface="Proxima Nova"/>
              <a:cs typeface="Proxima Nova"/>
              <a:sym typeface="Proxima Nova"/>
            </a:endParaRPr>
          </a:p>
        </p:txBody>
      </p:sp>
      <p:sp>
        <p:nvSpPr>
          <p:cNvPr id="136" name="Google Shape;136;p23"/>
          <p:cNvSpPr txBox="1"/>
          <p:nvPr/>
        </p:nvSpPr>
        <p:spPr>
          <a:xfrm>
            <a:off x="351075" y="4201200"/>
            <a:ext cx="7336800" cy="9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Current makespan for one batch of beer: 3.94 days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800">
                <a:solidFill>
                  <a:schemeClr val="dk2"/>
                </a:solidFill>
                <a:latin typeface="Proxima Nova"/>
                <a:ea typeface="Proxima Nova"/>
                <a:cs typeface="Proxima Nova"/>
                <a:sym typeface="Proxima Nova"/>
              </a:rPr>
              <a:t>Improved m</a:t>
            </a:r>
            <a:r>
              <a:rPr lang="en" sz="1800">
                <a:solidFill>
                  <a:schemeClr val="dk2"/>
                </a:solidFill>
                <a:latin typeface="Proxima Nova"/>
                <a:ea typeface="Proxima Nova"/>
                <a:cs typeface="Proxima Nova"/>
                <a:sym typeface="Proxima Nova"/>
              </a:rPr>
              <a:t>akespan for one batch of beer: 3.66 days (~7% decrease)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2"/>
                </a:solidFill>
                <a:latin typeface="Proxima Nova"/>
                <a:ea typeface="Proxima Nova"/>
                <a:cs typeface="Proxima Nova"/>
                <a:sym typeface="Proxima Nova"/>
              </a:rPr>
              <a:t>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2"/>
                </a:solidFill>
                <a:latin typeface="Proxima Nova"/>
                <a:ea typeface="Proxima Nova"/>
                <a:cs typeface="Proxima Nova"/>
                <a:sym typeface="Proxima Nova"/>
              </a:rPr>
              <a:t>	</a:t>
            </a:r>
            <a:endParaRPr>
              <a:solidFill>
                <a:schemeClr val="dk2"/>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42" name="Google Shape;142;p24"/>
          <p:cNvSpPr txBox="1"/>
          <p:nvPr/>
        </p:nvSpPr>
        <p:spPr>
          <a:xfrm>
            <a:off x="396900" y="1515675"/>
            <a:ext cx="3821700" cy="3388800"/>
          </a:xfrm>
          <a:prstGeom prst="rect">
            <a:avLst/>
          </a:prstGeom>
          <a:noFill/>
          <a:ln cap="flat" cmpd="sng" w="1905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Proxima Nova"/>
                <a:ea typeface="Proxima Nova"/>
                <a:cs typeface="Proxima Nova"/>
                <a:sym typeface="Proxima Nova"/>
              </a:rPr>
              <a:t>Current production</a:t>
            </a:r>
            <a:endParaRPr sz="1600">
              <a:solidFill>
                <a:schemeClr val="dk2"/>
              </a:solidFill>
              <a:latin typeface="Proxima Nova"/>
              <a:ea typeface="Proxima Nova"/>
              <a:cs typeface="Proxima Nova"/>
              <a:sym typeface="Proxima Nova"/>
            </a:endParaRPr>
          </a:p>
          <a:p>
            <a:pPr indent="-330200" lvl="0" marL="4572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24 machines</a:t>
            </a:r>
            <a:endParaRPr sz="1600">
              <a:solidFill>
                <a:schemeClr val="dk2"/>
              </a:solidFill>
              <a:latin typeface="Proxima Nova"/>
              <a:ea typeface="Proxima Nova"/>
              <a:cs typeface="Proxima Nova"/>
              <a:sym typeface="Proxima Nova"/>
            </a:endParaRPr>
          </a:p>
          <a:p>
            <a:pPr indent="-330200" lvl="0" marL="4572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583,160 barrels sold annually</a:t>
            </a:r>
            <a:endParaRPr sz="1600">
              <a:solidFill>
                <a:schemeClr val="dk2"/>
              </a:solidFill>
              <a:latin typeface="Proxima Nova"/>
              <a:ea typeface="Proxima Nova"/>
              <a:cs typeface="Proxima Nova"/>
              <a:sym typeface="Proxima Nova"/>
            </a:endParaRPr>
          </a:p>
          <a:p>
            <a:pPr indent="-330200" lvl="0" marL="4572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Current profits projected at $694M</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Assumptions:</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$5 revenue per glass of beer</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$108 cost to produce a barrel</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36 gallons per barrel of beer</a:t>
            </a:r>
            <a:endParaRPr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p:txBody>
      </p:sp>
      <p:sp>
        <p:nvSpPr>
          <p:cNvPr id="143" name="Google Shape;143;p24"/>
          <p:cNvSpPr txBox="1"/>
          <p:nvPr/>
        </p:nvSpPr>
        <p:spPr>
          <a:xfrm>
            <a:off x="4815525" y="1515675"/>
            <a:ext cx="3821700" cy="3388800"/>
          </a:xfrm>
          <a:prstGeom prst="rect">
            <a:avLst/>
          </a:prstGeom>
          <a:noFill/>
          <a:ln cap="flat" cmpd="sng" w="1905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Proxima Nova"/>
                <a:ea typeface="Proxima Nova"/>
                <a:cs typeface="Proxima Nova"/>
                <a:sym typeface="Proxima Nova"/>
              </a:rPr>
              <a:t>Future</a:t>
            </a:r>
            <a:r>
              <a:rPr lang="en" sz="1600">
                <a:solidFill>
                  <a:schemeClr val="dk2"/>
                </a:solidFill>
                <a:latin typeface="Proxima Nova"/>
                <a:ea typeface="Proxima Nova"/>
                <a:cs typeface="Proxima Nova"/>
                <a:sym typeface="Proxima Nova"/>
              </a:rPr>
              <a:t> production using our schedule</a:t>
            </a:r>
            <a:endParaRPr sz="1600">
              <a:solidFill>
                <a:schemeClr val="dk2"/>
              </a:solidFill>
              <a:latin typeface="Proxima Nova"/>
              <a:ea typeface="Proxima Nova"/>
              <a:cs typeface="Proxima Nova"/>
              <a:sym typeface="Proxima Nova"/>
            </a:endParaRPr>
          </a:p>
          <a:p>
            <a:pPr indent="-330200" lvl="0" marL="4572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24 machines</a:t>
            </a:r>
            <a:endParaRPr sz="1600">
              <a:solidFill>
                <a:schemeClr val="dk2"/>
              </a:solidFill>
              <a:latin typeface="Proxima Nova"/>
              <a:ea typeface="Proxima Nova"/>
              <a:cs typeface="Proxima Nova"/>
              <a:sym typeface="Proxima Nova"/>
            </a:endParaRPr>
          </a:p>
          <a:p>
            <a:pPr indent="-330200" lvl="0" marL="4572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628,155 barrels</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An 8% production increase of 144,955 barrels</a:t>
            </a:r>
            <a:endParaRPr sz="1600">
              <a:solidFill>
                <a:schemeClr val="dk2"/>
              </a:solidFill>
              <a:latin typeface="Proxima Nova"/>
              <a:ea typeface="Proxima Nova"/>
              <a:cs typeface="Proxima Nova"/>
              <a:sym typeface="Proxima Nova"/>
            </a:endParaRPr>
          </a:p>
          <a:p>
            <a:pPr indent="-330200" lvl="1" marL="914400" rtl="0" algn="l">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Profit increased by $17M (~3%)</a:t>
            </a:r>
            <a:endParaRPr sz="16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p:nvPr/>
        </p:nvSpPr>
        <p:spPr>
          <a:xfrm>
            <a:off x="7132350" y="2769800"/>
            <a:ext cx="1637100" cy="22041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150" name="Google Shape;150;p25"/>
          <p:cNvSpPr txBox="1"/>
          <p:nvPr/>
        </p:nvSpPr>
        <p:spPr>
          <a:xfrm>
            <a:off x="311725" y="1331275"/>
            <a:ext cx="8520600" cy="26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Proxima Nova"/>
                <a:ea typeface="Proxima Nova"/>
                <a:cs typeface="Proxima Nova"/>
                <a:sym typeface="Proxima Nova"/>
              </a:rPr>
              <a:t>Improved profit without new machines: $17 million</a:t>
            </a:r>
            <a:endParaRPr b="1"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Assumptions: </a:t>
            </a:r>
            <a:endParaRPr b="1"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261 working days per year, 3968 ounces per barrel, 16 ounces per pint, revenue per pint $5, cost per barrel $108, revenue per barrel $1240, profit per barrel $1132, 677 barrels per batch, $660,333 profit per batch </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Costs of hiring additional worker, storing goods and maintaining additional machines are negligible compared to the costs of buying new machines</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Fermenter cost: $1,410,000      Bright tank cost: $300,000</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p:txBody>
      </p:sp>
      <p:graphicFrame>
        <p:nvGraphicFramePr>
          <p:cNvPr id="151" name="Google Shape;151;p25"/>
          <p:cNvGraphicFramePr/>
          <p:nvPr/>
        </p:nvGraphicFramePr>
        <p:xfrm>
          <a:off x="539250" y="2786875"/>
          <a:ext cx="3000000" cy="3000000"/>
        </p:xfrm>
        <a:graphic>
          <a:graphicData uri="http://schemas.openxmlformats.org/drawingml/2006/table">
            <a:tbl>
              <a:tblPr>
                <a:noFill/>
                <a:tableStyleId>{660F72A9-34AC-40AF-BECF-3E30B2C2567E}</a:tableStyleId>
              </a:tblPr>
              <a:tblGrid>
                <a:gridCol w="2177300"/>
                <a:gridCol w="1119250"/>
                <a:gridCol w="1648275"/>
                <a:gridCol w="1648275"/>
                <a:gridCol w="1648275"/>
              </a:tblGrid>
              <a:tr h="300650">
                <a:tc>
                  <a:txBody>
                    <a:bodyPr>
                      <a:noAutofit/>
                    </a:bodyPr>
                    <a:lstStyle/>
                    <a:p>
                      <a:pPr indent="0" lvl="0" marL="0" rtl="0" algn="l">
                        <a:spcBef>
                          <a:spcPts val="0"/>
                        </a:spcBef>
                        <a:spcAft>
                          <a:spcPts val="0"/>
                        </a:spcAft>
                        <a:buNone/>
                      </a:pPr>
                      <a:r>
                        <a:rPr b="1" lang="en" sz="1200">
                          <a:latin typeface="Proxima Nova"/>
                          <a:ea typeface="Proxima Nova"/>
                          <a:cs typeface="Proxima Nova"/>
                          <a:sym typeface="Proxima Nova"/>
                        </a:rPr>
                        <a:t>Options</a:t>
                      </a:r>
                      <a:endParaRPr b="1"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b="1" lang="en" sz="1200">
                          <a:latin typeface="Proxima Nova"/>
                          <a:ea typeface="Proxima Nova"/>
                          <a:cs typeface="Proxima Nova"/>
                          <a:sym typeface="Proxima Nova"/>
                        </a:rPr>
                        <a:t>Ba</a:t>
                      </a:r>
                      <a:r>
                        <a:rPr b="1" lang="en" sz="1200">
                          <a:latin typeface="Proxima Nova"/>
                          <a:ea typeface="Proxima Nova"/>
                          <a:cs typeface="Proxima Nova"/>
                          <a:sym typeface="Proxima Nova"/>
                        </a:rPr>
                        <a:t>se case</a:t>
                      </a:r>
                      <a:endParaRPr b="1"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latin typeface="Proxima Nova"/>
                          <a:ea typeface="Proxima Nova"/>
                          <a:cs typeface="Proxima Nova"/>
                          <a:sym typeface="Proxima Nova"/>
                        </a:rPr>
                        <a:t>O</a:t>
                      </a:r>
                      <a:r>
                        <a:rPr b="1" lang="en" sz="1200">
                          <a:latin typeface="Proxima Nova"/>
                          <a:ea typeface="Proxima Nova"/>
                          <a:cs typeface="Proxima Nova"/>
                          <a:sym typeface="Proxima Nova"/>
                        </a:rPr>
                        <a:t>ptimal schedule</a:t>
                      </a:r>
                      <a:endParaRPr b="1"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latin typeface="Proxima Nova"/>
                          <a:ea typeface="Proxima Nova"/>
                          <a:cs typeface="Proxima Nova"/>
                          <a:sym typeface="Proxima Nova"/>
                        </a:rPr>
                        <a:t>A</a:t>
                      </a:r>
                      <a:r>
                        <a:rPr b="1" lang="en" sz="1200">
                          <a:latin typeface="Proxima Nova"/>
                          <a:ea typeface="Proxima Nova"/>
                          <a:cs typeface="Proxima Nova"/>
                          <a:sym typeface="Proxima Nova"/>
                        </a:rPr>
                        <a:t>dditional bright tank</a:t>
                      </a:r>
                      <a:endParaRPr b="1"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latin typeface="Proxima Nova"/>
                          <a:ea typeface="Proxima Nova"/>
                          <a:cs typeface="Proxima Nova"/>
                          <a:sym typeface="Proxima Nova"/>
                        </a:rPr>
                        <a:t>40 new bright tanks </a:t>
                      </a:r>
                      <a:endParaRPr b="1"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264550">
                <a:tc>
                  <a:txBody>
                    <a:bodyPr>
                      <a:noAutofit/>
                    </a:bodyPr>
                    <a:lstStyle/>
                    <a:p>
                      <a:pPr indent="0" lvl="0" marL="0" rtl="0" algn="l">
                        <a:spcBef>
                          <a:spcPts val="0"/>
                        </a:spcBef>
                        <a:spcAft>
                          <a:spcPts val="0"/>
                        </a:spcAft>
                        <a:buNone/>
                      </a:pPr>
                      <a:r>
                        <a:rPr lang="en" sz="1200">
                          <a:latin typeface="Proxima Nova"/>
                          <a:ea typeface="Proxima Nova"/>
                          <a:cs typeface="Proxima Nova"/>
                          <a:sym typeface="Proxima Nova"/>
                        </a:rPr>
                        <a:t>avg </a:t>
                      </a:r>
                      <a:r>
                        <a:rPr lang="en" sz="1200">
                          <a:latin typeface="Proxima Nova"/>
                          <a:ea typeface="Proxima Nova"/>
                          <a:cs typeface="Proxima Nova"/>
                          <a:sym typeface="Proxima Nova"/>
                        </a:rPr>
                        <a:t># of days per batch</a:t>
                      </a:r>
                      <a:endParaRPr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3.94</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3.66</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3.53</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1.46</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264550">
                <a:tc>
                  <a:txBody>
                    <a:bodyPr>
                      <a:noAutofit/>
                    </a:bodyPr>
                    <a:lstStyle/>
                    <a:p>
                      <a:pPr indent="0" lvl="0" marL="0" rtl="0" algn="l">
                        <a:spcBef>
                          <a:spcPts val="0"/>
                        </a:spcBef>
                        <a:spcAft>
                          <a:spcPts val="0"/>
                        </a:spcAft>
                        <a:buNone/>
                      </a:pPr>
                      <a:r>
                        <a:rPr lang="en" sz="1200">
                          <a:latin typeface="Proxima Nova"/>
                          <a:ea typeface="Proxima Nova"/>
                          <a:cs typeface="Proxima Nova"/>
                          <a:sym typeface="Proxima Nova"/>
                        </a:rPr>
                        <a:t># of beers in production</a:t>
                      </a:r>
                      <a:endParaRPr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13</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13</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13</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13</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264550">
                <a:tc>
                  <a:txBody>
                    <a:bodyPr>
                      <a:noAutofit/>
                    </a:bodyPr>
                    <a:lstStyle/>
                    <a:p>
                      <a:pPr indent="0" lvl="0" marL="0" rtl="0" algn="l">
                        <a:spcBef>
                          <a:spcPts val="0"/>
                        </a:spcBef>
                        <a:spcAft>
                          <a:spcPts val="0"/>
                        </a:spcAft>
                        <a:buNone/>
                      </a:pPr>
                      <a:r>
                        <a:rPr lang="en" sz="1200">
                          <a:latin typeface="Proxima Nova"/>
                          <a:ea typeface="Proxima Nova"/>
                          <a:cs typeface="Proxima Nova"/>
                          <a:sym typeface="Proxima Nova"/>
                        </a:rPr>
                        <a:t># batches per year</a:t>
                      </a:r>
                      <a:endParaRPr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338</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364</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377</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910</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264550">
                <a:tc>
                  <a:txBody>
                    <a:bodyPr>
                      <a:noAutofit/>
                    </a:bodyPr>
                    <a:lstStyle/>
                    <a:p>
                      <a:pPr indent="0" lvl="0" marL="0" rtl="0" algn="l">
                        <a:spcBef>
                          <a:spcPts val="0"/>
                        </a:spcBef>
                        <a:spcAft>
                          <a:spcPts val="0"/>
                        </a:spcAft>
                        <a:buNone/>
                      </a:pPr>
                      <a:r>
                        <a:rPr lang="en" sz="1200">
                          <a:latin typeface="Proxima Nova"/>
                          <a:ea typeface="Proxima Nova"/>
                          <a:cs typeface="Proxima Nova"/>
                          <a:sym typeface="Proxima Nova"/>
                        </a:rPr>
                        <a:t># barrels per year</a:t>
                      </a:r>
                      <a:endParaRPr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583,160</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628,115</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650,547</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1,569,685</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384825">
                <a:tc>
                  <a:txBody>
                    <a:bodyPr>
                      <a:noAutofit/>
                    </a:bodyPr>
                    <a:lstStyle/>
                    <a:p>
                      <a:pPr indent="0" lvl="0" marL="0" rtl="0" algn="l">
                        <a:spcBef>
                          <a:spcPts val="0"/>
                        </a:spcBef>
                        <a:spcAft>
                          <a:spcPts val="0"/>
                        </a:spcAft>
                        <a:buNone/>
                      </a:pPr>
                      <a:r>
                        <a:rPr lang="en" sz="1200">
                          <a:latin typeface="Proxima Nova"/>
                          <a:ea typeface="Proxima Nova"/>
                          <a:cs typeface="Proxima Nova"/>
                          <a:sym typeface="Proxima Nova"/>
                        </a:rPr>
                        <a:t>Profit per year for all barrels</a:t>
                      </a:r>
                      <a:endParaRPr sz="1200">
                        <a:latin typeface="Proxima Nova"/>
                        <a:ea typeface="Proxima Nova"/>
                        <a:cs typeface="Proxima Nova"/>
                        <a:sym typeface="Proxima Nova"/>
                      </a:endParaRPr>
                    </a:p>
                  </a:txBody>
                  <a:tcPr marT="91425" marB="91425" marR="91425" marL="91425" anchor="ctr">
                    <a:lnR cap="flat" cmpd="sng" w="9500">
                      <a:solidFill>
                        <a:srgbClr val="CCCCCC"/>
                      </a:solidFill>
                      <a:prstDash val="solid"/>
                      <a:round/>
                      <a:headEnd len="sm" w="sm" type="none"/>
                      <a:tailEnd len="sm" w="sm" type="none"/>
                    </a:lnR>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$693,960,400</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$711,025,851</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$736,419,632</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 sz="1200">
                          <a:latin typeface="Proxima Nova"/>
                          <a:ea typeface="Proxima Nova"/>
                          <a:cs typeface="Proxima Nova"/>
                          <a:sym typeface="Proxima Nova"/>
                        </a:rPr>
                        <a:t>$1,776,883,830</a:t>
                      </a:r>
                      <a:endParaRPr sz="1200">
                        <a:latin typeface="Proxima Nova"/>
                        <a:ea typeface="Proxima Nova"/>
                        <a:cs typeface="Proxima Nova"/>
                        <a:sym typeface="Proxima Nova"/>
                      </a:endParaRPr>
                    </a:p>
                  </a:txBody>
                  <a:tcPr marT="19050" marB="19050" marR="28575" marL="28575" anchor="ctr">
                    <a:lnL cap="flat" cmpd="sng" w="9500">
                      <a:solidFill>
                        <a:srgbClr val="CCCCCC"/>
                      </a:solidFill>
                      <a:prstDash val="solid"/>
                      <a:round/>
                      <a:headEnd len="sm" w="sm" type="none"/>
                      <a:tailEnd len="sm" w="sm" type="none"/>
                    </a:lnL>
                    <a:lnR cap="flat" cmpd="sng" w="9500">
                      <a:solidFill>
                        <a:srgbClr val="CCCCCC"/>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Recommendation</a:t>
            </a:r>
            <a:endParaRPr/>
          </a:p>
        </p:txBody>
      </p:sp>
      <p:sp>
        <p:nvSpPr>
          <p:cNvPr id="157" name="Google Shape;157;p26"/>
          <p:cNvSpPr txBox="1"/>
          <p:nvPr/>
        </p:nvSpPr>
        <p:spPr>
          <a:xfrm>
            <a:off x="431275" y="1519525"/>
            <a:ext cx="8464800" cy="31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By running our optimal schedule, New Belgium would be able to increase its profit by $17M from $694M to $711M (~2.5% increase) without having to purchase any additional machine. This increase in production would allow New Belgium to meet the annual 5% increase in demand.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For future expansion, we recommend New Belgium to invest in more bright tanks, We see that in order to totally eliminate the bottleneck the bright tanks create, they would need to buy 40 new bright tank machines at a cost of $300,000 per machine or $12M in total.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Although the total cost increases by $12,000,000, New Belgium is able to increase the number of barrels produced per year by 986,525  barrels. This would ultimately increase New Belgium’s profit from $694M to $1.78B. So, assuming the profit from investing in bright tanks is linear, the company can always stand to improve their profits by investing in up to 40 more bright tanks.</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t>
            </a:r>
            <a:endParaRPr/>
          </a:p>
        </p:txBody>
      </p:sp>
      <p:pic>
        <p:nvPicPr>
          <p:cNvPr id="163" name="Google Shape;163;p27"/>
          <p:cNvPicPr preferRelativeResize="0"/>
          <p:nvPr/>
        </p:nvPicPr>
        <p:blipFill>
          <a:blip r:embed="rId3">
            <a:alphaModFix/>
          </a:blip>
          <a:stretch>
            <a:fillRect/>
          </a:stretch>
        </p:blipFill>
        <p:spPr>
          <a:xfrm>
            <a:off x="0" y="1277025"/>
            <a:ext cx="9144001" cy="3866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2" name="Google Shape;72;p14"/>
          <p:cNvSpPr txBox="1"/>
          <p:nvPr>
            <p:ph idx="1" type="body"/>
          </p:nvPr>
        </p:nvSpPr>
        <p:spPr>
          <a:xfrm>
            <a:off x="4630625" y="437925"/>
            <a:ext cx="4112100" cy="449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Overall beer sales in the US have gone down 1%</a:t>
            </a:r>
            <a:endParaRPr sz="1600"/>
          </a:p>
          <a:p>
            <a:pPr indent="-330200" lvl="0" marL="457200" rtl="0" algn="l">
              <a:spcBef>
                <a:spcPts val="0"/>
              </a:spcBef>
              <a:spcAft>
                <a:spcPts val="0"/>
              </a:spcAft>
              <a:buSzPts val="1600"/>
              <a:buChar char="➢"/>
            </a:pPr>
            <a:r>
              <a:rPr lang="en" sz="1600"/>
              <a:t>Craft beer sales have been rising at 5% per year</a:t>
            </a:r>
            <a:endParaRPr sz="1600"/>
          </a:p>
          <a:p>
            <a:pPr indent="-330200" lvl="1" marL="914400" rtl="0" algn="l">
              <a:spcBef>
                <a:spcPts val="0"/>
              </a:spcBef>
              <a:spcAft>
                <a:spcPts val="0"/>
              </a:spcAft>
              <a:buSzPts val="1600"/>
              <a:buChar char="○"/>
            </a:pPr>
            <a:r>
              <a:rPr lang="en" sz="1600"/>
              <a:t>steady demand because regulations prevent vertical integration</a:t>
            </a:r>
            <a:endParaRPr sz="1600"/>
          </a:p>
          <a:p>
            <a:pPr indent="-330200" lvl="1" marL="914400" rtl="0" algn="l">
              <a:spcBef>
                <a:spcPts val="0"/>
              </a:spcBef>
              <a:spcAft>
                <a:spcPts val="0"/>
              </a:spcAft>
              <a:buSzPts val="1600"/>
              <a:buChar char="○"/>
            </a:pPr>
            <a:r>
              <a:rPr lang="en" sz="1600"/>
              <a:t>smaller batches, high quality</a:t>
            </a:r>
            <a:endParaRPr sz="1600"/>
          </a:p>
          <a:p>
            <a:pPr indent="-330200" lvl="1" marL="914400" rtl="0" algn="l">
              <a:spcBef>
                <a:spcPts val="0"/>
              </a:spcBef>
              <a:spcAft>
                <a:spcPts val="0"/>
              </a:spcAft>
              <a:buSzPts val="1600"/>
              <a:buChar char="○"/>
            </a:pPr>
            <a:r>
              <a:rPr lang="en" sz="1600"/>
              <a:t>fuller flavor, greater variety</a:t>
            </a:r>
            <a:endParaRPr sz="1600"/>
          </a:p>
          <a:p>
            <a:pPr indent="-330200" lvl="1" marL="914400" rtl="0" algn="l">
              <a:spcBef>
                <a:spcPts val="0"/>
              </a:spcBef>
              <a:spcAft>
                <a:spcPts val="0"/>
              </a:spcAft>
              <a:buSzPts val="1600"/>
              <a:buChar char="○"/>
            </a:pPr>
            <a:r>
              <a:rPr lang="en" sz="1600"/>
              <a:t>supports local businesses</a:t>
            </a:r>
            <a:endParaRPr sz="1600"/>
          </a:p>
          <a:p>
            <a:pPr indent="-330200" lvl="1" marL="914400" rtl="0" algn="l">
              <a:spcBef>
                <a:spcPts val="0"/>
              </a:spcBef>
              <a:spcAft>
                <a:spcPts val="0"/>
              </a:spcAft>
              <a:buSzPts val="1600"/>
              <a:buChar char="○"/>
            </a:pPr>
            <a:r>
              <a:rPr lang="en" sz="1600"/>
              <a:t>higher average price</a:t>
            </a:r>
            <a:endParaRPr sz="1600"/>
          </a:p>
          <a:p>
            <a:pPr indent="-330200" lvl="0" marL="457200" rtl="0" algn="l">
              <a:spcBef>
                <a:spcPts val="0"/>
              </a:spcBef>
              <a:spcAft>
                <a:spcPts val="0"/>
              </a:spcAft>
              <a:buSzPts val="1600"/>
              <a:buChar char="➢"/>
            </a:pPr>
            <a:r>
              <a:rPr lang="en" sz="1600"/>
              <a:t>Time intensive production processes</a:t>
            </a:r>
            <a:endParaRPr sz="1600"/>
          </a:p>
          <a:p>
            <a:pPr indent="-330200" lvl="1" marL="914400" rtl="0" algn="l">
              <a:spcBef>
                <a:spcPts val="0"/>
              </a:spcBef>
              <a:spcAft>
                <a:spcPts val="0"/>
              </a:spcAft>
              <a:buSzPts val="1600"/>
              <a:buChar char="○"/>
            </a:pPr>
            <a:r>
              <a:rPr lang="en" sz="1600"/>
              <a:t>precedence constraints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Objective</a:t>
            </a:r>
            <a:endParaRPr/>
          </a:p>
        </p:txBody>
      </p:sp>
      <p:sp>
        <p:nvSpPr>
          <p:cNvPr id="78" name="Google Shape;78;p15"/>
          <p:cNvSpPr/>
          <p:nvPr/>
        </p:nvSpPr>
        <p:spPr>
          <a:xfrm>
            <a:off x="4659200" y="549900"/>
            <a:ext cx="3955500" cy="404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Create a schedule that allows our microbrewery to increase production without the need to invest in more machines and employees</a:t>
            </a:r>
            <a:endParaRPr sz="1600">
              <a:solidFill>
                <a:schemeClr val="dk2"/>
              </a:solidFill>
              <a:latin typeface="Roboto"/>
              <a:ea typeface="Roboto"/>
              <a:cs typeface="Roboto"/>
              <a:sym typeface="Roboto"/>
            </a:endParaRPr>
          </a:p>
          <a:p>
            <a:pPr indent="-330200" lvl="0" marL="457200" rtl="0" algn="l">
              <a:lnSpc>
                <a:spcPct val="115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If more machines are needed, find out which machines should be bought and how will it affect the production</a:t>
            </a:r>
            <a:endParaRPr sz="16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Belgium Brewing Co.</a:t>
            </a:r>
            <a:endParaRPr/>
          </a:p>
        </p:txBody>
      </p:sp>
      <p:sp>
        <p:nvSpPr>
          <p:cNvPr id="84" name="Google Shape;84;p16"/>
          <p:cNvSpPr txBox="1"/>
          <p:nvPr/>
        </p:nvSpPr>
        <p:spPr>
          <a:xfrm>
            <a:off x="267000" y="1531800"/>
            <a:ext cx="8797500" cy="3400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Award winning brewery in Colorado</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4th largest craft brewery in the US</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365 employees</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Annual sales of 583,160 barrels</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13 different types of beers </a:t>
            </a:r>
            <a:endParaRPr sz="1800">
              <a:latin typeface="Proxima Nova"/>
              <a:ea typeface="Proxima Nova"/>
              <a:cs typeface="Proxima Nova"/>
              <a:sym typeface="Proxima Nova"/>
            </a:endParaRPr>
          </a:p>
        </p:txBody>
      </p:sp>
      <p:pic>
        <p:nvPicPr>
          <p:cNvPr id="85" name="Google Shape;85;p16"/>
          <p:cNvPicPr preferRelativeResize="0"/>
          <p:nvPr/>
        </p:nvPicPr>
        <p:blipFill>
          <a:blip r:embed="rId3">
            <a:alphaModFix/>
          </a:blip>
          <a:stretch>
            <a:fillRect/>
          </a:stretch>
        </p:blipFill>
        <p:spPr>
          <a:xfrm>
            <a:off x="5830450" y="1856788"/>
            <a:ext cx="2359900" cy="234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Brewing</a:t>
            </a:r>
            <a:endParaRPr/>
          </a:p>
        </p:txBody>
      </p:sp>
      <p:pic>
        <p:nvPicPr>
          <p:cNvPr id="91" name="Google Shape;91;p17"/>
          <p:cNvPicPr preferRelativeResize="0"/>
          <p:nvPr/>
        </p:nvPicPr>
        <p:blipFill>
          <a:blip r:embed="rId3">
            <a:alphaModFix/>
          </a:blip>
          <a:stretch>
            <a:fillRect/>
          </a:stretch>
        </p:blipFill>
        <p:spPr>
          <a:xfrm>
            <a:off x="1795463" y="1445675"/>
            <a:ext cx="5553075" cy="349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Production Process - Pale Ale</a:t>
            </a:r>
            <a:endParaRPr/>
          </a:p>
        </p:txBody>
      </p:sp>
      <p:pic>
        <p:nvPicPr>
          <p:cNvPr id="97" name="Google Shape;97;p18"/>
          <p:cNvPicPr preferRelativeResize="0"/>
          <p:nvPr/>
        </p:nvPicPr>
        <p:blipFill>
          <a:blip r:embed="rId3">
            <a:alphaModFix/>
          </a:blip>
          <a:stretch>
            <a:fillRect/>
          </a:stretch>
        </p:blipFill>
        <p:spPr>
          <a:xfrm rot="5400000">
            <a:off x="2725050" y="-1445524"/>
            <a:ext cx="3729650" cy="9156849"/>
          </a:xfrm>
          <a:prstGeom prst="rect">
            <a:avLst/>
          </a:prstGeom>
          <a:noFill/>
          <a:ln>
            <a:noFill/>
          </a:ln>
        </p:spPr>
      </p:pic>
      <p:sp>
        <p:nvSpPr>
          <p:cNvPr id="98" name="Google Shape;98;p18"/>
          <p:cNvSpPr txBox="1"/>
          <p:nvPr/>
        </p:nvSpPr>
        <p:spPr>
          <a:xfrm>
            <a:off x="157100" y="4950925"/>
            <a:ext cx="5652900" cy="1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latin typeface="Roboto"/>
                <a:ea typeface="Roboto"/>
                <a:cs typeface="Roboto"/>
                <a:sym typeface="Roboto"/>
              </a:rPr>
              <a:t>Source: </a:t>
            </a:r>
            <a:r>
              <a:rPr lang="en" sz="400" u="sng">
                <a:solidFill>
                  <a:schemeClr val="hlink"/>
                </a:solidFill>
                <a:hlinkClick r:id="rId4"/>
              </a:rPr>
              <a:t>https://repository.upenn.edu/cgi/viewcontent.cgi?article=1049&amp;context=cbe_sdr</a:t>
            </a:r>
            <a:endParaRPr sz="400">
              <a:latin typeface="Roboto"/>
              <a:ea typeface="Roboto"/>
              <a:cs typeface="Roboto"/>
              <a:sym typeface="Roboto"/>
            </a:endParaRPr>
          </a:p>
        </p:txBody>
      </p:sp>
      <p:sp>
        <p:nvSpPr>
          <p:cNvPr id="99" name="Google Shape;99;p18"/>
          <p:cNvSpPr/>
          <p:nvPr/>
        </p:nvSpPr>
        <p:spPr>
          <a:xfrm>
            <a:off x="3392325" y="1283257"/>
            <a:ext cx="1254000" cy="5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
              <a:t>April 2019</a:t>
            </a:r>
            <a:endParaRPr sz="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Production Process - Stout</a:t>
            </a:r>
            <a:endParaRPr/>
          </a:p>
          <a:p>
            <a:pPr indent="0" lvl="0" marL="0" rtl="0" algn="l">
              <a:spcBef>
                <a:spcPts val="0"/>
              </a:spcBef>
              <a:spcAft>
                <a:spcPts val="0"/>
              </a:spcAft>
              <a:buNone/>
            </a:pPr>
            <a:r>
              <a:t/>
            </a:r>
            <a:endParaRPr/>
          </a:p>
        </p:txBody>
      </p:sp>
      <p:pic>
        <p:nvPicPr>
          <p:cNvPr id="105" name="Google Shape;105;p19"/>
          <p:cNvPicPr preferRelativeResize="0"/>
          <p:nvPr/>
        </p:nvPicPr>
        <p:blipFill>
          <a:blip r:embed="rId3">
            <a:alphaModFix/>
          </a:blip>
          <a:stretch>
            <a:fillRect/>
          </a:stretch>
        </p:blipFill>
        <p:spPr>
          <a:xfrm rot="5400000">
            <a:off x="2681203" y="-1415980"/>
            <a:ext cx="3762026" cy="9121474"/>
          </a:xfrm>
          <a:prstGeom prst="rect">
            <a:avLst/>
          </a:prstGeom>
          <a:noFill/>
          <a:ln>
            <a:noFill/>
          </a:ln>
        </p:spPr>
      </p:pic>
      <p:sp>
        <p:nvSpPr>
          <p:cNvPr id="106" name="Google Shape;106;p19"/>
          <p:cNvSpPr txBox="1"/>
          <p:nvPr/>
        </p:nvSpPr>
        <p:spPr>
          <a:xfrm>
            <a:off x="157100" y="4950925"/>
            <a:ext cx="5652900" cy="1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latin typeface="Roboto"/>
                <a:ea typeface="Roboto"/>
                <a:cs typeface="Roboto"/>
                <a:sym typeface="Roboto"/>
              </a:rPr>
              <a:t>Source: </a:t>
            </a:r>
            <a:r>
              <a:rPr lang="en" sz="400" u="sng">
                <a:solidFill>
                  <a:schemeClr val="hlink"/>
                </a:solidFill>
                <a:hlinkClick r:id="rId4"/>
              </a:rPr>
              <a:t>https://repository.upenn.edu/cgi/viewcontent.cgi?article=1049&amp;context=cbe_sdr</a:t>
            </a:r>
            <a:endParaRPr sz="4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Processing Time Data</a:t>
            </a:r>
            <a:endParaRPr/>
          </a:p>
        </p:txBody>
      </p:sp>
      <p:pic>
        <p:nvPicPr>
          <p:cNvPr id="112" name="Google Shape;112;p20"/>
          <p:cNvPicPr preferRelativeResize="0"/>
          <p:nvPr/>
        </p:nvPicPr>
        <p:blipFill>
          <a:blip r:embed="rId3">
            <a:alphaModFix/>
          </a:blip>
          <a:stretch>
            <a:fillRect/>
          </a:stretch>
        </p:blipFill>
        <p:spPr>
          <a:xfrm>
            <a:off x="152400" y="2065825"/>
            <a:ext cx="8839200" cy="2091125"/>
          </a:xfrm>
          <a:prstGeom prst="rect">
            <a:avLst/>
          </a:prstGeom>
          <a:noFill/>
          <a:ln>
            <a:noFill/>
          </a:ln>
        </p:spPr>
      </p:pic>
      <p:sp>
        <p:nvSpPr>
          <p:cNvPr id="113" name="Google Shape;113;p20"/>
          <p:cNvSpPr txBox="1"/>
          <p:nvPr/>
        </p:nvSpPr>
        <p:spPr>
          <a:xfrm>
            <a:off x="7040700" y="4089500"/>
            <a:ext cx="1950900" cy="51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latin typeface="Roboto"/>
                <a:ea typeface="Roboto"/>
                <a:cs typeface="Roboto"/>
                <a:sym typeface="Roboto"/>
              </a:rPr>
              <a:t>(days)</a:t>
            </a:r>
            <a:endParaRPr sz="1000">
              <a:latin typeface="Roboto"/>
              <a:ea typeface="Roboto"/>
              <a:cs typeface="Roboto"/>
              <a:sym typeface="Roboto"/>
            </a:endParaRPr>
          </a:p>
        </p:txBody>
      </p:sp>
      <p:sp>
        <p:nvSpPr>
          <p:cNvPr id="114" name="Google Shape;114;p20"/>
          <p:cNvSpPr txBox="1"/>
          <p:nvPr/>
        </p:nvSpPr>
        <p:spPr>
          <a:xfrm>
            <a:off x="152475" y="1416575"/>
            <a:ext cx="8839200" cy="51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Here are the processing time data for producing one batch of beer on one machine.</a:t>
            </a:r>
            <a:endParaRPr>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Model</a:t>
            </a:r>
            <a:endParaRPr/>
          </a:p>
        </p:txBody>
      </p:sp>
      <p:sp>
        <p:nvSpPr>
          <p:cNvPr id="120" name="Google Shape;120;p21"/>
          <p:cNvSpPr txBox="1"/>
          <p:nvPr/>
        </p:nvSpPr>
        <p:spPr>
          <a:xfrm>
            <a:off x="267000" y="1531800"/>
            <a:ext cx="8797500" cy="340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2"/>
                </a:solidFill>
                <a:latin typeface="Proxima Nova"/>
                <a:ea typeface="Proxima Nova"/>
                <a:cs typeface="Proxima Nova"/>
                <a:sym typeface="Proxima Nova"/>
              </a:rPr>
              <a:t>Assumptions:</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For each process, all the machines can only work for one type of beer at the same time, which means that we could </a:t>
            </a:r>
            <a:r>
              <a:rPr lang="en" sz="2000">
                <a:solidFill>
                  <a:schemeClr val="dk2"/>
                </a:solidFill>
                <a:latin typeface="Proxima Nova"/>
                <a:ea typeface="Proxima Nova"/>
                <a:cs typeface="Proxima Nova"/>
                <a:sym typeface="Proxima Nova"/>
              </a:rPr>
              <a:t>simplify</a:t>
            </a:r>
            <a:r>
              <a:rPr lang="en" sz="2000">
                <a:solidFill>
                  <a:schemeClr val="dk2"/>
                </a:solidFill>
                <a:latin typeface="Proxima Nova"/>
                <a:ea typeface="Proxima Nova"/>
                <a:cs typeface="Proxima Nova"/>
                <a:sym typeface="Proxima Nova"/>
              </a:rPr>
              <a:t> multiple machines to one machine with the same output as a number of machines.</a:t>
            </a:r>
            <a:endParaRPr sz="2000">
              <a:solidFill>
                <a:schemeClr val="dk2"/>
              </a:solidFill>
              <a:latin typeface="Proxima Nova"/>
              <a:ea typeface="Proxima Nova"/>
              <a:cs typeface="Proxima Nova"/>
              <a:sym typeface="Proxima Nova"/>
            </a:endParaRPr>
          </a:p>
          <a:p>
            <a:pPr indent="-355600" lvl="0" marL="457200" rtl="0" algn="l">
              <a:lnSpc>
                <a:spcPct val="115000"/>
              </a:lnSpc>
              <a:spcBef>
                <a:spcPts val="0"/>
              </a:spcBef>
              <a:spcAft>
                <a:spcPts val="0"/>
              </a:spcAft>
              <a:buClr>
                <a:schemeClr val="dk2"/>
              </a:buClr>
              <a:buSzPts val="2000"/>
              <a:buFont typeface="Proxima Nova"/>
              <a:buChar char="➢"/>
            </a:pPr>
            <a:r>
              <a:rPr lang="en" sz="2000">
                <a:solidFill>
                  <a:schemeClr val="dk2"/>
                </a:solidFill>
                <a:latin typeface="Proxima Nova"/>
                <a:ea typeface="Proxima Nova"/>
                <a:cs typeface="Proxima Nova"/>
                <a:sym typeface="Proxima Nova"/>
              </a:rPr>
              <a:t>The optimal schedule should be a permutation schedule. </a:t>
            </a:r>
            <a:endParaRPr sz="2000">
              <a:solidFill>
                <a:schemeClr val="dk2"/>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2000">
                <a:solidFill>
                  <a:schemeClr val="dk2"/>
                </a:solidFill>
                <a:latin typeface="Proxima Nova"/>
                <a:ea typeface="Proxima Nova"/>
                <a:cs typeface="Proxima Nova"/>
                <a:sym typeface="Proxima Nova"/>
              </a:rPr>
              <a:t>Based on these assumptions, we would be able to build a problem of F|perm|C</a:t>
            </a:r>
            <a:r>
              <a:rPr baseline="-25000" lang="en" sz="2000">
                <a:solidFill>
                  <a:schemeClr val="dk2"/>
                </a:solidFill>
                <a:latin typeface="Proxima Nova"/>
                <a:ea typeface="Proxima Nova"/>
                <a:cs typeface="Proxima Nova"/>
                <a:sym typeface="Proxima Nova"/>
              </a:rPr>
              <a:t>max</a:t>
            </a:r>
            <a:r>
              <a:rPr lang="en" sz="2000">
                <a:solidFill>
                  <a:schemeClr val="dk2"/>
                </a:solidFill>
                <a:latin typeface="Proxima Nova"/>
                <a:ea typeface="Proxima Nova"/>
                <a:cs typeface="Proxima Nova"/>
                <a:sym typeface="Proxima Nova"/>
              </a:rPr>
              <a:t> to solve for the optimal schedule.</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2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