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803857-A8C0-470B-BA7A-524F93B204C2}">
  <a:tblStyle styleId="{64803857-A8C0-470B-BA7A-524F93B204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55"/>
  </p:normalViewPr>
  <p:slideViewPr>
    <p:cSldViewPr snapToGrid="0" snapToObjects="1">
      <p:cViewPr varScale="1">
        <p:scale>
          <a:sx n="116" d="100"/>
          <a:sy n="116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8651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Luqman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6861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827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14ccfc30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14ccfc30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222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8fa8f5f2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8fa8f5f2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4280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14ccfc3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14ccfc3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77402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8fa8f5f25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8fa8f5f25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89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8fa8f5f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8fa8f5f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Luqman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2866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8fa8f5f2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8fa8f5f2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51778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6ee4fb17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6ee4fb17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MITCH</a:t>
            </a:r>
            <a:endParaRPr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▪"/>
            </a:pPr>
            <a:r>
              <a:rPr lang="en"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Define variables, weights, etc</a:t>
            </a:r>
            <a:endParaRPr sz="20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▪"/>
            </a:pPr>
            <a:r>
              <a:rPr lang="en"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IP Formulation</a:t>
            </a:r>
            <a:endParaRPr sz="20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▪"/>
            </a:pPr>
            <a:r>
              <a:rPr lang="en"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Assumptions: home and away teams can be chosen in post, time of games can be chosen in post</a:t>
            </a:r>
            <a:endParaRPr sz="20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▪"/>
            </a:pPr>
            <a:r>
              <a:rPr lang="en"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Missing variables: broadcasting availability, court availability</a:t>
            </a:r>
            <a:endParaRPr sz="20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783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14cfcfb0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14cfcfb0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MITCH</a:t>
            </a:r>
            <a:endParaRPr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▪"/>
            </a:pPr>
            <a:r>
              <a:rPr lang="en"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Define variables, weights, etc</a:t>
            </a:r>
            <a:endParaRPr sz="20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▪"/>
            </a:pPr>
            <a:r>
              <a:rPr lang="en"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IP Formulation</a:t>
            </a:r>
            <a:endParaRPr sz="20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▪"/>
            </a:pPr>
            <a:r>
              <a:rPr lang="en"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Assumptions: home and away teams can be chosen in post, time of games can be chosen in post</a:t>
            </a:r>
            <a:endParaRPr sz="20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▪"/>
            </a:pPr>
            <a:r>
              <a:rPr lang="en"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Missing variables: broadcasting availability, court availability</a:t>
            </a:r>
            <a:endParaRPr sz="20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644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13c3bc0e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13c3bc0e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MITCH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72382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6ee4fb1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6ee4fb1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MITCH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690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8fa8f5f2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8fa8f5f2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MITCH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53709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6ee4fb17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6ee4fb17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60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48725" y="3058625"/>
            <a:ext cx="49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verse">
  <p:cSld name="BLANK_1">
    <p:bg>
      <p:bgPr>
        <a:solidFill>
          <a:srgbClr val="000000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012800" y="2497750"/>
            <a:ext cx="4950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012800" y="3678252"/>
            <a:ext cx="4950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804525" y="854775"/>
            <a:ext cx="5152200" cy="35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31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▪"/>
              <a:defRPr sz="3200" i="1"/>
            </a:lvl1pPr>
            <a:lvl2pPr marL="914400" lvl="1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sz="3200" i="1"/>
            </a:lvl2pPr>
            <a:lvl3pPr marL="1371600" lvl="2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sz="3200" i="1"/>
            </a:lvl3pPr>
            <a:lvl4pPr marL="1828800" lvl="3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sz="3200" i="1"/>
            </a:lvl4pPr>
            <a:lvl5pPr marL="2286000" lvl="4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 i="1"/>
            </a:lvl5pPr>
            <a:lvl6pPr marL="2743200" lvl="5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 i="1"/>
            </a:lvl6pPr>
            <a:lvl7pPr marL="3200400" lvl="6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 i="1"/>
            </a:lvl7pPr>
            <a:lvl8pPr marL="3657600" lvl="7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 i="1"/>
            </a:lvl8pPr>
            <a:lvl9pPr marL="4114800" lvl="8" indent="-431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 i="1"/>
            </a:lvl9pPr>
          </a:lstStyle>
          <a:p>
            <a:endParaRPr/>
          </a:p>
        </p:txBody>
      </p:sp>
      <p:sp>
        <p:nvSpPr>
          <p:cNvPr id="19" name="Google Shape;19;p4"/>
          <p:cNvSpPr/>
          <p:nvPr/>
        </p:nvSpPr>
        <p:spPr>
          <a:xfrm>
            <a:off x="617750" y="603375"/>
            <a:ext cx="948000" cy="94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809196" y="854775"/>
            <a:ext cx="565108" cy="445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69150" y="2312925"/>
            <a:ext cx="3594600" cy="21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80228" y="2312925"/>
            <a:ext cx="3594600" cy="21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869150" y="2312925"/>
            <a:ext cx="2366400" cy="20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3356739" y="2312925"/>
            <a:ext cx="2366400" cy="20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5844329" y="2312925"/>
            <a:ext cx="2366400" cy="20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40425" y="3949100"/>
            <a:ext cx="74631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Font typeface="Work Sans"/>
              <a:buNone/>
              <a:defRPr sz="1800" b="1">
                <a:latin typeface="Work Sans"/>
                <a:ea typeface="Work Sans"/>
                <a:cs typeface="Work Sans"/>
                <a:sym typeface="Work Sans"/>
              </a:defRPr>
            </a:lvl1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▪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○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■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●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○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■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freebiesupply.com/logos/nba-logo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image" Target="../media/image28.png"/><Relationship Id="rId23" Type="http://schemas.openxmlformats.org/officeDocument/2006/relationships/image" Target="../media/image29.png"/><Relationship Id="rId24" Type="http://schemas.openxmlformats.org/officeDocument/2006/relationships/image" Target="../media/image30.png"/><Relationship Id="rId25" Type="http://schemas.openxmlformats.org/officeDocument/2006/relationships/image" Target="../media/image31.png"/><Relationship Id="rId26" Type="http://schemas.openxmlformats.org/officeDocument/2006/relationships/image" Target="../media/image32.png"/><Relationship Id="rId27" Type="http://schemas.openxmlformats.org/officeDocument/2006/relationships/image" Target="../media/image33.png"/><Relationship Id="rId28" Type="http://schemas.openxmlformats.org/officeDocument/2006/relationships/image" Target="../media/image34.png"/><Relationship Id="rId29" Type="http://schemas.openxmlformats.org/officeDocument/2006/relationships/image" Target="../media/image35.png"/><Relationship Id="rId30" Type="http://schemas.openxmlformats.org/officeDocument/2006/relationships/image" Target="../media/image36.png"/><Relationship Id="rId31" Type="http://schemas.openxmlformats.org/officeDocument/2006/relationships/image" Target="../media/image37.png"/><Relationship Id="rId32" Type="http://schemas.openxmlformats.org/officeDocument/2006/relationships/image" Target="../media/image38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1048725" y="2409625"/>
            <a:ext cx="5115000" cy="13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NBA Scheduling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May 2, 2019</a:t>
            </a:r>
            <a:endParaRPr sz="2400"/>
          </a:p>
        </p:txBody>
      </p:sp>
      <p:sp>
        <p:nvSpPr>
          <p:cNvPr id="59" name="Google Shape;59;p12"/>
          <p:cNvSpPr txBox="1"/>
          <p:nvPr/>
        </p:nvSpPr>
        <p:spPr>
          <a:xfrm>
            <a:off x="1048725" y="3691175"/>
            <a:ext cx="4423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Mitch Gaiser, Alex Carvalho, </a:t>
            </a:r>
            <a:endParaRPr sz="12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Luqman Ebrahim, Norman Paasivaara </a:t>
            </a:r>
            <a:endParaRPr sz="12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pic>
        <p:nvPicPr>
          <p:cNvPr id="60" name="Google Shape;6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2202" y="661899"/>
            <a:ext cx="1719300" cy="381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/>
          <p:nvPr/>
        </p:nvSpPr>
        <p:spPr>
          <a:xfrm>
            <a:off x="6163725" y="4906325"/>
            <a:ext cx="30318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4"/>
              </a:rPr>
              <a:t>https://freebiesupply.com/logos/nba-logo/</a:t>
            </a:r>
            <a:endParaRPr sz="8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ctrTitle" idx="4294967295"/>
          </p:nvPr>
        </p:nvSpPr>
        <p:spPr>
          <a:xfrm>
            <a:off x="1130275" y="2269150"/>
            <a:ext cx="6883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25</a:t>
            </a:r>
            <a:endParaRPr sz="9600"/>
          </a:p>
        </p:txBody>
      </p:sp>
      <p:sp>
        <p:nvSpPr>
          <p:cNvPr id="199" name="Google Shape;199;p21"/>
          <p:cNvSpPr txBox="1">
            <a:spLocks noGrp="1"/>
          </p:cNvSpPr>
          <p:nvPr>
            <p:ph type="subTitle" idx="4294967295"/>
          </p:nvPr>
        </p:nvSpPr>
        <p:spPr>
          <a:xfrm>
            <a:off x="1130275" y="3221055"/>
            <a:ext cx="6883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Exactly matched games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title" idx="4294967295"/>
          </p:nvPr>
        </p:nvSpPr>
        <p:spPr>
          <a:xfrm>
            <a:off x="869150" y="596475"/>
            <a:ext cx="64203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Interesting Finds: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u="sng"/>
          </a:p>
        </p:txBody>
      </p:sp>
      <p:pic>
        <p:nvPicPr>
          <p:cNvPr id="202" name="Google Shape;2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175" y="547798"/>
            <a:ext cx="548700" cy="1219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383500" cy="9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</a:t>
            </a:r>
            <a:endParaRPr/>
          </a:p>
        </p:txBody>
      </p:sp>
      <p:sp>
        <p:nvSpPr>
          <p:cNvPr id="208" name="Google Shape;208;p22"/>
          <p:cNvSpPr txBox="1">
            <a:spLocks noGrp="1"/>
          </p:cNvSpPr>
          <p:nvPr>
            <p:ph type="body" idx="1"/>
          </p:nvPr>
        </p:nvSpPr>
        <p:spPr>
          <a:xfrm>
            <a:off x="610250" y="1858775"/>
            <a:ext cx="3955800" cy="24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First Iteration Schedule</a:t>
            </a:r>
            <a:endParaRPr/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▪"/>
            </a:pPr>
            <a:r>
              <a:rPr lang="en"/>
              <a:t>7% increased TV revenue over NBA</a:t>
            </a:r>
            <a:endParaRPr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$180M “improvement”</a:t>
            </a:r>
            <a:endParaRPr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However, on average 35 back-to-back games</a:t>
            </a:r>
            <a:endParaRPr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Slightly less total travel distance as real schedule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10" name="Google Shape;2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175" y="547798"/>
            <a:ext cx="548700" cy="121905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2"/>
          <p:cNvSpPr txBox="1">
            <a:spLocks noGrp="1"/>
          </p:cNvSpPr>
          <p:nvPr>
            <p:ph type="body" idx="1"/>
          </p:nvPr>
        </p:nvSpPr>
        <p:spPr>
          <a:xfrm>
            <a:off x="4642250" y="1850975"/>
            <a:ext cx="4020900" cy="24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New Schedule (B2B penalty)</a:t>
            </a:r>
            <a:endParaRPr/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▪"/>
            </a:pPr>
            <a:r>
              <a:rPr lang="en"/>
              <a:t>5% increased TV revenue over NBA</a:t>
            </a:r>
            <a:endParaRPr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$130M “improvement”</a:t>
            </a:r>
            <a:endParaRPr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Reduction to average of 25 back-to-back games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Slightly less total travel distance as real schedule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</a:t>
            </a:r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body" idx="1"/>
          </p:nvPr>
        </p:nvSpPr>
        <p:spPr>
          <a:xfrm>
            <a:off x="869100" y="1766850"/>
            <a:ext cx="7405800" cy="20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Tradeoff between revenue and player comfortability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Difficulty balancing different objectives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NBA likely not optimizing for revenue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Optimizing for additional constraints such as rest, travel time or cost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19" name="Google Shape;2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175" y="547798"/>
            <a:ext cx="548700" cy="1219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exploration</a:t>
            </a:r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body" idx="1"/>
          </p:nvPr>
        </p:nvSpPr>
        <p:spPr>
          <a:xfrm>
            <a:off x="869100" y="1766850"/>
            <a:ext cx="3696900" cy="20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Additional Inputs</a:t>
            </a:r>
            <a:endParaRPr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Better Revenue Model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Broadcasting availability and constraints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Home and Away optimization</a:t>
            </a:r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27" name="Google Shape;2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175" y="547798"/>
            <a:ext cx="548700" cy="121905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4"/>
          <p:cNvSpPr txBox="1">
            <a:spLocks noGrp="1"/>
          </p:cNvSpPr>
          <p:nvPr>
            <p:ph type="body" idx="1"/>
          </p:nvPr>
        </p:nvSpPr>
        <p:spPr>
          <a:xfrm>
            <a:off x="4846450" y="1766850"/>
            <a:ext cx="3696900" cy="20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Methodology</a:t>
            </a:r>
            <a:endParaRPr dirty="0"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 dirty="0"/>
              <a:t>Different or added objective (travel time, rest etc.)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dirty="0"/>
              <a:t>Improved </a:t>
            </a:r>
            <a:r>
              <a:rPr lang="en" dirty="0" smtClean="0"/>
              <a:t>Heuristic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35" name="Google Shape;2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175" y="547798"/>
            <a:ext cx="548700" cy="1219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869100" y="1416775"/>
            <a:ext cx="7405800" cy="20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NBA schedules 1230 games in 176 days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Revenues total $2.6 bn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Inefficiencies create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□"/>
            </a:pPr>
            <a:r>
              <a:rPr lang="en"/>
              <a:t>Lost Revenue Opportunities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□"/>
            </a:pPr>
            <a:r>
              <a:rPr lang="en"/>
              <a:t>Player dissatisfaction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□"/>
            </a:pPr>
            <a:r>
              <a:rPr lang="en"/>
              <a:t>Fan dissatisfaction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175" y="547798"/>
            <a:ext cx="548700" cy="121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4">
            <a:alphaModFix/>
          </a:blip>
          <a:srcRect t="1845"/>
          <a:stretch/>
        </p:blipFill>
        <p:spPr>
          <a:xfrm>
            <a:off x="5493400" y="2483325"/>
            <a:ext cx="3214800" cy="15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869100" y="596475"/>
            <a:ext cx="64203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869150" y="1474725"/>
            <a:ext cx="7405800" cy="20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Create an LP with team fatigue and fan penalty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□"/>
            </a:pPr>
            <a:r>
              <a:rPr lang="en"/>
              <a:t>Maximize Revenue for NBA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□"/>
            </a:pPr>
            <a:r>
              <a:rPr lang="en"/>
              <a:t>Minimize Fatigue (back-to-back games)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□"/>
            </a:pPr>
            <a:r>
              <a:rPr lang="en"/>
              <a:t>Minimize travel distance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162,000 Variable matrix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□"/>
            </a:pPr>
            <a:r>
              <a:rPr lang="en"/>
              <a:t>Very hard to </a:t>
            </a: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optimize</a:t>
            </a:r>
            <a:r>
              <a:rPr lang="en"/>
              <a:t> 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□"/>
            </a:pPr>
            <a:r>
              <a:rPr lang="en"/>
              <a:t>Massive computing power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175" y="547798"/>
            <a:ext cx="548700" cy="121905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869150" y="596475"/>
            <a:ext cx="64203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Ideas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869100" y="1185100"/>
            <a:ext cx="7405800" cy="23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Definitions </a:t>
            </a:r>
            <a:r>
              <a:rPr lang="en"/>
              <a:t>   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  </a:t>
            </a:r>
            <a:r>
              <a:rPr lang="en" sz="1800"/>
              <a:t>= 1 if team </a:t>
            </a:r>
            <a:r>
              <a:rPr lang="en" sz="1800" b="1">
                <a:latin typeface="Work Sans"/>
                <a:ea typeface="Work Sans"/>
                <a:cs typeface="Work Sans"/>
                <a:sym typeface="Work Sans"/>
              </a:rPr>
              <a:t>i</a:t>
            </a:r>
            <a:r>
              <a:rPr lang="en" sz="1800"/>
              <a:t> plays team </a:t>
            </a:r>
            <a:r>
              <a:rPr lang="en" sz="1800" b="1">
                <a:latin typeface="Work Sans"/>
                <a:ea typeface="Work Sans"/>
                <a:cs typeface="Work Sans"/>
                <a:sym typeface="Work Sans"/>
              </a:rPr>
              <a:t>j</a:t>
            </a:r>
            <a:r>
              <a:rPr lang="en" sz="1800"/>
              <a:t> on day </a:t>
            </a:r>
            <a:r>
              <a:rPr lang="en" sz="1800" b="1">
                <a:latin typeface="Work Sans"/>
                <a:ea typeface="Work Sans"/>
                <a:cs typeface="Work Sans"/>
                <a:sym typeface="Work Sans"/>
              </a:rPr>
              <a:t>d</a:t>
            </a:r>
            <a:r>
              <a:rPr lang="en" sz="1800"/>
              <a:t>; 0 otherwise. 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     → i = 1,...,30; j = 1,...,30; d = 1,...,180.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r>
              <a:rPr lang="en" sz="1800"/>
              <a:t>= objective coefficient value if team </a:t>
            </a:r>
            <a:r>
              <a:rPr lang="en" sz="1800" b="1">
                <a:latin typeface="Work Sans"/>
                <a:ea typeface="Work Sans"/>
                <a:cs typeface="Work Sans"/>
                <a:sym typeface="Work Sans"/>
              </a:rPr>
              <a:t>i </a:t>
            </a:r>
            <a:r>
              <a:rPr lang="en" sz="1800"/>
              <a:t>plays team </a:t>
            </a:r>
            <a:r>
              <a:rPr lang="en" sz="1800" b="1">
                <a:latin typeface="Work Sans"/>
                <a:ea typeface="Work Sans"/>
                <a:cs typeface="Work Sans"/>
                <a:sym typeface="Work Sans"/>
              </a:rPr>
              <a:t>j</a:t>
            </a:r>
            <a:r>
              <a:rPr lang="en" sz="1800"/>
              <a:t> on day </a:t>
            </a:r>
            <a:r>
              <a:rPr lang="en" sz="1800" b="1">
                <a:latin typeface="Work Sans"/>
                <a:ea typeface="Work Sans"/>
                <a:cs typeface="Work Sans"/>
                <a:sym typeface="Work Sans"/>
              </a:rPr>
              <a:t>d.</a:t>
            </a:r>
            <a:endParaRPr sz="1800" b="1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	→ comes from team-viewership data and importance of day.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      represents the number of games team </a:t>
            </a:r>
            <a:r>
              <a:rPr lang="en" sz="1800" b="1">
                <a:latin typeface="Work Sans"/>
                <a:ea typeface="Work Sans"/>
                <a:cs typeface="Work Sans"/>
                <a:sym typeface="Work Sans"/>
              </a:rPr>
              <a:t>i</a:t>
            </a:r>
            <a:r>
              <a:rPr lang="en" sz="1800"/>
              <a:t> plays in week </a:t>
            </a:r>
            <a:r>
              <a:rPr lang="en" sz="1800" b="1">
                <a:latin typeface="Work Sans"/>
                <a:ea typeface="Work Sans"/>
                <a:cs typeface="Work Sans"/>
                <a:sym typeface="Work Sans"/>
              </a:rPr>
              <a:t>w</a:t>
            </a:r>
            <a:r>
              <a:rPr lang="en" sz="1800"/>
              <a:t>                                       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Each team i is in Conference Set S</a:t>
            </a:r>
            <a:r>
              <a:rPr lang="en" sz="1800" baseline="-25000"/>
              <a:t>C</a:t>
            </a:r>
            <a:r>
              <a:rPr lang="en" sz="1800"/>
              <a:t> ; where C = 1 or 2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Each team i is in Division Set S</a:t>
            </a:r>
            <a:r>
              <a:rPr lang="en" sz="1800" baseline="-25000"/>
              <a:t>D </a:t>
            </a:r>
            <a:r>
              <a:rPr lang="en" sz="1800"/>
              <a:t>; where D = 1, 2, 3, 4, 5, or 6 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      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175" y="547798"/>
            <a:ext cx="548700" cy="121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0163" y="1657575"/>
            <a:ext cx="335625" cy="47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7037" y="2453525"/>
            <a:ext cx="401900" cy="4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6">
            <a:alphaModFix/>
          </a:blip>
          <a:srcRect t="21355" r="91545" b="16904"/>
          <a:stretch/>
        </p:blipFill>
        <p:spPr>
          <a:xfrm>
            <a:off x="897025" y="3120975"/>
            <a:ext cx="401899" cy="49483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869150" y="596475"/>
            <a:ext cx="64203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Model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175" y="547798"/>
            <a:ext cx="548700" cy="121905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869150" y="596475"/>
            <a:ext cx="64203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Model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3550" y="1183750"/>
            <a:ext cx="3856876" cy="62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824" y="1956675"/>
            <a:ext cx="2433575" cy="251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6">
            <a:alphaModFix/>
          </a:blip>
          <a:srcRect l="2936" r="2945"/>
          <a:stretch/>
        </p:blipFill>
        <p:spPr>
          <a:xfrm>
            <a:off x="4932750" y="2150000"/>
            <a:ext cx="2105999" cy="213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1841525" y="2088250"/>
            <a:ext cx="25416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Teams can only play once per day</a:t>
            </a:r>
            <a:endParaRPr sz="8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1895200" y="2482050"/>
            <a:ext cx="25416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Each team plays 82 total games</a:t>
            </a:r>
            <a:endParaRPr sz="8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2794025" y="2905625"/>
            <a:ext cx="25416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Teams in opposing conferences play twice</a:t>
            </a:r>
            <a:endParaRPr sz="7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1948825" y="3287850"/>
            <a:ext cx="27921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Teams in the same conference play at most 4 times</a:t>
            </a:r>
            <a:endParaRPr sz="8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948825" y="3670075"/>
            <a:ext cx="27921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Teams in the same division play exactly 4 times</a:t>
            </a:r>
            <a:endParaRPr sz="8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841525" y="4052300"/>
            <a:ext cx="27921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Total number of scheduled games is 1,230</a:t>
            </a:r>
            <a:endParaRPr sz="8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6803150" y="2247450"/>
            <a:ext cx="19050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No games during all-star break, Christmas Eve and Thanksgiving</a:t>
            </a:r>
            <a:endParaRPr sz="8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5830675" y="2671025"/>
            <a:ext cx="25416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At most five games on Christmas Day</a:t>
            </a:r>
            <a:endParaRPr sz="8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5876675" y="3140225"/>
            <a:ext cx="25416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At most 2 games on Opening Day</a:t>
            </a:r>
            <a:endParaRPr sz="8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7130700" y="3532150"/>
            <a:ext cx="25416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Weekly variable definition</a:t>
            </a:r>
            <a:endParaRPr sz="8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5733225" y="3855400"/>
            <a:ext cx="25416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At most 4 games per week for all teams</a:t>
            </a:r>
            <a:endParaRPr sz="8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6257900" y="4052300"/>
            <a:ext cx="25416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At least 1 games per week for all teams</a:t>
            </a:r>
            <a:endParaRPr sz="8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1177675" y="1664250"/>
            <a:ext cx="1268700" cy="1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Light"/>
                <a:ea typeface="Work Sans Light"/>
                <a:cs typeface="Work Sans Light"/>
                <a:sym typeface="Work Sans Light"/>
              </a:rPr>
              <a:t>subject to:</a:t>
            </a:r>
            <a:endParaRPr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869100" y="1196250"/>
            <a:ext cx="7405800" cy="2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while (all teams haven’t played 82 games) {</a:t>
            </a:r>
            <a:endParaRPr sz="15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	for (weight-sorted days in the schedule) {</a:t>
            </a:r>
            <a:endParaRPr sz="15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	choose the objective maximizing game on that day</a:t>
            </a:r>
            <a:endParaRPr sz="15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	if (the game is schedulable) {</a:t>
            </a:r>
            <a:endParaRPr sz="15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		schedule it</a:t>
            </a:r>
            <a:endParaRPr sz="15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		decrease objective coefficients for d-1 and d+1</a:t>
            </a:r>
            <a:endParaRPr sz="15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	} else { </a:t>
            </a:r>
            <a:endParaRPr sz="15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		set objective coefficient for team-team-day combination = 0</a:t>
            </a:r>
            <a:endParaRPr sz="1500"/>
          </a:p>
          <a:p>
            <a:pPr marL="457200" lvl="0" indent="4572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}</a:t>
            </a:r>
            <a:endParaRPr sz="15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}</a:t>
            </a:r>
            <a:endParaRPr sz="15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}	</a:t>
            </a:r>
            <a:r>
              <a:rPr lang="en"/>
              <a:t>	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175" y="547798"/>
            <a:ext cx="548700" cy="121905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869150" y="596475"/>
            <a:ext cx="64203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Greedy Algorithm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/>
          <p:nvPr/>
        </p:nvSpPr>
        <p:spPr>
          <a:xfrm>
            <a:off x="0" y="-26513"/>
            <a:ext cx="944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8208250" y="6950"/>
            <a:ext cx="944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2228315" cy="838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39476"/>
            <a:ext cx="2375822" cy="90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88" y="3399214"/>
            <a:ext cx="2375810" cy="840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572665"/>
            <a:ext cx="2387199" cy="82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702193"/>
            <a:ext cx="2375811" cy="87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838751"/>
            <a:ext cx="2375809" cy="863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34242" y="4048941"/>
            <a:ext cx="2696759" cy="1061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21675" y="3061150"/>
            <a:ext cx="2721899" cy="105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21675" y="2029316"/>
            <a:ext cx="2721895" cy="1031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321675" y="1046519"/>
            <a:ext cx="2721898" cy="97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1675" y="33050"/>
            <a:ext cx="2721884" cy="100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587072" y="2115554"/>
            <a:ext cx="2627627" cy="1041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587073" y="1062920"/>
            <a:ext cx="2627626" cy="103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587075" y="18521"/>
            <a:ext cx="2627627" cy="1044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587075" y="3164948"/>
            <a:ext cx="2627627" cy="88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587075" y="4058340"/>
            <a:ext cx="2627624" cy="101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698055" y="3579025"/>
            <a:ext cx="2381591" cy="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698055" y="2689497"/>
            <a:ext cx="2381595" cy="89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4698055" y="1805511"/>
            <a:ext cx="2381591" cy="883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698050" y="915974"/>
            <a:ext cx="2381595" cy="88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4698056" y="0"/>
            <a:ext cx="2449071" cy="9159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49" name="Google Shape;149;p1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929874" y="4053687"/>
            <a:ext cx="2199932" cy="848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915673" y="3358900"/>
            <a:ext cx="2228323" cy="73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915676" y="2657939"/>
            <a:ext cx="2228324" cy="687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6915678" y="2013252"/>
            <a:ext cx="2228324" cy="684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6915675" y="1336316"/>
            <a:ext cx="2228325" cy="69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6915677" y="701171"/>
            <a:ext cx="2228323" cy="650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6915677" y="18535"/>
            <a:ext cx="2228324" cy="68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4698050" y="4468775"/>
            <a:ext cx="2283425" cy="68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32">
            <a:alphaModFix/>
          </a:blip>
          <a:srcRect b="24282"/>
          <a:stretch/>
        </p:blipFill>
        <p:spPr>
          <a:xfrm>
            <a:off x="6952625" y="4755725"/>
            <a:ext cx="2199924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63" name="Google Shape;16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175" y="547798"/>
            <a:ext cx="548700" cy="121905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869150" y="596475"/>
            <a:ext cx="64203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Interesting Finds: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Opening Day</a:t>
            </a:r>
            <a:endParaRPr sz="3000" u="sng"/>
          </a:p>
        </p:txBody>
      </p:sp>
      <p:graphicFrame>
        <p:nvGraphicFramePr>
          <p:cNvPr id="165" name="Google Shape;165;p19"/>
          <p:cNvGraphicFramePr/>
          <p:nvPr/>
        </p:nvGraphicFramePr>
        <p:xfrm>
          <a:off x="952500" y="2180150"/>
          <a:ext cx="7239000" cy="2213125"/>
        </p:xfrm>
        <a:graphic>
          <a:graphicData uri="http://schemas.openxmlformats.org/drawingml/2006/table">
            <a:tbl>
              <a:tblPr>
                <a:noFill/>
                <a:tableStyleId>{64803857-A8C0-470B-BA7A-524F93B204C2}</a:tableStyleId>
              </a:tblPr>
              <a:tblGrid>
                <a:gridCol w="3619500"/>
                <a:gridCol w="3619500"/>
              </a:tblGrid>
              <a:tr h="2213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Actual 2018-19 NBA Schedule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vs.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vs.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Our 2018-19 NBA Schedule</a:t>
                      </a:r>
                      <a:endParaRPr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vs.</a:t>
                      </a:r>
                      <a:endParaRPr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vs.</a:t>
                      </a:r>
                      <a:endParaRPr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66" name="Google Shape;16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8575" y="2716301"/>
            <a:ext cx="668172" cy="61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4849" y="2614331"/>
            <a:ext cx="668175" cy="816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54850" y="3549875"/>
            <a:ext cx="668175" cy="69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48575" y="3549866"/>
            <a:ext cx="668175" cy="699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0600" y="3593463"/>
            <a:ext cx="668172" cy="61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6874" y="2614331"/>
            <a:ext cx="668175" cy="816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96875" y="3651663"/>
            <a:ext cx="668175" cy="496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90600" y="2716291"/>
            <a:ext cx="668175" cy="699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79" name="Google Shape;17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175" y="547798"/>
            <a:ext cx="548700" cy="121905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869150" y="596475"/>
            <a:ext cx="64203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Interesting Finds: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Christmas Day</a:t>
            </a:r>
            <a:endParaRPr sz="3000" u="sng"/>
          </a:p>
        </p:txBody>
      </p:sp>
      <p:graphicFrame>
        <p:nvGraphicFramePr>
          <p:cNvPr id="181" name="Google Shape;181;p20"/>
          <p:cNvGraphicFramePr/>
          <p:nvPr/>
        </p:nvGraphicFramePr>
        <p:xfrm>
          <a:off x="952500" y="1956675"/>
          <a:ext cx="7239000" cy="2743170"/>
        </p:xfrm>
        <a:graphic>
          <a:graphicData uri="http://schemas.openxmlformats.org/drawingml/2006/table">
            <a:tbl>
              <a:tblPr>
                <a:noFill/>
                <a:tableStyleId>{64803857-A8C0-470B-BA7A-524F93B204C2}</a:tableStyleId>
              </a:tblPr>
              <a:tblGrid>
                <a:gridCol w="3619500"/>
                <a:gridCol w="3619500"/>
              </a:tblGrid>
              <a:tr h="2735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Actual 2018-19 NBA Schedule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vs.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vs.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vs.</a:t>
                      </a: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Our 2018-19 NBA Schedule</a:t>
                      </a:r>
                      <a:endParaRPr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vs.</a:t>
                      </a:r>
                      <a:endParaRPr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vs.</a:t>
                      </a:r>
                      <a:endParaRPr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vs.</a:t>
                      </a:r>
                      <a:endParaRPr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82" name="Google Shape;18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3064" y="3849276"/>
            <a:ext cx="548700" cy="50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8720" y="3150913"/>
            <a:ext cx="470219" cy="57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3063" y="2522708"/>
            <a:ext cx="548700" cy="574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9463" y="2522707"/>
            <a:ext cx="548700" cy="574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49475" y="3897083"/>
            <a:ext cx="548700" cy="407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33323" y="3224716"/>
            <a:ext cx="668175" cy="42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5139" y="2558489"/>
            <a:ext cx="548700" cy="50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7963" y="2522707"/>
            <a:ext cx="548700" cy="574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15150" y="3234508"/>
            <a:ext cx="548700" cy="407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55411" y="3887291"/>
            <a:ext cx="668175" cy="42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7963" y="3813496"/>
            <a:ext cx="548700" cy="574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7207" y="3168100"/>
            <a:ext cx="470219" cy="57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acquenet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Macintosh PowerPoint</Application>
  <PresentationFormat>On-screen Show (16:9)</PresentationFormat>
  <Paragraphs>157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Work Sans</vt:lpstr>
      <vt:lpstr>Work Sans Light</vt:lpstr>
      <vt:lpstr>Arial</vt:lpstr>
      <vt:lpstr>Jacquenetta template</vt:lpstr>
      <vt:lpstr>NBA Scheduling May 2, 2019</vt:lpstr>
      <vt:lpstr>Introduction </vt:lpstr>
      <vt:lpstr>Initial Ideas </vt:lpstr>
      <vt:lpstr>The Model </vt:lpstr>
      <vt:lpstr>The Model </vt:lpstr>
      <vt:lpstr>The Greedy Algorithm </vt:lpstr>
      <vt:lpstr>PowerPoint Presentation</vt:lpstr>
      <vt:lpstr>Interesting Finds: Opening Day</vt:lpstr>
      <vt:lpstr>Interesting Finds: Christmas Day</vt:lpstr>
      <vt:lpstr>25</vt:lpstr>
      <vt:lpstr>Evaluation</vt:lpstr>
      <vt:lpstr>Conclusion </vt:lpstr>
      <vt:lpstr>Further exploration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NBA Scheduling May 2, 2019</dc:title>
  <cp:lastModifiedBy>Microsoft Office User</cp:lastModifiedBy>
  <cp:revision>1</cp:revision>
  <dcterms:modified xsi:type="dcterms:W3CDTF">2019-05-02T04:44:33Z</dcterms:modified>
</cp:coreProperties>
</file>