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rels" ContentType="application/vnd.openxmlformats-package.relationships+xml"/>
  <Default Extension="wdp" ContentType="image/vnd.ms-photo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  <p:sldMasterId id="2147483672" r:id="rId3"/>
  </p:sldMasterIdLst>
  <p:notesMasterIdLst>
    <p:notesMasterId r:id="rId15"/>
  </p:notesMasterIdLst>
  <p:sldIdLst>
    <p:sldId id="278" r:id="rId4"/>
    <p:sldId id="279" r:id="rId5"/>
    <p:sldId id="272" r:id="rId6"/>
    <p:sldId id="273" r:id="rId7"/>
    <p:sldId id="270" r:id="rId8"/>
    <p:sldId id="274" r:id="rId9"/>
    <p:sldId id="275" r:id="rId10"/>
    <p:sldId id="282" r:id="rId11"/>
    <p:sldId id="280" r:id="rId12"/>
    <p:sldId id="281" r:id="rId13"/>
    <p:sldId id="277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61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628" autoAdjust="0"/>
    <p:restoredTop sz="82657" autoAdjust="0"/>
  </p:normalViewPr>
  <p:slideViewPr>
    <p:cSldViewPr snapToGrid="0" snapToObjects="1">
      <p:cViewPr>
        <p:scale>
          <a:sx n="78" d="100"/>
          <a:sy n="78" d="100"/>
        </p:scale>
        <p:origin x="-17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20" Type="http://schemas.openxmlformats.org/officeDocument/2006/relationships/tableStyles" Target="tableStyles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notesMaster" Target="notesMasters/notesMaster1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20DB79D-9D7F-C047-9214-AA91AAF4FB19}" type="doc">
      <dgm:prSet loTypeId="urn:microsoft.com/office/officeart/2005/8/layout/chevron2" loCatId="" qsTypeId="urn:microsoft.com/office/officeart/2005/8/quickstyle/simple2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318436A4-75B8-F044-8EE8-188D99050795}">
      <dgm:prSet phldrT="[Text]"/>
      <dgm:spPr>
        <a:solidFill>
          <a:srgbClr val="1761A9"/>
        </a:solidFill>
        <a:ln>
          <a:solidFill>
            <a:schemeClr val="bg1"/>
          </a:solidFill>
        </a:ln>
      </dgm:spPr>
      <dgm:t>
        <a:bodyPr/>
        <a:lstStyle/>
        <a:p>
          <a:r>
            <a:rPr lang="en-US" dirty="0">
              <a:solidFill>
                <a:srgbClr val="FFFFFF"/>
              </a:solidFill>
              <a:latin typeface="Franklin Gothic Medium"/>
              <a:cs typeface="Franklin Gothic Medium"/>
            </a:rPr>
            <a:t>Background</a:t>
          </a:r>
        </a:p>
      </dgm:t>
    </dgm:pt>
    <dgm:pt modelId="{A88A090E-88D9-C64C-908E-7C91456DE7BC}" type="parTrans" cxnId="{1C6A6F52-2DE6-F74A-9B21-9B1653AF10AE}">
      <dgm:prSet/>
      <dgm:spPr/>
      <dgm:t>
        <a:bodyPr/>
        <a:lstStyle/>
        <a:p>
          <a:endParaRPr lang="en-US"/>
        </a:p>
      </dgm:t>
    </dgm:pt>
    <dgm:pt modelId="{48ECCFE7-F0FD-7045-8D87-4D0C484C3239}" type="sibTrans" cxnId="{1C6A6F52-2DE6-F74A-9B21-9B1653AF10AE}">
      <dgm:prSet/>
      <dgm:spPr/>
      <dgm:t>
        <a:bodyPr/>
        <a:lstStyle/>
        <a:p>
          <a:endParaRPr lang="en-US"/>
        </a:p>
      </dgm:t>
    </dgm:pt>
    <dgm:pt modelId="{1095B113-854A-8A41-85E3-7C161FAAC8AD}">
      <dgm:prSet phldrT="[Text]" custT="1"/>
      <dgm:spPr>
        <a:ln>
          <a:solidFill>
            <a:schemeClr val="accent1"/>
          </a:solidFill>
        </a:ln>
      </dgm:spPr>
      <dgm:t>
        <a:bodyPr/>
        <a:lstStyle/>
        <a:p>
          <a:pPr marL="57150" lvl="1" indent="0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US" sz="1100" b="0" dirty="0">
              <a:latin typeface="Franklin Gothic Medium"/>
              <a:cs typeface="Franklin Gothic Medium"/>
            </a:rPr>
            <a:t>Craft breweries often lack sufficient human capital and resources to optimally plan production processes</a:t>
          </a:r>
        </a:p>
      </dgm:t>
    </dgm:pt>
    <dgm:pt modelId="{8E5F4A42-BB13-7B43-A148-DA8ABC13044B}" type="parTrans" cxnId="{6A1471BE-7A4A-D44C-98AD-8DF654A39D7D}">
      <dgm:prSet/>
      <dgm:spPr/>
      <dgm:t>
        <a:bodyPr/>
        <a:lstStyle/>
        <a:p>
          <a:endParaRPr lang="en-US"/>
        </a:p>
      </dgm:t>
    </dgm:pt>
    <dgm:pt modelId="{42F6FA4A-3556-FF46-9FD3-6409117596A3}" type="sibTrans" cxnId="{6A1471BE-7A4A-D44C-98AD-8DF654A39D7D}">
      <dgm:prSet/>
      <dgm:spPr/>
      <dgm:t>
        <a:bodyPr/>
        <a:lstStyle/>
        <a:p>
          <a:endParaRPr lang="en-US"/>
        </a:p>
      </dgm:t>
    </dgm:pt>
    <dgm:pt modelId="{3CDB6895-1496-334C-8B9A-32F80035112A}">
      <dgm:prSet phldrT="[Text]"/>
      <dgm:spPr>
        <a:solidFill>
          <a:srgbClr val="1761A9"/>
        </a:solidFill>
        <a:ln>
          <a:solidFill>
            <a:schemeClr val="bg1"/>
          </a:solidFill>
        </a:ln>
      </dgm:spPr>
      <dgm:t>
        <a:bodyPr/>
        <a:lstStyle/>
        <a:p>
          <a:r>
            <a:rPr lang="en-US" dirty="0">
              <a:solidFill>
                <a:schemeClr val="bg1"/>
              </a:solidFill>
              <a:latin typeface="Franklin Gothic Medium"/>
              <a:cs typeface="Franklin Gothic Medium"/>
            </a:rPr>
            <a:t>Integer Program</a:t>
          </a:r>
        </a:p>
      </dgm:t>
    </dgm:pt>
    <dgm:pt modelId="{5E938B3F-9785-0540-A5F6-DA2CFF931E36}" type="parTrans" cxnId="{E5D9A393-4923-F841-91E6-554F12718228}">
      <dgm:prSet/>
      <dgm:spPr/>
      <dgm:t>
        <a:bodyPr/>
        <a:lstStyle/>
        <a:p>
          <a:endParaRPr lang="en-US"/>
        </a:p>
      </dgm:t>
    </dgm:pt>
    <dgm:pt modelId="{3D7833E2-A31D-7D4D-9DE7-091EB6C67393}" type="sibTrans" cxnId="{E5D9A393-4923-F841-91E6-554F12718228}">
      <dgm:prSet/>
      <dgm:spPr/>
      <dgm:t>
        <a:bodyPr/>
        <a:lstStyle/>
        <a:p>
          <a:endParaRPr lang="en-US"/>
        </a:p>
      </dgm:t>
    </dgm:pt>
    <dgm:pt modelId="{8F04D8B4-1FFA-7B40-9BE8-908F6C2E7744}">
      <dgm:prSet phldrT="[Text]" custT="1"/>
      <dgm:spPr>
        <a:ln>
          <a:solidFill>
            <a:srgbClr val="4F81BD"/>
          </a:solidFill>
        </a:ln>
      </dgm:spPr>
      <dgm:t>
        <a:bodyPr/>
        <a:lstStyle/>
        <a:p>
          <a:r>
            <a:rPr lang="en-US" sz="1100" b="0" dirty="0">
              <a:latin typeface="Franklin Gothic Medium"/>
              <a:cs typeface="Franklin Gothic Medium"/>
            </a:rPr>
            <a:t>Modeling bottlenecks as a mathematical problem, we aim to minimize production time when producing:</a:t>
          </a:r>
        </a:p>
      </dgm:t>
    </dgm:pt>
    <dgm:pt modelId="{F2237A45-BB8A-D745-8186-A158DED53C56}" type="parTrans" cxnId="{EF078D14-FDCC-8845-BCCE-D65CC76D2675}">
      <dgm:prSet/>
      <dgm:spPr/>
      <dgm:t>
        <a:bodyPr/>
        <a:lstStyle/>
        <a:p>
          <a:endParaRPr lang="en-US"/>
        </a:p>
      </dgm:t>
    </dgm:pt>
    <dgm:pt modelId="{056450C8-4B6E-6443-9D3B-4C841B8CD0A0}" type="sibTrans" cxnId="{EF078D14-FDCC-8845-BCCE-D65CC76D2675}">
      <dgm:prSet/>
      <dgm:spPr/>
      <dgm:t>
        <a:bodyPr/>
        <a:lstStyle/>
        <a:p>
          <a:endParaRPr lang="en-US"/>
        </a:p>
      </dgm:t>
    </dgm:pt>
    <dgm:pt modelId="{18D49A1B-B21E-C949-B184-6B9C7E8D6A67}">
      <dgm:prSet phldrT="[Text]" custT="1"/>
      <dgm:spPr>
        <a:ln>
          <a:solidFill>
            <a:srgbClr val="4F81BD"/>
          </a:solidFill>
        </a:ln>
      </dgm:spPr>
      <dgm:t>
        <a:bodyPr/>
        <a:lstStyle/>
        <a:p>
          <a:r>
            <a:rPr lang="en-US" sz="1100" b="0" dirty="0">
              <a:latin typeface="Franklin Gothic Medium"/>
              <a:cs typeface="Franklin Gothic Medium"/>
            </a:rPr>
            <a:t>Three product types</a:t>
          </a:r>
        </a:p>
      </dgm:t>
    </dgm:pt>
    <dgm:pt modelId="{7D24ED13-A9E2-7B4C-AAC7-1DF4640969EC}" type="parTrans" cxnId="{EFC34732-FC8E-034B-BFA7-0331E61267EF}">
      <dgm:prSet/>
      <dgm:spPr/>
      <dgm:t>
        <a:bodyPr/>
        <a:lstStyle/>
        <a:p>
          <a:endParaRPr lang="en-US"/>
        </a:p>
      </dgm:t>
    </dgm:pt>
    <dgm:pt modelId="{447AEF19-5F83-BB4C-AC97-86E41CFDA180}" type="sibTrans" cxnId="{EFC34732-FC8E-034B-BFA7-0331E61267EF}">
      <dgm:prSet/>
      <dgm:spPr/>
      <dgm:t>
        <a:bodyPr/>
        <a:lstStyle/>
        <a:p>
          <a:endParaRPr lang="en-US"/>
        </a:p>
      </dgm:t>
    </dgm:pt>
    <dgm:pt modelId="{8F928EEA-604D-0442-89F8-2B49736DAB97}">
      <dgm:prSet phldrT="[Text]"/>
      <dgm:spPr>
        <a:solidFill>
          <a:srgbClr val="1761A9"/>
        </a:solidFill>
        <a:ln>
          <a:solidFill>
            <a:schemeClr val="bg1"/>
          </a:solidFill>
        </a:ln>
      </dgm:spPr>
      <dgm:t>
        <a:bodyPr/>
        <a:lstStyle/>
        <a:p>
          <a:r>
            <a:rPr lang="en-US" dirty="0">
              <a:solidFill>
                <a:srgbClr val="FFFFFF"/>
              </a:solidFill>
              <a:latin typeface="Franklin Gothic Medium"/>
              <a:cs typeface="Franklin Gothic Medium"/>
            </a:rPr>
            <a:t>Key Takeaways</a:t>
          </a:r>
        </a:p>
      </dgm:t>
    </dgm:pt>
    <dgm:pt modelId="{9E2F6D7E-2043-624F-A661-D419F7127EAB}" type="parTrans" cxnId="{306687F6-664B-AE40-A203-F240B7D30896}">
      <dgm:prSet/>
      <dgm:spPr/>
      <dgm:t>
        <a:bodyPr/>
        <a:lstStyle/>
        <a:p>
          <a:endParaRPr lang="en-US"/>
        </a:p>
      </dgm:t>
    </dgm:pt>
    <dgm:pt modelId="{A2E87A41-3CE1-6644-8093-803965AD88BE}" type="sibTrans" cxnId="{306687F6-664B-AE40-A203-F240B7D30896}">
      <dgm:prSet/>
      <dgm:spPr/>
      <dgm:t>
        <a:bodyPr/>
        <a:lstStyle/>
        <a:p>
          <a:endParaRPr lang="en-US"/>
        </a:p>
      </dgm:t>
    </dgm:pt>
    <dgm:pt modelId="{446D9AEA-A909-4D15-B912-1D4B2DD0C2A3}">
      <dgm:prSet phldrT="[Text]" custT="1"/>
      <dgm:spPr>
        <a:ln>
          <a:solidFill>
            <a:schemeClr val="accent1"/>
          </a:solidFill>
        </a:ln>
      </dgm:spPr>
      <dgm:t>
        <a:bodyPr/>
        <a:lstStyle/>
        <a:p>
          <a:pPr marL="57150" lvl="1" indent="0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US" sz="1100" b="0" dirty="0">
              <a:latin typeface="Franklin Gothic Medium"/>
              <a:cs typeface="Franklin Gothic Medium"/>
            </a:rPr>
            <a:t>Major bottleneck procedures that considerably slow down production include cleaning and changeover times</a:t>
          </a:r>
        </a:p>
      </dgm:t>
    </dgm:pt>
    <dgm:pt modelId="{2FB3944D-4BE3-438E-B4DD-EE0A186106B1}" type="parTrans" cxnId="{ED7AE912-4543-4FB0-ADB8-8188D8339102}">
      <dgm:prSet/>
      <dgm:spPr/>
      <dgm:t>
        <a:bodyPr/>
        <a:lstStyle/>
        <a:p>
          <a:endParaRPr lang="en-US"/>
        </a:p>
      </dgm:t>
    </dgm:pt>
    <dgm:pt modelId="{80736997-16D2-42F1-982F-4B7A4D79ED49}" type="sibTrans" cxnId="{ED7AE912-4543-4FB0-ADB8-8188D8339102}">
      <dgm:prSet/>
      <dgm:spPr/>
      <dgm:t>
        <a:bodyPr/>
        <a:lstStyle/>
        <a:p>
          <a:endParaRPr lang="en-US"/>
        </a:p>
      </dgm:t>
    </dgm:pt>
    <dgm:pt modelId="{927394A4-520F-B648-A874-161E7B99D4A1}">
      <dgm:prSet phldrT="[Text]"/>
      <dgm:spPr>
        <a:solidFill>
          <a:srgbClr val="1761A9"/>
        </a:solidFill>
        <a:ln>
          <a:solidFill>
            <a:schemeClr val="bg1"/>
          </a:solidFill>
        </a:ln>
      </dgm:spPr>
      <dgm:t>
        <a:bodyPr/>
        <a:lstStyle/>
        <a:p>
          <a:r>
            <a:rPr lang="en-US" dirty="0">
              <a:solidFill>
                <a:srgbClr val="FFFFFF"/>
              </a:solidFill>
              <a:latin typeface="Franklin Gothic Medium"/>
              <a:cs typeface="Franklin Gothic Medium"/>
            </a:rPr>
            <a:t>Heuristic Algorithms</a:t>
          </a:r>
        </a:p>
      </dgm:t>
    </dgm:pt>
    <dgm:pt modelId="{006D4020-E79D-C64D-A76A-252B6F508A2F}" type="sibTrans" cxnId="{FF04E3DB-6AF2-C24D-BE84-ADDC9B52025B}">
      <dgm:prSet/>
      <dgm:spPr/>
      <dgm:t>
        <a:bodyPr/>
        <a:lstStyle/>
        <a:p>
          <a:endParaRPr lang="en-US"/>
        </a:p>
      </dgm:t>
    </dgm:pt>
    <dgm:pt modelId="{E3A7A0BD-4831-8E47-A75F-1AE0EBDFCB43}" type="parTrans" cxnId="{FF04E3DB-6AF2-C24D-BE84-ADDC9B52025B}">
      <dgm:prSet/>
      <dgm:spPr/>
      <dgm:t>
        <a:bodyPr/>
        <a:lstStyle/>
        <a:p>
          <a:endParaRPr lang="en-US"/>
        </a:p>
      </dgm:t>
    </dgm:pt>
    <dgm:pt modelId="{0B2D7EE4-A031-AD48-BFD8-77F84027B7AF}">
      <dgm:prSet phldrT="[Text]" custT="1"/>
      <dgm:spPr>
        <a:ln>
          <a:solidFill>
            <a:srgbClr val="4F81BD"/>
          </a:solidFill>
        </a:ln>
      </dgm:spPr>
      <dgm:t>
        <a:bodyPr/>
        <a:lstStyle/>
        <a:p>
          <a:r>
            <a:rPr lang="en-US" sz="1100" b="0" dirty="0">
              <a:latin typeface="Franklin Gothic Medium"/>
              <a:cs typeface="Franklin Gothic Medium"/>
            </a:rPr>
            <a:t>On three sets of machines</a:t>
          </a:r>
        </a:p>
      </dgm:t>
    </dgm:pt>
    <dgm:pt modelId="{8391C723-B12B-8A4D-9770-4220947264E0}" type="sibTrans" cxnId="{22CA7842-3865-D04A-8D07-35494F618302}">
      <dgm:prSet/>
      <dgm:spPr/>
      <dgm:t>
        <a:bodyPr/>
        <a:lstStyle/>
        <a:p>
          <a:endParaRPr lang="en-US"/>
        </a:p>
      </dgm:t>
    </dgm:pt>
    <dgm:pt modelId="{A8E6B4DF-F9AA-FD4C-A803-4E66AF3A275F}" type="parTrans" cxnId="{22CA7842-3865-D04A-8D07-35494F618302}">
      <dgm:prSet/>
      <dgm:spPr/>
      <dgm:t>
        <a:bodyPr/>
        <a:lstStyle/>
        <a:p>
          <a:endParaRPr lang="en-US"/>
        </a:p>
      </dgm:t>
    </dgm:pt>
    <dgm:pt modelId="{2A6C4844-18FE-3A4D-B757-7644E552F343}">
      <dgm:prSet phldrT="[Text]" custT="1"/>
      <dgm:spPr>
        <a:solidFill>
          <a:schemeClr val="bg1"/>
        </a:solidFill>
        <a:ln>
          <a:solidFill>
            <a:schemeClr val="bg1"/>
          </a:solidFill>
        </a:ln>
      </dgm:spPr>
      <dgm:t>
        <a:bodyPr/>
        <a:lstStyle/>
        <a:p>
          <a:r>
            <a:rPr lang="en-US" sz="1100" dirty="0">
              <a:solidFill>
                <a:srgbClr val="000000"/>
              </a:solidFill>
              <a:latin typeface="Franklin Gothic Medium"/>
              <a:cs typeface="Franklin Gothic Medium"/>
            </a:rPr>
            <a:t> Genetic Algorithms</a:t>
          </a:r>
        </a:p>
      </dgm:t>
    </dgm:pt>
    <dgm:pt modelId="{7DB3F06B-255D-2E4D-BDD4-B3C5C72797C3}" type="parTrans" cxnId="{5F770A80-94D6-8241-B8FA-DA2213EB30BA}">
      <dgm:prSet/>
      <dgm:spPr/>
      <dgm:t>
        <a:bodyPr/>
        <a:lstStyle/>
        <a:p>
          <a:endParaRPr lang="en-US"/>
        </a:p>
      </dgm:t>
    </dgm:pt>
    <dgm:pt modelId="{069932DF-3F16-4F4A-8B32-7B605BF21D4F}" type="sibTrans" cxnId="{5F770A80-94D6-8241-B8FA-DA2213EB30BA}">
      <dgm:prSet/>
      <dgm:spPr/>
      <dgm:t>
        <a:bodyPr/>
        <a:lstStyle/>
        <a:p>
          <a:endParaRPr lang="en-US"/>
        </a:p>
      </dgm:t>
    </dgm:pt>
    <dgm:pt modelId="{17ABBEA3-9461-0843-A559-ACA1CA28F2BD}">
      <dgm:prSet phldrT="[Text]" custT="1"/>
      <dgm:spPr>
        <a:solidFill>
          <a:schemeClr val="bg1"/>
        </a:solidFill>
        <a:ln>
          <a:solidFill>
            <a:schemeClr val="bg1"/>
          </a:solidFill>
        </a:ln>
      </dgm:spPr>
      <dgm:t>
        <a:bodyPr/>
        <a:lstStyle/>
        <a:p>
          <a:r>
            <a:rPr lang="en-US" sz="1100" dirty="0">
              <a:solidFill>
                <a:srgbClr val="000000"/>
              </a:solidFill>
              <a:latin typeface="Franklin Gothic Medium"/>
              <a:cs typeface="Franklin Gothic Medium"/>
            </a:rPr>
            <a:t>Simulated Annealing</a:t>
          </a:r>
        </a:p>
      </dgm:t>
    </dgm:pt>
    <dgm:pt modelId="{7F0880C7-779D-9F40-BA48-75EC24D38E3F}" type="parTrans" cxnId="{9083B186-6579-3742-8E8B-14E7004D3151}">
      <dgm:prSet/>
      <dgm:spPr/>
      <dgm:t>
        <a:bodyPr/>
        <a:lstStyle/>
        <a:p>
          <a:endParaRPr lang="en-US"/>
        </a:p>
      </dgm:t>
    </dgm:pt>
    <dgm:pt modelId="{CE615EAA-6443-FA4A-AD5E-524570472332}" type="sibTrans" cxnId="{9083B186-6579-3742-8E8B-14E7004D3151}">
      <dgm:prSet/>
      <dgm:spPr/>
      <dgm:t>
        <a:bodyPr/>
        <a:lstStyle/>
        <a:p>
          <a:endParaRPr lang="en-US"/>
        </a:p>
      </dgm:t>
    </dgm:pt>
    <dgm:pt modelId="{3B3ECBB0-8447-D648-8BE9-8309A6F84F64}">
      <dgm:prSet phldrT="[Text]" custT="1"/>
      <dgm:spPr>
        <a:solidFill>
          <a:srgbClr val="1761A9"/>
        </a:solidFill>
        <a:ln>
          <a:solidFill>
            <a:schemeClr val="bg1"/>
          </a:solidFill>
        </a:ln>
      </dgm:spPr>
      <dgm:t>
        <a:bodyPr/>
        <a:lstStyle/>
        <a:p>
          <a:r>
            <a:rPr lang="en-US" sz="1100" dirty="0">
              <a:solidFill>
                <a:srgbClr val="000000"/>
              </a:solidFill>
              <a:latin typeface="Franklin Gothic Medium"/>
              <a:cs typeface="Franklin Gothic Medium"/>
            </a:rPr>
            <a:t>Simulated Annealing provides the best solution</a:t>
          </a:r>
        </a:p>
      </dgm:t>
    </dgm:pt>
    <dgm:pt modelId="{4D1A9CE3-6D12-784F-9E1C-DC6239D02EA9}" type="parTrans" cxnId="{96B8C714-8CF7-EB4C-A694-C03A10FD43D7}">
      <dgm:prSet/>
      <dgm:spPr/>
      <dgm:t>
        <a:bodyPr/>
        <a:lstStyle/>
        <a:p>
          <a:endParaRPr lang="en-US"/>
        </a:p>
      </dgm:t>
    </dgm:pt>
    <dgm:pt modelId="{7CCD2C62-F2EE-2A47-B577-7A3BF6C41F61}" type="sibTrans" cxnId="{96B8C714-8CF7-EB4C-A694-C03A10FD43D7}">
      <dgm:prSet/>
      <dgm:spPr/>
      <dgm:t>
        <a:bodyPr/>
        <a:lstStyle/>
        <a:p>
          <a:endParaRPr lang="en-US"/>
        </a:p>
      </dgm:t>
    </dgm:pt>
    <dgm:pt modelId="{A2EE97AF-F97C-1947-BB0E-52062DDC9AD5}">
      <dgm:prSet phldrT="[Text]" custT="1"/>
      <dgm:spPr>
        <a:solidFill>
          <a:srgbClr val="1761A9"/>
        </a:solidFill>
        <a:ln>
          <a:solidFill>
            <a:schemeClr val="bg1"/>
          </a:solidFill>
        </a:ln>
      </dgm:spPr>
      <dgm:t>
        <a:bodyPr/>
        <a:lstStyle/>
        <a:p>
          <a:r>
            <a:rPr lang="en-US" sz="1100" dirty="0">
              <a:solidFill>
                <a:srgbClr val="000000"/>
              </a:solidFill>
              <a:latin typeface="Franklin Gothic Medium"/>
              <a:cs typeface="Franklin Gothic Medium"/>
            </a:rPr>
            <a:t>Integer Program cannot be used for large scale production</a:t>
          </a:r>
        </a:p>
      </dgm:t>
    </dgm:pt>
    <dgm:pt modelId="{5CF64A4F-23C9-974D-939E-93C3C2D320EE}" type="parTrans" cxnId="{48AC23FA-4363-1C44-9E27-E408FD052F82}">
      <dgm:prSet/>
      <dgm:spPr/>
      <dgm:t>
        <a:bodyPr/>
        <a:lstStyle/>
        <a:p>
          <a:endParaRPr lang="en-US"/>
        </a:p>
      </dgm:t>
    </dgm:pt>
    <dgm:pt modelId="{DAC6E2C5-04C2-274F-8447-603510AA107D}" type="sibTrans" cxnId="{48AC23FA-4363-1C44-9E27-E408FD052F82}">
      <dgm:prSet/>
      <dgm:spPr/>
      <dgm:t>
        <a:bodyPr/>
        <a:lstStyle/>
        <a:p>
          <a:endParaRPr lang="en-US"/>
        </a:p>
      </dgm:t>
    </dgm:pt>
    <dgm:pt modelId="{21741262-DC18-074D-87E9-F70440ECEFFD}" type="pres">
      <dgm:prSet presAssocID="{A20DB79D-9D7F-C047-9214-AA91AAF4FB19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ABF5B75-E7D1-C046-91BE-6A6B8AF1908B}" type="pres">
      <dgm:prSet presAssocID="{318436A4-75B8-F044-8EE8-188D99050795}" presName="composite" presStyleCnt="0"/>
      <dgm:spPr/>
    </dgm:pt>
    <dgm:pt modelId="{73FD806B-10DD-4A42-BDFB-8F507C76B982}" type="pres">
      <dgm:prSet presAssocID="{318436A4-75B8-F044-8EE8-188D99050795}" presName="parentText" presStyleLbl="alignNode1" presStyleIdx="0" presStyleCnt="4" custLinFactNeighborY="-80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E8EE16B-70E5-264A-90E5-F996FD6AF24F}" type="pres">
      <dgm:prSet presAssocID="{318436A4-75B8-F044-8EE8-188D99050795}" presName="descendantText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C2AA972-0BD9-4C4A-B09A-B23DFAA1BE19}" type="pres">
      <dgm:prSet presAssocID="{48ECCFE7-F0FD-7045-8D87-4D0C484C3239}" presName="sp" presStyleCnt="0"/>
      <dgm:spPr/>
    </dgm:pt>
    <dgm:pt modelId="{B5640E1F-E27A-0C47-93A6-8EE3D0BC5BD0}" type="pres">
      <dgm:prSet presAssocID="{3CDB6895-1496-334C-8B9A-32F80035112A}" presName="composite" presStyleCnt="0"/>
      <dgm:spPr/>
    </dgm:pt>
    <dgm:pt modelId="{7E5DDCF6-8899-CF44-AE9C-78DB9DE739D5}" type="pres">
      <dgm:prSet presAssocID="{3CDB6895-1496-334C-8B9A-32F80035112A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DA22658-1D0A-9C4A-9093-74BB3B19918E}" type="pres">
      <dgm:prSet presAssocID="{3CDB6895-1496-334C-8B9A-32F80035112A}" presName="descendantText" presStyleLbl="alignAcc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935A02E-0D0B-1E46-B009-9279F813780D}" type="pres">
      <dgm:prSet presAssocID="{3D7833E2-A31D-7D4D-9DE7-091EB6C67393}" presName="sp" presStyleCnt="0"/>
      <dgm:spPr/>
    </dgm:pt>
    <dgm:pt modelId="{FD667267-2566-AE42-B0C6-9A1A56A553E6}" type="pres">
      <dgm:prSet presAssocID="{927394A4-520F-B648-A874-161E7B99D4A1}" presName="composite" presStyleCnt="0"/>
      <dgm:spPr/>
    </dgm:pt>
    <dgm:pt modelId="{EE7A66F9-69E8-6748-BC75-4DED7D90E8CA}" type="pres">
      <dgm:prSet presAssocID="{927394A4-520F-B648-A874-161E7B99D4A1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9ABA0D8-6E8B-8344-BB91-25477ACA71F5}" type="pres">
      <dgm:prSet presAssocID="{927394A4-520F-B648-A874-161E7B99D4A1}" presName="descendantText" presStyleLbl="alignAcc1" presStyleIdx="2" presStyleCnt="4">
        <dgm:presLayoutVars>
          <dgm:bulletEnabled val="1"/>
        </dgm:presLayoutVars>
      </dgm:prSet>
      <dgm:spPr>
        <a:ln>
          <a:solidFill>
            <a:srgbClr val="4F81BD"/>
          </a:solidFill>
        </a:ln>
      </dgm:spPr>
      <dgm:t>
        <a:bodyPr/>
        <a:lstStyle/>
        <a:p>
          <a:endParaRPr lang="en-US"/>
        </a:p>
      </dgm:t>
    </dgm:pt>
    <dgm:pt modelId="{B5EDD66F-58A2-5A47-81CD-61FEBEDA41DE}" type="pres">
      <dgm:prSet presAssocID="{006D4020-E79D-C64D-A76A-252B6F508A2F}" presName="sp" presStyleCnt="0"/>
      <dgm:spPr/>
    </dgm:pt>
    <dgm:pt modelId="{615D14DF-3ACA-254E-BD17-4AF1EB138397}" type="pres">
      <dgm:prSet presAssocID="{8F928EEA-604D-0442-89F8-2B49736DAB97}" presName="composite" presStyleCnt="0"/>
      <dgm:spPr/>
    </dgm:pt>
    <dgm:pt modelId="{8A310A4A-31AB-3F46-9773-7D3E1753987E}" type="pres">
      <dgm:prSet presAssocID="{8F928EEA-604D-0442-89F8-2B49736DAB97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772893A-D578-DA43-84ED-E2568AB82756}" type="pres">
      <dgm:prSet presAssocID="{8F928EEA-604D-0442-89F8-2B49736DAB97}" presName="descendantText" presStyleLbl="alignAcc1" presStyleIdx="3" presStyleCnt="4">
        <dgm:presLayoutVars>
          <dgm:bulletEnabled val="1"/>
        </dgm:presLayoutVars>
      </dgm:prSet>
      <dgm:spPr>
        <a:solidFill>
          <a:schemeClr val="bg1"/>
        </a:solidFill>
        <a:ln>
          <a:solidFill>
            <a:srgbClr val="4F81BD"/>
          </a:solidFill>
        </a:ln>
      </dgm:spPr>
      <dgm:t>
        <a:bodyPr/>
        <a:lstStyle/>
        <a:p>
          <a:endParaRPr lang="en-US"/>
        </a:p>
      </dgm:t>
    </dgm:pt>
  </dgm:ptLst>
  <dgm:cxnLst>
    <dgm:cxn modelId="{306687F6-664B-AE40-A203-F240B7D30896}" srcId="{A20DB79D-9D7F-C047-9214-AA91AAF4FB19}" destId="{8F928EEA-604D-0442-89F8-2B49736DAB97}" srcOrd="3" destOrd="0" parTransId="{9E2F6D7E-2043-624F-A661-D419F7127EAB}" sibTransId="{A2E87A41-3CE1-6644-8093-803965AD88BE}"/>
    <dgm:cxn modelId="{4C099F77-33FE-814F-BEAE-FDB2EC5BAAB2}" type="presOf" srcId="{2A6C4844-18FE-3A4D-B757-7644E552F343}" destId="{A9ABA0D8-6E8B-8344-BB91-25477ACA71F5}" srcOrd="0" destOrd="0" presId="urn:microsoft.com/office/officeart/2005/8/layout/chevron2"/>
    <dgm:cxn modelId="{EF078D14-FDCC-8845-BCCE-D65CC76D2675}" srcId="{3CDB6895-1496-334C-8B9A-32F80035112A}" destId="{8F04D8B4-1FFA-7B40-9BE8-908F6C2E7744}" srcOrd="0" destOrd="0" parTransId="{F2237A45-BB8A-D745-8186-A158DED53C56}" sibTransId="{056450C8-4B6E-6443-9D3B-4C841B8CD0A0}"/>
    <dgm:cxn modelId="{9083B186-6579-3742-8E8B-14E7004D3151}" srcId="{927394A4-520F-B648-A874-161E7B99D4A1}" destId="{17ABBEA3-9461-0843-A559-ACA1CA28F2BD}" srcOrd="1" destOrd="0" parTransId="{7F0880C7-779D-9F40-BA48-75EC24D38E3F}" sibTransId="{CE615EAA-6443-FA4A-AD5E-524570472332}"/>
    <dgm:cxn modelId="{6A1471BE-7A4A-D44C-98AD-8DF654A39D7D}" srcId="{318436A4-75B8-F044-8EE8-188D99050795}" destId="{1095B113-854A-8A41-85E3-7C161FAAC8AD}" srcOrd="0" destOrd="0" parTransId="{8E5F4A42-BB13-7B43-A148-DA8ABC13044B}" sibTransId="{42F6FA4A-3556-FF46-9FD3-6409117596A3}"/>
    <dgm:cxn modelId="{303F2861-1F77-3B4A-974C-E784EDBD6F15}" type="presOf" srcId="{927394A4-520F-B648-A874-161E7B99D4A1}" destId="{EE7A66F9-69E8-6748-BC75-4DED7D90E8CA}" srcOrd="0" destOrd="0" presId="urn:microsoft.com/office/officeart/2005/8/layout/chevron2"/>
    <dgm:cxn modelId="{2298E4B3-661A-664A-901E-1C8259C7AEA1}" type="presOf" srcId="{8F928EEA-604D-0442-89F8-2B49736DAB97}" destId="{8A310A4A-31AB-3F46-9773-7D3E1753987E}" srcOrd="0" destOrd="0" presId="urn:microsoft.com/office/officeart/2005/8/layout/chevron2"/>
    <dgm:cxn modelId="{1C6A6F52-2DE6-F74A-9B21-9B1653AF10AE}" srcId="{A20DB79D-9D7F-C047-9214-AA91AAF4FB19}" destId="{318436A4-75B8-F044-8EE8-188D99050795}" srcOrd="0" destOrd="0" parTransId="{A88A090E-88D9-C64C-908E-7C91456DE7BC}" sibTransId="{48ECCFE7-F0FD-7045-8D87-4D0C484C3239}"/>
    <dgm:cxn modelId="{22CA7842-3865-D04A-8D07-35494F618302}" srcId="{8F04D8B4-1FFA-7B40-9BE8-908F6C2E7744}" destId="{0B2D7EE4-A031-AD48-BFD8-77F84027B7AF}" srcOrd="1" destOrd="0" parTransId="{A8E6B4DF-F9AA-FD4C-A803-4E66AF3A275F}" sibTransId="{8391C723-B12B-8A4D-9770-4220947264E0}"/>
    <dgm:cxn modelId="{FD2818D2-FB81-094E-A04B-136DC0C5F1EE}" type="presOf" srcId="{A2EE97AF-F97C-1947-BB0E-52062DDC9AD5}" destId="{9772893A-D578-DA43-84ED-E2568AB82756}" srcOrd="0" destOrd="1" presId="urn:microsoft.com/office/officeart/2005/8/layout/chevron2"/>
    <dgm:cxn modelId="{79EB3A4C-D55E-C245-9AD7-86B29F071A2F}" type="presOf" srcId="{3B3ECBB0-8447-D648-8BE9-8309A6F84F64}" destId="{9772893A-D578-DA43-84ED-E2568AB82756}" srcOrd="0" destOrd="0" presId="urn:microsoft.com/office/officeart/2005/8/layout/chevron2"/>
    <dgm:cxn modelId="{E5D9A393-4923-F841-91E6-554F12718228}" srcId="{A20DB79D-9D7F-C047-9214-AA91AAF4FB19}" destId="{3CDB6895-1496-334C-8B9A-32F80035112A}" srcOrd="1" destOrd="0" parTransId="{5E938B3F-9785-0540-A5F6-DA2CFF931E36}" sibTransId="{3D7833E2-A31D-7D4D-9DE7-091EB6C67393}"/>
    <dgm:cxn modelId="{96B8C714-8CF7-EB4C-A694-C03A10FD43D7}" srcId="{8F928EEA-604D-0442-89F8-2B49736DAB97}" destId="{3B3ECBB0-8447-D648-8BE9-8309A6F84F64}" srcOrd="0" destOrd="0" parTransId="{4D1A9CE3-6D12-784F-9E1C-DC6239D02EA9}" sibTransId="{7CCD2C62-F2EE-2A47-B577-7A3BF6C41F61}"/>
    <dgm:cxn modelId="{49D943D5-77BF-6B4C-B68D-A075A7961817}" type="presOf" srcId="{1095B113-854A-8A41-85E3-7C161FAAC8AD}" destId="{7E8EE16B-70E5-264A-90E5-F996FD6AF24F}" srcOrd="0" destOrd="0" presId="urn:microsoft.com/office/officeart/2005/8/layout/chevron2"/>
    <dgm:cxn modelId="{034C9A04-F58D-304D-B97A-3157AF448EA8}" type="presOf" srcId="{8F04D8B4-1FFA-7B40-9BE8-908F6C2E7744}" destId="{5DA22658-1D0A-9C4A-9093-74BB3B19918E}" srcOrd="0" destOrd="0" presId="urn:microsoft.com/office/officeart/2005/8/layout/chevron2"/>
    <dgm:cxn modelId="{FF04E3DB-6AF2-C24D-BE84-ADDC9B52025B}" srcId="{A20DB79D-9D7F-C047-9214-AA91AAF4FB19}" destId="{927394A4-520F-B648-A874-161E7B99D4A1}" srcOrd="2" destOrd="0" parTransId="{E3A7A0BD-4831-8E47-A75F-1AE0EBDFCB43}" sibTransId="{006D4020-E79D-C64D-A76A-252B6F508A2F}"/>
    <dgm:cxn modelId="{EFC34732-FC8E-034B-BFA7-0331E61267EF}" srcId="{8F04D8B4-1FFA-7B40-9BE8-908F6C2E7744}" destId="{18D49A1B-B21E-C949-B184-6B9C7E8D6A67}" srcOrd="0" destOrd="0" parTransId="{7D24ED13-A9E2-7B4C-AAC7-1DF4640969EC}" sibTransId="{447AEF19-5F83-BB4C-AC97-86E41CFDA180}"/>
    <dgm:cxn modelId="{A9E560DD-09DE-CE4C-ACBD-968EDEA5076C}" type="presOf" srcId="{0B2D7EE4-A031-AD48-BFD8-77F84027B7AF}" destId="{5DA22658-1D0A-9C4A-9093-74BB3B19918E}" srcOrd="0" destOrd="2" presId="urn:microsoft.com/office/officeart/2005/8/layout/chevron2"/>
    <dgm:cxn modelId="{D79E8FED-2E5C-B34C-A11F-491907E03B8B}" type="presOf" srcId="{A20DB79D-9D7F-C047-9214-AA91AAF4FB19}" destId="{21741262-DC18-074D-87E9-F70440ECEFFD}" srcOrd="0" destOrd="0" presId="urn:microsoft.com/office/officeart/2005/8/layout/chevron2"/>
    <dgm:cxn modelId="{7775BA6B-29D8-E340-B11B-E2EDC60C3A39}" type="presOf" srcId="{446D9AEA-A909-4D15-B912-1D4B2DD0C2A3}" destId="{7E8EE16B-70E5-264A-90E5-F996FD6AF24F}" srcOrd="0" destOrd="1" presId="urn:microsoft.com/office/officeart/2005/8/layout/chevron2"/>
    <dgm:cxn modelId="{3AA0054A-F44A-4B48-B3B0-938654C5829D}" type="presOf" srcId="{3CDB6895-1496-334C-8B9A-32F80035112A}" destId="{7E5DDCF6-8899-CF44-AE9C-78DB9DE739D5}" srcOrd="0" destOrd="0" presId="urn:microsoft.com/office/officeart/2005/8/layout/chevron2"/>
    <dgm:cxn modelId="{30495BD8-8885-1446-A2B0-C6895698C4D0}" type="presOf" srcId="{17ABBEA3-9461-0843-A559-ACA1CA28F2BD}" destId="{A9ABA0D8-6E8B-8344-BB91-25477ACA71F5}" srcOrd="0" destOrd="1" presId="urn:microsoft.com/office/officeart/2005/8/layout/chevron2"/>
    <dgm:cxn modelId="{ADAC0E41-2C53-DF44-9C62-8CA3CAC29109}" type="presOf" srcId="{318436A4-75B8-F044-8EE8-188D99050795}" destId="{73FD806B-10DD-4A42-BDFB-8F507C76B982}" srcOrd="0" destOrd="0" presId="urn:microsoft.com/office/officeart/2005/8/layout/chevron2"/>
    <dgm:cxn modelId="{48AC23FA-4363-1C44-9E27-E408FD052F82}" srcId="{8F928EEA-604D-0442-89F8-2B49736DAB97}" destId="{A2EE97AF-F97C-1947-BB0E-52062DDC9AD5}" srcOrd="1" destOrd="0" parTransId="{5CF64A4F-23C9-974D-939E-93C3C2D320EE}" sibTransId="{DAC6E2C5-04C2-274F-8447-603510AA107D}"/>
    <dgm:cxn modelId="{ED7AE912-4543-4FB0-ADB8-8188D8339102}" srcId="{318436A4-75B8-F044-8EE8-188D99050795}" destId="{446D9AEA-A909-4D15-B912-1D4B2DD0C2A3}" srcOrd="1" destOrd="0" parTransId="{2FB3944D-4BE3-438E-B4DD-EE0A186106B1}" sibTransId="{80736997-16D2-42F1-982F-4B7A4D79ED49}"/>
    <dgm:cxn modelId="{B9624511-4110-6A44-AEC3-DA4A148948F9}" type="presOf" srcId="{18D49A1B-B21E-C949-B184-6B9C7E8D6A67}" destId="{5DA22658-1D0A-9C4A-9093-74BB3B19918E}" srcOrd="0" destOrd="1" presId="urn:microsoft.com/office/officeart/2005/8/layout/chevron2"/>
    <dgm:cxn modelId="{5F770A80-94D6-8241-B8FA-DA2213EB30BA}" srcId="{927394A4-520F-B648-A874-161E7B99D4A1}" destId="{2A6C4844-18FE-3A4D-B757-7644E552F343}" srcOrd="0" destOrd="0" parTransId="{7DB3F06B-255D-2E4D-BDD4-B3C5C72797C3}" sibTransId="{069932DF-3F16-4F4A-8B32-7B605BF21D4F}"/>
    <dgm:cxn modelId="{07AE2B53-403F-3D49-A8F0-FA49957CE7EC}" type="presParOf" srcId="{21741262-DC18-074D-87E9-F70440ECEFFD}" destId="{8ABF5B75-E7D1-C046-91BE-6A6B8AF1908B}" srcOrd="0" destOrd="0" presId="urn:microsoft.com/office/officeart/2005/8/layout/chevron2"/>
    <dgm:cxn modelId="{8789CEED-183C-BA4B-9030-0FC2D286C039}" type="presParOf" srcId="{8ABF5B75-E7D1-C046-91BE-6A6B8AF1908B}" destId="{73FD806B-10DD-4A42-BDFB-8F507C76B982}" srcOrd="0" destOrd="0" presId="urn:microsoft.com/office/officeart/2005/8/layout/chevron2"/>
    <dgm:cxn modelId="{C9A6736F-DF47-2644-8E2D-CF8360FCF7EC}" type="presParOf" srcId="{8ABF5B75-E7D1-C046-91BE-6A6B8AF1908B}" destId="{7E8EE16B-70E5-264A-90E5-F996FD6AF24F}" srcOrd="1" destOrd="0" presId="urn:microsoft.com/office/officeart/2005/8/layout/chevron2"/>
    <dgm:cxn modelId="{CF73E905-B2F6-7B4B-95FF-1444784268B9}" type="presParOf" srcId="{21741262-DC18-074D-87E9-F70440ECEFFD}" destId="{6C2AA972-0BD9-4C4A-B09A-B23DFAA1BE19}" srcOrd="1" destOrd="0" presId="urn:microsoft.com/office/officeart/2005/8/layout/chevron2"/>
    <dgm:cxn modelId="{41B2040C-E747-034F-AC29-C183164A9943}" type="presParOf" srcId="{21741262-DC18-074D-87E9-F70440ECEFFD}" destId="{B5640E1F-E27A-0C47-93A6-8EE3D0BC5BD0}" srcOrd="2" destOrd="0" presId="urn:microsoft.com/office/officeart/2005/8/layout/chevron2"/>
    <dgm:cxn modelId="{6B58B77A-800A-C04A-8284-A86B93DCC949}" type="presParOf" srcId="{B5640E1F-E27A-0C47-93A6-8EE3D0BC5BD0}" destId="{7E5DDCF6-8899-CF44-AE9C-78DB9DE739D5}" srcOrd="0" destOrd="0" presId="urn:microsoft.com/office/officeart/2005/8/layout/chevron2"/>
    <dgm:cxn modelId="{AC5A3581-65B2-4B40-AB46-570C126411E8}" type="presParOf" srcId="{B5640E1F-E27A-0C47-93A6-8EE3D0BC5BD0}" destId="{5DA22658-1D0A-9C4A-9093-74BB3B19918E}" srcOrd="1" destOrd="0" presId="urn:microsoft.com/office/officeart/2005/8/layout/chevron2"/>
    <dgm:cxn modelId="{DF7FE08E-E00F-AB41-9A91-CC8F9BCE07B9}" type="presParOf" srcId="{21741262-DC18-074D-87E9-F70440ECEFFD}" destId="{F935A02E-0D0B-1E46-B009-9279F813780D}" srcOrd="3" destOrd="0" presId="urn:microsoft.com/office/officeart/2005/8/layout/chevron2"/>
    <dgm:cxn modelId="{32D9F54B-F030-2B46-9D2E-8A3863F80F85}" type="presParOf" srcId="{21741262-DC18-074D-87E9-F70440ECEFFD}" destId="{FD667267-2566-AE42-B0C6-9A1A56A553E6}" srcOrd="4" destOrd="0" presId="urn:microsoft.com/office/officeart/2005/8/layout/chevron2"/>
    <dgm:cxn modelId="{44F276AD-7127-044C-BF77-ECA00A8C9490}" type="presParOf" srcId="{FD667267-2566-AE42-B0C6-9A1A56A553E6}" destId="{EE7A66F9-69E8-6748-BC75-4DED7D90E8CA}" srcOrd="0" destOrd="0" presId="urn:microsoft.com/office/officeart/2005/8/layout/chevron2"/>
    <dgm:cxn modelId="{E9B8D687-C3E4-064E-B795-812BE83F7115}" type="presParOf" srcId="{FD667267-2566-AE42-B0C6-9A1A56A553E6}" destId="{A9ABA0D8-6E8B-8344-BB91-25477ACA71F5}" srcOrd="1" destOrd="0" presId="urn:microsoft.com/office/officeart/2005/8/layout/chevron2"/>
    <dgm:cxn modelId="{B7231901-A921-034C-902E-98094D70A4A1}" type="presParOf" srcId="{21741262-DC18-074D-87E9-F70440ECEFFD}" destId="{B5EDD66F-58A2-5A47-81CD-61FEBEDA41DE}" srcOrd="5" destOrd="0" presId="urn:microsoft.com/office/officeart/2005/8/layout/chevron2"/>
    <dgm:cxn modelId="{752A7087-4E14-E84D-96E5-B070D69E41AE}" type="presParOf" srcId="{21741262-DC18-074D-87E9-F70440ECEFFD}" destId="{615D14DF-3ACA-254E-BD17-4AF1EB138397}" srcOrd="6" destOrd="0" presId="urn:microsoft.com/office/officeart/2005/8/layout/chevron2"/>
    <dgm:cxn modelId="{3BDD1B25-55BF-3544-8951-B68147031F0D}" type="presParOf" srcId="{615D14DF-3ACA-254E-BD17-4AF1EB138397}" destId="{8A310A4A-31AB-3F46-9773-7D3E1753987E}" srcOrd="0" destOrd="0" presId="urn:microsoft.com/office/officeart/2005/8/layout/chevron2"/>
    <dgm:cxn modelId="{EF2D3968-F7C7-6C45-8209-B552EB6C449B}" type="presParOf" srcId="{615D14DF-3ACA-254E-BD17-4AF1EB138397}" destId="{9772893A-D578-DA43-84ED-E2568AB82756}" srcOrd="1" destOrd="0" presId="urn:microsoft.com/office/officeart/2005/8/layout/chevron2"/>
  </dgm:cxnLst>
  <dgm:bg>
    <a:noFill/>
  </dgm:bg>
  <dgm:whole>
    <a:ln w="9525" cap="flat" cmpd="sng" algn="ctr">
      <a:noFill/>
      <a:prstDash val="solid"/>
      <a:round/>
      <a:headEnd type="none" w="med" len="med"/>
      <a:tailEnd type="none" w="med" len="med"/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A30D99B-A483-6548-A155-EBB13EB459E3}" type="doc">
      <dgm:prSet loTypeId="urn:microsoft.com/office/officeart/2008/layout/VerticalCurvedList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95E3D1E-74B9-194A-8F48-14FC059ED4F5}">
      <dgm:prSet phldrT="[Text]"/>
      <dgm:spPr/>
      <dgm:t>
        <a:bodyPr/>
        <a:lstStyle/>
        <a:p>
          <a:r>
            <a:rPr lang="en-US" dirty="0" smtClean="0"/>
            <a:t>Client: Small Microbrewery</a:t>
          </a:r>
          <a:endParaRPr lang="en-US" dirty="0"/>
        </a:p>
      </dgm:t>
    </dgm:pt>
    <dgm:pt modelId="{0FF6032C-D0DB-D344-A71E-447B3802BB3F}" type="parTrans" cxnId="{DF07DAD1-0153-9045-A9D0-2FF4359D678F}">
      <dgm:prSet/>
      <dgm:spPr/>
      <dgm:t>
        <a:bodyPr/>
        <a:lstStyle/>
        <a:p>
          <a:endParaRPr lang="en-US"/>
        </a:p>
      </dgm:t>
    </dgm:pt>
    <dgm:pt modelId="{CAD37304-9BD3-B648-BED4-8D8C640DE5B9}" type="sibTrans" cxnId="{DF07DAD1-0153-9045-A9D0-2FF4359D678F}">
      <dgm:prSet/>
      <dgm:spPr/>
      <dgm:t>
        <a:bodyPr/>
        <a:lstStyle/>
        <a:p>
          <a:endParaRPr lang="en-US"/>
        </a:p>
      </dgm:t>
    </dgm:pt>
    <dgm:pt modelId="{041FA736-75E2-1948-9AAD-55B7E00CD759}">
      <dgm:prSet phldrT="[Text]"/>
      <dgm:spPr/>
      <dgm:t>
        <a:bodyPr/>
        <a:lstStyle/>
        <a:p>
          <a:r>
            <a:rPr lang="en-US" dirty="0" smtClean="0"/>
            <a:t>Objective: Optimally use machines to minimize </a:t>
          </a:r>
          <a:r>
            <a:rPr lang="en-US" dirty="0" smtClean="0"/>
            <a:t>production time </a:t>
          </a:r>
          <a:endParaRPr lang="en-US" dirty="0"/>
        </a:p>
      </dgm:t>
    </dgm:pt>
    <dgm:pt modelId="{C0CE00C7-4CA1-7B4C-A33B-F195DDBCABA2}" type="parTrans" cxnId="{49E6B170-4D7E-374A-9AC6-24C61527A77D}">
      <dgm:prSet/>
      <dgm:spPr/>
      <dgm:t>
        <a:bodyPr/>
        <a:lstStyle/>
        <a:p>
          <a:endParaRPr lang="en-US"/>
        </a:p>
      </dgm:t>
    </dgm:pt>
    <dgm:pt modelId="{6514A3D4-EF02-B647-99D4-CBAA68966026}" type="sibTrans" cxnId="{49E6B170-4D7E-374A-9AC6-24C61527A77D}">
      <dgm:prSet/>
      <dgm:spPr/>
      <dgm:t>
        <a:bodyPr/>
        <a:lstStyle/>
        <a:p>
          <a:endParaRPr lang="en-US"/>
        </a:p>
      </dgm:t>
    </dgm:pt>
    <dgm:pt modelId="{9A52DAFE-58ED-A644-AEC1-67BD81D16CE2}">
      <dgm:prSet phldrT="[Text]"/>
      <dgm:spPr/>
      <dgm:t>
        <a:bodyPr/>
        <a:lstStyle/>
        <a:p>
          <a:r>
            <a:rPr lang="en-US" dirty="0" smtClean="0"/>
            <a:t>Solution: Build sequence of production </a:t>
          </a:r>
          <a:r>
            <a:rPr lang="en-US" dirty="0" smtClean="0"/>
            <a:t>applying analytical and heuristic methods</a:t>
          </a:r>
          <a:endParaRPr lang="en-US" dirty="0"/>
        </a:p>
      </dgm:t>
    </dgm:pt>
    <dgm:pt modelId="{6EDA7000-B98B-F24C-8532-2BC986811D10}" type="parTrans" cxnId="{83113D79-2005-4541-B011-38678678DDA6}">
      <dgm:prSet/>
      <dgm:spPr/>
      <dgm:t>
        <a:bodyPr/>
        <a:lstStyle/>
        <a:p>
          <a:endParaRPr lang="en-US"/>
        </a:p>
      </dgm:t>
    </dgm:pt>
    <dgm:pt modelId="{6DA5F749-2182-F647-9834-E8FB806A4520}" type="sibTrans" cxnId="{83113D79-2005-4541-B011-38678678DDA6}">
      <dgm:prSet/>
      <dgm:spPr/>
      <dgm:t>
        <a:bodyPr/>
        <a:lstStyle/>
        <a:p>
          <a:endParaRPr lang="en-US"/>
        </a:p>
      </dgm:t>
    </dgm:pt>
    <dgm:pt modelId="{98C84C69-BD7A-334B-BA3A-2ED38CA0AE83}">
      <dgm:prSet phldrT="[Text]"/>
      <dgm:spPr/>
      <dgm:t>
        <a:bodyPr/>
        <a:lstStyle/>
        <a:p>
          <a:r>
            <a:rPr lang="en-US" dirty="0" smtClean="0"/>
            <a:t>Long-term Outcome: Focus more on profit-driving activities like fermentation rather than cleaning</a:t>
          </a:r>
          <a:endParaRPr lang="en-US" dirty="0"/>
        </a:p>
      </dgm:t>
    </dgm:pt>
    <dgm:pt modelId="{EDB19B05-AFDA-7C4E-9A58-E089CA114BDA}" type="parTrans" cxnId="{1B37D561-63B8-4847-BDD5-0AE4692441AC}">
      <dgm:prSet/>
      <dgm:spPr/>
      <dgm:t>
        <a:bodyPr/>
        <a:lstStyle/>
        <a:p>
          <a:endParaRPr lang="en-US"/>
        </a:p>
      </dgm:t>
    </dgm:pt>
    <dgm:pt modelId="{027F5E89-4E5E-444C-92AA-1CB34D8C35DA}" type="sibTrans" cxnId="{1B37D561-63B8-4847-BDD5-0AE4692441AC}">
      <dgm:prSet/>
      <dgm:spPr/>
      <dgm:t>
        <a:bodyPr/>
        <a:lstStyle/>
        <a:p>
          <a:endParaRPr lang="en-US"/>
        </a:p>
      </dgm:t>
    </dgm:pt>
    <dgm:pt modelId="{02B1ECD2-B8BB-EE43-9B2C-CCC3EEAC63B1}" type="pres">
      <dgm:prSet presAssocID="{CA30D99B-A483-6548-A155-EBB13EB459E3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US"/>
        </a:p>
      </dgm:t>
    </dgm:pt>
    <dgm:pt modelId="{025ABF44-2486-A64C-9585-6ED00BF74ABE}" type="pres">
      <dgm:prSet presAssocID="{CA30D99B-A483-6548-A155-EBB13EB459E3}" presName="Name1" presStyleCnt="0"/>
      <dgm:spPr/>
      <dgm:t>
        <a:bodyPr/>
        <a:lstStyle/>
        <a:p>
          <a:endParaRPr lang="en-US"/>
        </a:p>
      </dgm:t>
    </dgm:pt>
    <dgm:pt modelId="{3E22A030-E2CF-9144-B227-42F7FD80DC73}" type="pres">
      <dgm:prSet presAssocID="{CA30D99B-A483-6548-A155-EBB13EB459E3}" presName="cycle" presStyleCnt="0"/>
      <dgm:spPr/>
      <dgm:t>
        <a:bodyPr/>
        <a:lstStyle/>
        <a:p>
          <a:endParaRPr lang="en-US"/>
        </a:p>
      </dgm:t>
    </dgm:pt>
    <dgm:pt modelId="{BC650243-9332-9440-AACB-BBDC89542738}" type="pres">
      <dgm:prSet presAssocID="{CA30D99B-A483-6548-A155-EBB13EB459E3}" presName="srcNode" presStyleLbl="node1" presStyleIdx="0" presStyleCnt="4"/>
      <dgm:spPr/>
      <dgm:t>
        <a:bodyPr/>
        <a:lstStyle/>
        <a:p>
          <a:endParaRPr lang="en-US"/>
        </a:p>
      </dgm:t>
    </dgm:pt>
    <dgm:pt modelId="{08A42E6D-B0FF-064B-B5E4-CD066669BBA9}" type="pres">
      <dgm:prSet presAssocID="{CA30D99B-A483-6548-A155-EBB13EB459E3}" presName="conn" presStyleLbl="parChTrans1D2" presStyleIdx="0" presStyleCnt="1"/>
      <dgm:spPr/>
      <dgm:t>
        <a:bodyPr/>
        <a:lstStyle/>
        <a:p>
          <a:endParaRPr lang="en-US"/>
        </a:p>
      </dgm:t>
    </dgm:pt>
    <dgm:pt modelId="{36714B75-C1A3-FB4A-8DF9-5A3FA9DC153D}" type="pres">
      <dgm:prSet presAssocID="{CA30D99B-A483-6548-A155-EBB13EB459E3}" presName="extraNode" presStyleLbl="node1" presStyleIdx="0" presStyleCnt="4"/>
      <dgm:spPr/>
      <dgm:t>
        <a:bodyPr/>
        <a:lstStyle/>
        <a:p>
          <a:endParaRPr lang="en-US"/>
        </a:p>
      </dgm:t>
    </dgm:pt>
    <dgm:pt modelId="{55C9AE62-EF54-8B49-8E0D-0C2CA1A3E0A5}" type="pres">
      <dgm:prSet presAssocID="{CA30D99B-A483-6548-A155-EBB13EB459E3}" presName="dstNode" presStyleLbl="node1" presStyleIdx="0" presStyleCnt="4"/>
      <dgm:spPr/>
      <dgm:t>
        <a:bodyPr/>
        <a:lstStyle/>
        <a:p>
          <a:endParaRPr lang="en-US"/>
        </a:p>
      </dgm:t>
    </dgm:pt>
    <dgm:pt modelId="{07E9B368-576D-7D4F-826B-8CDE88667D90}" type="pres">
      <dgm:prSet presAssocID="{B95E3D1E-74B9-194A-8F48-14FC059ED4F5}" presName="text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59FCB90-CD7B-E74F-A86E-2EDE8A80DA72}" type="pres">
      <dgm:prSet presAssocID="{B95E3D1E-74B9-194A-8F48-14FC059ED4F5}" presName="accent_1" presStyleCnt="0"/>
      <dgm:spPr/>
      <dgm:t>
        <a:bodyPr/>
        <a:lstStyle/>
        <a:p>
          <a:endParaRPr lang="en-US"/>
        </a:p>
      </dgm:t>
    </dgm:pt>
    <dgm:pt modelId="{E756DA8B-4711-A544-8E4E-EAB3452A5CC6}" type="pres">
      <dgm:prSet presAssocID="{B95E3D1E-74B9-194A-8F48-14FC059ED4F5}" presName="accentRepeatNode" presStyleLbl="solidFgAcc1" presStyleIdx="0" presStyleCnt="4"/>
      <dgm:spPr/>
      <dgm:t>
        <a:bodyPr/>
        <a:lstStyle/>
        <a:p>
          <a:endParaRPr lang="en-US"/>
        </a:p>
      </dgm:t>
    </dgm:pt>
    <dgm:pt modelId="{2978E53F-8AE6-C64E-B198-25A113F719D6}" type="pres">
      <dgm:prSet presAssocID="{041FA736-75E2-1948-9AAD-55B7E00CD759}" presName="text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9B1F79B-2A5A-7043-ACD7-83140CE9F28C}" type="pres">
      <dgm:prSet presAssocID="{041FA736-75E2-1948-9AAD-55B7E00CD759}" presName="accent_2" presStyleCnt="0"/>
      <dgm:spPr/>
      <dgm:t>
        <a:bodyPr/>
        <a:lstStyle/>
        <a:p>
          <a:endParaRPr lang="en-US"/>
        </a:p>
      </dgm:t>
    </dgm:pt>
    <dgm:pt modelId="{61A92F45-1B3C-874A-B6D7-555028FF8073}" type="pres">
      <dgm:prSet presAssocID="{041FA736-75E2-1948-9AAD-55B7E00CD759}" presName="accentRepeatNode" presStyleLbl="solidFgAcc1" presStyleIdx="1" presStyleCnt="4"/>
      <dgm:spPr/>
      <dgm:t>
        <a:bodyPr/>
        <a:lstStyle/>
        <a:p>
          <a:endParaRPr lang="en-US"/>
        </a:p>
      </dgm:t>
    </dgm:pt>
    <dgm:pt modelId="{F1653B5F-8B50-8740-BDAC-3D1FCC692A28}" type="pres">
      <dgm:prSet presAssocID="{9A52DAFE-58ED-A644-AEC1-67BD81D16CE2}" presName="text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3B4D47A-BB10-CA43-B71B-6D5C28E94947}" type="pres">
      <dgm:prSet presAssocID="{9A52DAFE-58ED-A644-AEC1-67BD81D16CE2}" presName="accent_3" presStyleCnt="0"/>
      <dgm:spPr/>
      <dgm:t>
        <a:bodyPr/>
        <a:lstStyle/>
        <a:p>
          <a:endParaRPr lang="en-US"/>
        </a:p>
      </dgm:t>
    </dgm:pt>
    <dgm:pt modelId="{2C65B9CE-378D-2F49-8244-7E249CC30D00}" type="pres">
      <dgm:prSet presAssocID="{9A52DAFE-58ED-A644-AEC1-67BD81D16CE2}" presName="accentRepeatNode" presStyleLbl="solidFgAcc1" presStyleIdx="2" presStyleCnt="4"/>
      <dgm:spPr/>
      <dgm:t>
        <a:bodyPr/>
        <a:lstStyle/>
        <a:p>
          <a:endParaRPr lang="en-US"/>
        </a:p>
      </dgm:t>
    </dgm:pt>
    <dgm:pt modelId="{14B2F75A-4E16-3E44-9863-39885151DD77}" type="pres">
      <dgm:prSet presAssocID="{98C84C69-BD7A-334B-BA3A-2ED38CA0AE83}" presName="text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CB680CE-AFC9-5044-ACE1-C852E15D5898}" type="pres">
      <dgm:prSet presAssocID="{98C84C69-BD7A-334B-BA3A-2ED38CA0AE83}" presName="accent_4" presStyleCnt="0"/>
      <dgm:spPr/>
      <dgm:t>
        <a:bodyPr/>
        <a:lstStyle/>
        <a:p>
          <a:endParaRPr lang="en-US"/>
        </a:p>
      </dgm:t>
    </dgm:pt>
    <dgm:pt modelId="{A3A01E20-4209-0B44-BE79-2B9FEDA7FC23}" type="pres">
      <dgm:prSet presAssocID="{98C84C69-BD7A-334B-BA3A-2ED38CA0AE83}" presName="accentRepeatNode" presStyleLbl="solidFgAcc1" presStyleIdx="3" presStyleCnt="4"/>
      <dgm:spPr/>
      <dgm:t>
        <a:bodyPr/>
        <a:lstStyle/>
        <a:p>
          <a:endParaRPr lang="en-US"/>
        </a:p>
      </dgm:t>
    </dgm:pt>
  </dgm:ptLst>
  <dgm:cxnLst>
    <dgm:cxn modelId="{0D1878CF-B247-4B4A-9C36-4A29EDF2273C}" type="presOf" srcId="{B95E3D1E-74B9-194A-8F48-14FC059ED4F5}" destId="{07E9B368-576D-7D4F-826B-8CDE88667D90}" srcOrd="0" destOrd="0" presId="urn:microsoft.com/office/officeart/2008/layout/VerticalCurvedList"/>
    <dgm:cxn modelId="{83113D79-2005-4541-B011-38678678DDA6}" srcId="{CA30D99B-A483-6548-A155-EBB13EB459E3}" destId="{9A52DAFE-58ED-A644-AEC1-67BD81D16CE2}" srcOrd="2" destOrd="0" parTransId="{6EDA7000-B98B-F24C-8532-2BC986811D10}" sibTransId="{6DA5F749-2182-F647-9834-E8FB806A4520}"/>
    <dgm:cxn modelId="{49E6B170-4D7E-374A-9AC6-24C61527A77D}" srcId="{CA30D99B-A483-6548-A155-EBB13EB459E3}" destId="{041FA736-75E2-1948-9AAD-55B7E00CD759}" srcOrd="1" destOrd="0" parTransId="{C0CE00C7-4CA1-7B4C-A33B-F195DDBCABA2}" sibTransId="{6514A3D4-EF02-B647-99D4-CBAA68966026}"/>
    <dgm:cxn modelId="{1B37D561-63B8-4847-BDD5-0AE4692441AC}" srcId="{CA30D99B-A483-6548-A155-EBB13EB459E3}" destId="{98C84C69-BD7A-334B-BA3A-2ED38CA0AE83}" srcOrd="3" destOrd="0" parTransId="{EDB19B05-AFDA-7C4E-9A58-E089CA114BDA}" sibTransId="{027F5E89-4E5E-444C-92AA-1CB34D8C35DA}"/>
    <dgm:cxn modelId="{CEBA50B5-E812-4064-8725-1DEE60A57EEB}" type="presOf" srcId="{CA30D99B-A483-6548-A155-EBB13EB459E3}" destId="{02B1ECD2-B8BB-EE43-9B2C-CCC3EEAC63B1}" srcOrd="0" destOrd="0" presId="urn:microsoft.com/office/officeart/2008/layout/VerticalCurvedList"/>
    <dgm:cxn modelId="{4C6B2E28-0837-4F0C-B78C-9A203A19D814}" type="presOf" srcId="{041FA736-75E2-1948-9AAD-55B7E00CD759}" destId="{2978E53F-8AE6-C64E-B198-25A113F719D6}" srcOrd="0" destOrd="0" presId="urn:microsoft.com/office/officeart/2008/layout/VerticalCurvedList"/>
    <dgm:cxn modelId="{C4723C37-7243-4BA1-88B9-F9710092E523}" type="presOf" srcId="{98C84C69-BD7A-334B-BA3A-2ED38CA0AE83}" destId="{14B2F75A-4E16-3E44-9863-39885151DD77}" srcOrd="0" destOrd="0" presId="urn:microsoft.com/office/officeart/2008/layout/VerticalCurvedList"/>
    <dgm:cxn modelId="{1249B978-7F8D-42D9-9197-70BEABF19911}" type="presOf" srcId="{CAD37304-9BD3-B648-BED4-8D8C640DE5B9}" destId="{08A42E6D-B0FF-064B-B5E4-CD066669BBA9}" srcOrd="0" destOrd="0" presId="urn:microsoft.com/office/officeart/2008/layout/VerticalCurvedList"/>
    <dgm:cxn modelId="{DF07DAD1-0153-9045-A9D0-2FF4359D678F}" srcId="{CA30D99B-A483-6548-A155-EBB13EB459E3}" destId="{B95E3D1E-74B9-194A-8F48-14FC059ED4F5}" srcOrd="0" destOrd="0" parTransId="{0FF6032C-D0DB-D344-A71E-447B3802BB3F}" sibTransId="{CAD37304-9BD3-B648-BED4-8D8C640DE5B9}"/>
    <dgm:cxn modelId="{F076F4D4-F475-4A3A-B78C-4E2C84335773}" type="presOf" srcId="{9A52DAFE-58ED-A644-AEC1-67BD81D16CE2}" destId="{F1653B5F-8B50-8740-BDAC-3D1FCC692A28}" srcOrd="0" destOrd="0" presId="urn:microsoft.com/office/officeart/2008/layout/VerticalCurvedList"/>
    <dgm:cxn modelId="{360FBFAD-1B84-413B-8BFE-CDAEFEBCB540}" type="presParOf" srcId="{02B1ECD2-B8BB-EE43-9B2C-CCC3EEAC63B1}" destId="{025ABF44-2486-A64C-9585-6ED00BF74ABE}" srcOrd="0" destOrd="0" presId="urn:microsoft.com/office/officeart/2008/layout/VerticalCurvedList"/>
    <dgm:cxn modelId="{2CF8D92B-480E-48EB-BC49-DAF0D98E220C}" type="presParOf" srcId="{025ABF44-2486-A64C-9585-6ED00BF74ABE}" destId="{3E22A030-E2CF-9144-B227-42F7FD80DC73}" srcOrd="0" destOrd="0" presId="urn:microsoft.com/office/officeart/2008/layout/VerticalCurvedList"/>
    <dgm:cxn modelId="{5C5A46C8-68CB-45B8-8120-2F1F8B06CEE6}" type="presParOf" srcId="{3E22A030-E2CF-9144-B227-42F7FD80DC73}" destId="{BC650243-9332-9440-AACB-BBDC89542738}" srcOrd="0" destOrd="0" presId="urn:microsoft.com/office/officeart/2008/layout/VerticalCurvedList"/>
    <dgm:cxn modelId="{69E5C597-91D7-43B6-8C37-4BEA6768538A}" type="presParOf" srcId="{3E22A030-E2CF-9144-B227-42F7FD80DC73}" destId="{08A42E6D-B0FF-064B-B5E4-CD066669BBA9}" srcOrd="1" destOrd="0" presId="urn:microsoft.com/office/officeart/2008/layout/VerticalCurvedList"/>
    <dgm:cxn modelId="{01D2E2A9-BE2E-4448-B03F-195A891C05B3}" type="presParOf" srcId="{3E22A030-E2CF-9144-B227-42F7FD80DC73}" destId="{36714B75-C1A3-FB4A-8DF9-5A3FA9DC153D}" srcOrd="2" destOrd="0" presId="urn:microsoft.com/office/officeart/2008/layout/VerticalCurvedList"/>
    <dgm:cxn modelId="{E6D783BE-2BA0-4FA2-A321-D44B4994588E}" type="presParOf" srcId="{3E22A030-E2CF-9144-B227-42F7FD80DC73}" destId="{55C9AE62-EF54-8B49-8E0D-0C2CA1A3E0A5}" srcOrd="3" destOrd="0" presId="urn:microsoft.com/office/officeart/2008/layout/VerticalCurvedList"/>
    <dgm:cxn modelId="{6E9F271C-7412-451A-B168-5C2A29065B7B}" type="presParOf" srcId="{025ABF44-2486-A64C-9585-6ED00BF74ABE}" destId="{07E9B368-576D-7D4F-826B-8CDE88667D90}" srcOrd="1" destOrd="0" presId="urn:microsoft.com/office/officeart/2008/layout/VerticalCurvedList"/>
    <dgm:cxn modelId="{E2615102-884A-44DD-978E-24028A0871F3}" type="presParOf" srcId="{025ABF44-2486-A64C-9585-6ED00BF74ABE}" destId="{759FCB90-CD7B-E74F-A86E-2EDE8A80DA72}" srcOrd="2" destOrd="0" presId="urn:microsoft.com/office/officeart/2008/layout/VerticalCurvedList"/>
    <dgm:cxn modelId="{B35F0932-2B18-47D4-845B-7BD9D7CC8F51}" type="presParOf" srcId="{759FCB90-CD7B-E74F-A86E-2EDE8A80DA72}" destId="{E756DA8B-4711-A544-8E4E-EAB3452A5CC6}" srcOrd="0" destOrd="0" presId="urn:microsoft.com/office/officeart/2008/layout/VerticalCurvedList"/>
    <dgm:cxn modelId="{2AB87BFA-8B18-4820-9AE8-283A4A8EBD7C}" type="presParOf" srcId="{025ABF44-2486-A64C-9585-6ED00BF74ABE}" destId="{2978E53F-8AE6-C64E-B198-25A113F719D6}" srcOrd="3" destOrd="0" presId="urn:microsoft.com/office/officeart/2008/layout/VerticalCurvedList"/>
    <dgm:cxn modelId="{18EA6408-C363-44DD-8F3B-341D997EAB65}" type="presParOf" srcId="{025ABF44-2486-A64C-9585-6ED00BF74ABE}" destId="{59B1F79B-2A5A-7043-ACD7-83140CE9F28C}" srcOrd="4" destOrd="0" presId="urn:microsoft.com/office/officeart/2008/layout/VerticalCurvedList"/>
    <dgm:cxn modelId="{3D4EF995-DD8C-4937-A30E-6F0B3B7F258E}" type="presParOf" srcId="{59B1F79B-2A5A-7043-ACD7-83140CE9F28C}" destId="{61A92F45-1B3C-874A-B6D7-555028FF8073}" srcOrd="0" destOrd="0" presId="urn:microsoft.com/office/officeart/2008/layout/VerticalCurvedList"/>
    <dgm:cxn modelId="{7D92D3A7-AF1C-410A-A616-F138DC024A84}" type="presParOf" srcId="{025ABF44-2486-A64C-9585-6ED00BF74ABE}" destId="{F1653B5F-8B50-8740-BDAC-3D1FCC692A28}" srcOrd="5" destOrd="0" presId="urn:microsoft.com/office/officeart/2008/layout/VerticalCurvedList"/>
    <dgm:cxn modelId="{127A5CA8-5751-42F7-8DCF-FD76C447879F}" type="presParOf" srcId="{025ABF44-2486-A64C-9585-6ED00BF74ABE}" destId="{13B4D47A-BB10-CA43-B71B-6D5C28E94947}" srcOrd="6" destOrd="0" presId="urn:microsoft.com/office/officeart/2008/layout/VerticalCurvedList"/>
    <dgm:cxn modelId="{C3CEEE7F-CF00-4C99-AE3F-D2E0203E2711}" type="presParOf" srcId="{13B4D47A-BB10-CA43-B71B-6D5C28E94947}" destId="{2C65B9CE-378D-2F49-8244-7E249CC30D00}" srcOrd="0" destOrd="0" presId="urn:microsoft.com/office/officeart/2008/layout/VerticalCurvedList"/>
    <dgm:cxn modelId="{54F18E8C-157F-4BB4-A6DE-29100618ED14}" type="presParOf" srcId="{025ABF44-2486-A64C-9585-6ED00BF74ABE}" destId="{14B2F75A-4E16-3E44-9863-39885151DD77}" srcOrd="7" destOrd="0" presId="urn:microsoft.com/office/officeart/2008/layout/VerticalCurvedList"/>
    <dgm:cxn modelId="{0AC49620-FE0C-47FF-B44D-74D601DA2EF1}" type="presParOf" srcId="{025ABF44-2486-A64C-9585-6ED00BF74ABE}" destId="{8CB680CE-AFC9-5044-ACE1-C852E15D5898}" srcOrd="8" destOrd="0" presId="urn:microsoft.com/office/officeart/2008/layout/VerticalCurvedList"/>
    <dgm:cxn modelId="{E388B196-0CC4-4192-92FA-8B92D162FECA}" type="presParOf" srcId="{8CB680CE-AFC9-5044-ACE1-C852E15D5898}" destId="{A3A01E20-4209-0B44-BE79-2B9FEDA7FC23}" srcOrd="0" destOrd="0" presId="urn:microsoft.com/office/officeart/2008/layout/VerticalCurvedList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28F3D89-6E5C-6D45-A675-1B5FACEA3712}" type="doc">
      <dgm:prSet loTypeId="urn:microsoft.com/office/officeart/2005/8/layout/hProcess7" loCatId="" qsTypeId="urn:microsoft.com/office/officeart/2005/8/quickstyle/simple1" qsCatId="simple" csTypeId="urn:microsoft.com/office/officeart/2005/8/colors/accent1_3" csCatId="accent1" phldr="1"/>
      <dgm:spPr/>
      <dgm:t>
        <a:bodyPr/>
        <a:lstStyle/>
        <a:p>
          <a:endParaRPr lang="en-US"/>
        </a:p>
      </dgm:t>
    </dgm:pt>
    <dgm:pt modelId="{6D74291A-91DB-844A-8510-3001E72A431D}">
      <dgm:prSet/>
      <dgm:spPr/>
      <dgm:t>
        <a:bodyPr/>
        <a:lstStyle/>
        <a:p>
          <a:pPr rtl="0"/>
          <a:r>
            <a:rPr lang="en-US" b="1" i="1" dirty="0" smtClean="0"/>
            <a:t>Integer Program</a:t>
          </a:r>
          <a:endParaRPr lang="en-US" b="1" i="1" dirty="0"/>
        </a:p>
      </dgm:t>
    </dgm:pt>
    <dgm:pt modelId="{89EF82CC-8D69-D34C-B3F4-ADD08F6B8417}" type="parTrans" cxnId="{FE99F34B-93EF-EA4D-B809-728FAE44E527}">
      <dgm:prSet/>
      <dgm:spPr/>
      <dgm:t>
        <a:bodyPr/>
        <a:lstStyle/>
        <a:p>
          <a:endParaRPr lang="en-US"/>
        </a:p>
      </dgm:t>
    </dgm:pt>
    <dgm:pt modelId="{4A4F6E9C-A7D2-7D45-B08E-AA6E43DB9E5C}" type="sibTrans" cxnId="{FE99F34B-93EF-EA4D-B809-728FAE44E527}">
      <dgm:prSet/>
      <dgm:spPr/>
      <dgm:t>
        <a:bodyPr/>
        <a:lstStyle/>
        <a:p>
          <a:endParaRPr lang="en-US"/>
        </a:p>
      </dgm:t>
    </dgm:pt>
    <dgm:pt modelId="{79921637-A211-9044-8E96-E8BD08E52415}">
      <dgm:prSet/>
      <dgm:spPr/>
      <dgm:t>
        <a:bodyPr/>
        <a:lstStyle/>
        <a:p>
          <a:pPr rtl="0"/>
          <a:r>
            <a:rPr lang="en-US" dirty="0" smtClean="0"/>
            <a:t>Provides us with a concise analytical model of constraints</a:t>
          </a:r>
          <a:endParaRPr lang="en-US" dirty="0"/>
        </a:p>
      </dgm:t>
    </dgm:pt>
    <dgm:pt modelId="{7486A058-C147-C144-87B4-C5842A7DADD0}" type="parTrans" cxnId="{8D98F217-7148-AB42-8447-18A9F8A0AB6C}">
      <dgm:prSet/>
      <dgm:spPr/>
      <dgm:t>
        <a:bodyPr/>
        <a:lstStyle/>
        <a:p>
          <a:endParaRPr lang="en-US"/>
        </a:p>
      </dgm:t>
    </dgm:pt>
    <dgm:pt modelId="{A7407029-5A15-9E46-A9FA-93CF13E89BF9}" type="sibTrans" cxnId="{8D98F217-7148-AB42-8447-18A9F8A0AB6C}">
      <dgm:prSet/>
      <dgm:spPr/>
      <dgm:t>
        <a:bodyPr/>
        <a:lstStyle/>
        <a:p>
          <a:endParaRPr lang="en-US"/>
        </a:p>
      </dgm:t>
    </dgm:pt>
    <dgm:pt modelId="{2F4C26F5-C954-7047-BAF9-6874BA2D50CE}">
      <dgm:prSet/>
      <dgm:spPr/>
      <dgm:t>
        <a:bodyPr/>
        <a:lstStyle/>
        <a:p>
          <a:pPr rtl="0"/>
          <a:r>
            <a:rPr lang="en-US" dirty="0" smtClean="0"/>
            <a:t>However, it does not provide us with a realistic sequence of batch production for larger scale problems</a:t>
          </a:r>
          <a:endParaRPr lang="en-US" dirty="0"/>
        </a:p>
      </dgm:t>
    </dgm:pt>
    <dgm:pt modelId="{9B61EC24-87C7-8442-A98F-717E565F3742}" type="parTrans" cxnId="{DD9CAB0B-3710-A149-860F-1F0174E6724B}">
      <dgm:prSet/>
      <dgm:spPr/>
      <dgm:t>
        <a:bodyPr/>
        <a:lstStyle/>
        <a:p>
          <a:endParaRPr lang="en-US"/>
        </a:p>
      </dgm:t>
    </dgm:pt>
    <dgm:pt modelId="{B8BE5037-C03E-AB44-BC96-4E9F15BA20DC}" type="sibTrans" cxnId="{DD9CAB0B-3710-A149-860F-1F0174E6724B}">
      <dgm:prSet/>
      <dgm:spPr/>
      <dgm:t>
        <a:bodyPr/>
        <a:lstStyle/>
        <a:p>
          <a:endParaRPr lang="en-US"/>
        </a:p>
      </dgm:t>
    </dgm:pt>
    <dgm:pt modelId="{A0CA5731-D9B0-8645-A37C-CD57E1C06AAD}">
      <dgm:prSet/>
      <dgm:spPr/>
      <dgm:t>
        <a:bodyPr/>
        <a:lstStyle/>
        <a:p>
          <a:pPr rtl="0"/>
          <a:r>
            <a:rPr lang="en-US" b="1" i="1" dirty="0" smtClean="0"/>
            <a:t>Heuristic Algorithms</a:t>
          </a:r>
          <a:endParaRPr lang="en-US" b="1" i="1" dirty="0"/>
        </a:p>
      </dgm:t>
    </dgm:pt>
    <dgm:pt modelId="{45875726-BDDB-6343-AEE2-E108A8889590}" type="parTrans" cxnId="{C2226750-A815-1249-9CDF-CE3E59118783}">
      <dgm:prSet/>
      <dgm:spPr/>
      <dgm:t>
        <a:bodyPr/>
        <a:lstStyle/>
        <a:p>
          <a:endParaRPr lang="en-US"/>
        </a:p>
      </dgm:t>
    </dgm:pt>
    <dgm:pt modelId="{A69E2DF7-CE56-2F44-8ED4-2DD66F9BBA74}" type="sibTrans" cxnId="{C2226750-A815-1249-9CDF-CE3E59118783}">
      <dgm:prSet/>
      <dgm:spPr/>
      <dgm:t>
        <a:bodyPr/>
        <a:lstStyle/>
        <a:p>
          <a:endParaRPr lang="en-US"/>
        </a:p>
      </dgm:t>
    </dgm:pt>
    <dgm:pt modelId="{C68DC2C6-6892-5946-BCC5-328E7406BCCF}">
      <dgm:prSet/>
      <dgm:spPr/>
      <dgm:t>
        <a:bodyPr/>
        <a:lstStyle/>
        <a:p>
          <a:pPr rtl="0"/>
          <a:r>
            <a:rPr lang="en-US" dirty="0" smtClean="0"/>
            <a:t>Genetic Algorithm provides us with the shortest processing time</a:t>
          </a:r>
          <a:endParaRPr lang="en-US" dirty="0"/>
        </a:p>
      </dgm:t>
    </dgm:pt>
    <dgm:pt modelId="{1E77740C-774B-B34F-8BFA-C81A9169F590}" type="parTrans" cxnId="{32E5A0D1-F1A5-A048-8CDC-BB56EA57975C}">
      <dgm:prSet/>
      <dgm:spPr/>
      <dgm:t>
        <a:bodyPr/>
        <a:lstStyle/>
        <a:p>
          <a:endParaRPr lang="en-US"/>
        </a:p>
      </dgm:t>
    </dgm:pt>
    <dgm:pt modelId="{69263303-7E46-B349-B1A6-4D9D2584F5A3}" type="sibTrans" cxnId="{32E5A0D1-F1A5-A048-8CDC-BB56EA57975C}">
      <dgm:prSet/>
      <dgm:spPr/>
      <dgm:t>
        <a:bodyPr/>
        <a:lstStyle/>
        <a:p>
          <a:endParaRPr lang="en-US"/>
        </a:p>
      </dgm:t>
    </dgm:pt>
    <dgm:pt modelId="{0ED25208-44BB-E04B-83DC-4DB9E78126C7}">
      <dgm:prSet/>
      <dgm:spPr/>
      <dgm:t>
        <a:bodyPr/>
        <a:lstStyle/>
        <a:p>
          <a:pPr rtl="0"/>
          <a:r>
            <a:rPr lang="en-US" dirty="0" smtClean="0"/>
            <a:t>Simulated Annealing improves upon non-optimized times</a:t>
          </a:r>
          <a:endParaRPr lang="en-US" dirty="0"/>
        </a:p>
      </dgm:t>
    </dgm:pt>
    <dgm:pt modelId="{7C2609E2-5218-CE4D-9A0C-E0429F772EB5}" type="parTrans" cxnId="{49B2A484-0676-FC4F-840A-E42312AB97C9}">
      <dgm:prSet/>
      <dgm:spPr/>
      <dgm:t>
        <a:bodyPr/>
        <a:lstStyle/>
        <a:p>
          <a:endParaRPr lang="en-US"/>
        </a:p>
      </dgm:t>
    </dgm:pt>
    <dgm:pt modelId="{6B8D2BC8-A78F-2B46-A6B8-B256AB3D61FB}" type="sibTrans" cxnId="{49B2A484-0676-FC4F-840A-E42312AB97C9}">
      <dgm:prSet/>
      <dgm:spPr/>
      <dgm:t>
        <a:bodyPr/>
        <a:lstStyle/>
        <a:p>
          <a:endParaRPr lang="en-US"/>
        </a:p>
      </dgm:t>
    </dgm:pt>
    <dgm:pt modelId="{0855350B-866E-4243-8638-986281C50025}">
      <dgm:prSet/>
      <dgm:spPr/>
      <dgm:t>
        <a:bodyPr/>
        <a:lstStyle/>
        <a:p>
          <a:pPr rtl="0"/>
          <a:r>
            <a:rPr lang="en-US" b="1" i="1" dirty="0" smtClean="0"/>
            <a:t>Future Steps</a:t>
          </a:r>
          <a:endParaRPr lang="en-US" b="1" i="1" dirty="0"/>
        </a:p>
      </dgm:t>
    </dgm:pt>
    <dgm:pt modelId="{C3F97403-BDC5-E244-B46C-B8922405B2B6}" type="parTrans" cxnId="{2C92501F-0E4B-3B41-B562-3C36BE2C1FF5}">
      <dgm:prSet/>
      <dgm:spPr/>
      <dgm:t>
        <a:bodyPr/>
        <a:lstStyle/>
        <a:p>
          <a:endParaRPr lang="en-US"/>
        </a:p>
      </dgm:t>
    </dgm:pt>
    <dgm:pt modelId="{133BC1A1-0DA9-CE4C-A7DE-10C558DB5F43}" type="sibTrans" cxnId="{2C92501F-0E4B-3B41-B562-3C36BE2C1FF5}">
      <dgm:prSet/>
      <dgm:spPr/>
      <dgm:t>
        <a:bodyPr/>
        <a:lstStyle/>
        <a:p>
          <a:endParaRPr lang="en-US"/>
        </a:p>
      </dgm:t>
    </dgm:pt>
    <dgm:pt modelId="{379B7FA1-7788-354B-8D49-565F9BFE0EAB}">
      <dgm:prSet/>
      <dgm:spPr/>
      <dgm:t>
        <a:bodyPr/>
        <a:lstStyle/>
        <a:p>
          <a:pPr rtl="0"/>
          <a:r>
            <a:rPr lang="en-US" dirty="0" smtClean="0"/>
            <a:t>Implement a hybrid of the Genetic Algorithm and Simulated Annealing</a:t>
          </a:r>
        </a:p>
        <a:p>
          <a:pPr rtl="0"/>
          <a:r>
            <a:rPr lang="en-US" dirty="0" smtClean="0"/>
            <a:t>Scale up our optimal heuristic for larger production processes</a:t>
          </a:r>
          <a:endParaRPr lang="en-US" dirty="0"/>
        </a:p>
      </dgm:t>
    </dgm:pt>
    <dgm:pt modelId="{D3F5792A-E5B4-794A-A562-A1A044672638}" type="parTrans" cxnId="{AD19F7E3-BC81-7546-B167-90916A47A460}">
      <dgm:prSet/>
      <dgm:spPr/>
      <dgm:t>
        <a:bodyPr/>
        <a:lstStyle/>
        <a:p>
          <a:endParaRPr lang="en-US"/>
        </a:p>
      </dgm:t>
    </dgm:pt>
    <dgm:pt modelId="{D4C43A52-D417-014F-B881-D25F92906688}" type="sibTrans" cxnId="{AD19F7E3-BC81-7546-B167-90916A47A460}">
      <dgm:prSet/>
      <dgm:spPr/>
      <dgm:t>
        <a:bodyPr/>
        <a:lstStyle/>
        <a:p>
          <a:endParaRPr lang="en-US"/>
        </a:p>
      </dgm:t>
    </dgm:pt>
    <dgm:pt modelId="{17023AFA-5E2F-0840-899F-63465E479EF0}">
      <dgm:prSet/>
      <dgm:spPr/>
      <dgm:t>
        <a:bodyPr/>
        <a:lstStyle/>
        <a:p>
          <a:pPr rtl="0"/>
          <a:r>
            <a:rPr lang="en-US" dirty="0" smtClean="0">
              <a:solidFill>
                <a:schemeClr val="bg1"/>
              </a:solidFill>
            </a:rPr>
            <a:t>Compared to a non optimized schedule, ~35% decrease in total production time for genetic algorithms and ~16% for simulated annealing</a:t>
          </a:r>
          <a:endParaRPr lang="en-US" dirty="0">
            <a:solidFill>
              <a:schemeClr val="bg1"/>
            </a:solidFill>
          </a:endParaRPr>
        </a:p>
      </dgm:t>
    </dgm:pt>
    <dgm:pt modelId="{EABC11A3-F67E-FF45-BE19-630041A7428B}" type="parTrans" cxnId="{C66FB214-F3DB-1C4A-9CB1-0552DAF02481}">
      <dgm:prSet/>
      <dgm:spPr/>
      <dgm:t>
        <a:bodyPr/>
        <a:lstStyle/>
        <a:p>
          <a:endParaRPr lang="en-US"/>
        </a:p>
      </dgm:t>
    </dgm:pt>
    <dgm:pt modelId="{CD546E2B-068A-BC4F-8A6C-5BFBAC507E31}" type="sibTrans" cxnId="{C66FB214-F3DB-1C4A-9CB1-0552DAF02481}">
      <dgm:prSet/>
      <dgm:spPr/>
      <dgm:t>
        <a:bodyPr/>
        <a:lstStyle/>
        <a:p>
          <a:endParaRPr lang="en-US"/>
        </a:p>
      </dgm:t>
    </dgm:pt>
    <dgm:pt modelId="{2D69BF65-8A64-8D41-93DC-D2ED9C1ABBE2}" type="pres">
      <dgm:prSet presAssocID="{328F3D89-6E5C-6D45-A675-1B5FACEA3712}" presName="Name0" presStyleCnt="0">
        <dgm:presLayoutVars>
          <dgm:dir/>
          <dgm:animLvl val="lvl"/>
          <dgm:resizeHandles val="exact"/>
        </dgm:presLayoutVars>
      </dgm:prSet>
      <dgm:spPr/>
    </dgm:pt>
    <dgm:pt modelId="{B6242EB0-977B-7C46-A285-9FAAE422894D}" type="pres">
      <dgm:prSet presAssocID="{6D74291A-91DB-844A-8510-3001E72A431D}" presName="compositeNode" presStyleCnt="0">
        <dgm:presLayoutVars>
          <dgm:bulletEnabled val="1"/>
        </dgm:presLayoutVars>
      </dgm:prSet>
      <dgm:spPr/>
    </dgm:pt>
    <dgm:pt modelId="{A262391B-5EB9-AC4A-B425-E1113AF4B738}" type="pres">
      <dgm:prSet presAssocID="{6D74291A-91DB-844A-8510-3001E72A431D}" presName="bgRect" presStyleLbl="node1" presStyleIdx="0" presStyleCnt="3"/>
      <dgm:spPr/>
    </dgm:pt>
    <dgm:pt modelId="{FAAEE07F-6BAA-6643-8E6E-49F8E414C833}" type="pres">
      <dgm:prSet presAssocID="{6D74291A-91DB-844A-8510-3001E72A431D}" presName="parentNode" presStyleLbl="node1" presStyleIdx="0" presStyleCnt="3">
        <dgm:presLayoutVars>
          <dgm:chMax val="0"/>
          <dgm:bulletEnabled val="1"/>
        </dgm:presLayoutVars>
      </dgm:prSet>
      <dgm:spPr/>
    </dgm:pt>
    <dgm:pt modelId="{C257CA16-C9FB-C14B-A6B8-D99E5C517DD4}" type="pres">
      <dgm:prSet presAssocID="{6D74291A-91DB-844A-8510-3001E72A431D}" presName="childNode" presStyleLbl="node1" presStyleIdx="0" presStyleCnt="3">
        <dgm:presLayoutVars>
          <dgm:bulletEnabled val="1"/>
        </dgm:presLayoutVars>
      </dgm:prSet>
      <dgm:spPr/>
    </dgm:pt>
    <dgm:pt modelId="{00A09941-A4C5-6E40-92A8-F78A732D62D8}" type="pres">
      <dgm:prSet presAssocID="{4A4F6E9C-A7D2-7D45-B08E-AA6E43DB9E5C}" presName="hSp" presStyleCnt="0"/>
      <dgm:spPr/>
    </dgm:pt>
    <dgm:pt modelId="{8382137D-8B63-5C49-B08B-21909159FCB7}" type="pres">
      <dgm:prSet presAssocID="{4A4F6E9C-A7D2-7D45-B08E-AA6E43DB9E5C}" presName="vProcSp" presStyleCnt="0"/>
      <dgm:spPr/>
    </dgm:pt>
    <dgm:pt modelId="{E3366E17-C195-4B4F-A836-C7504BA6280A}" type="pres">
      <dgm:prSet presAssocID="{4A4F6E9C-A7D2-7D45-B08E-AA6E43DB9E5C}" presName="vSp1" presStyleCnt="0"/>
      <dgm:spPr/>
    </dgm:pt>
    <dgm:pt modelId="{CAE7C5C5-8B2D-0A4D-B0C6-7B8DE3F4269B}" type="pres">
      <dgm:prSet presAssocID="{4A4F6E9C-A7D2-7D45-B08E-AA6E43DB9E5C}" presName="simulatedConn" presStyleLbl="solidFgAcc1" presStyleIdx="0" presStyleCnt="2"/>
      <dgm:spPr/>
    </dgm:pt>
    <dgm:pt modelId="{B6205396-8678-DC40-88D5-328AF62A3852}" type="pres">
      <dgm:prSet presAssocID="{4A4F6E9C-A7D2-7D45-B08E-AA6E43DB9E5C}" presName="vSp2" presStyleCnt="0"/>
      <dgm:spPr/>
    </dgm:pt>
    <dgm:pt modelId="{C02EA917-376F-C644-BFF7-BD0794BAC000}" type="pres">
      <dgm:prSet presAssocID="{4A4F6E9C-A7D2-7D45-B08E-AA6E43DB9E5C}" presName="sibTrans" presStyleCnt="0"/>
      <dgm:spPr/>
    </dgm:pt>
    <dgm:pt modelId="{7AD3BE5C-6E94-BA46-B136-5C75EB68A1AF}" type="pres">
      <dgm:prSet presAssocID="{A0CA5731-D9B0-8645-A37C-CD57E1C06AAD}" presName="compositeNode" presStyleCnt="0">
        <dgm:presLayoutVars>
          <dgm:bulletEnabled val="1"/>
        </dgm:presLayoutVars>
      </dgm:prSet>
      <dgm:spPr/>
    </dgm:pt>
    <dgm:pt modelId="{819AA717-300A-FC4C-8628-C39560ED40AC}" type="pres">
      <dgm:prSet presAssocID="{A0CA5731-D9B0-8645-A37C-CD57E1C06AAD}" presName="bgRect" presStyleLbl="node1" presStyleIdx="1" presStyleCnt="3"/>
      <dgm:spPr/>
    </dgm:pt>
    <dgm:pt modelId="{26E0DF1D-555A-0C47-8419-9139200FCAD5}" type="pres">
      <dgm:prSet presAssocID="{A0CA5731-D9B0-8645-A37C-CD57E1C06AAD}" presName="parentNode" presStyleLbl="node1" presStyleIdx="1" presStyleCnt="3">
        <dgm:presLayoutVars>
          <dgm:chMax val="0"/>
          <dgm:bulletEnabled val="1"/>
        </dgm:presLayoutVars>
      </dgm:prSet>
      <dgm:spPr/>
    </dgm:pt>
    <dgm:pt modelId="{F1A6D3C7-2693-1141-B1FC-08E6F212F33C}" type="pres">
      <dgm:prSet presAssocID="{A0CA5731-D9B0-8645-A37C-CD57E1C06AAD}" presName="child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CFDBAC7-3B44-4844-95C8-377248B1B344}" type="pres">
      <dgm:prSet presAssocID="{A69E2DF7-CE56-2F44-8ED4-2DD66F9BBA74}" presName="hSp" presStyleCnt="0"/>
      <dgm:spPr/>
    </dgm:pt>
    <dgm:pt modelId="{628D7B46-8D89-F84F-B5A8-D246CF94329A}" type="pres">
      <dgm:prSet presAssocID="{A69E2DF7-CE56-2F44-8ED4-2DD66F9BBA74}" presName="vProcSp" presStyleCnt="0"/>
      <dgm:spPr/>
    </dgm:pt>
    <dgm:pt modelId="{0336B1F9-C74F-DA4E-8B4F-6579E3FAD138}" type="pres">
      <dgm:prSet presAssocID="{A69E2DF7-CE56-2F44-8ED4-2DD66F9BBA74}" presName="vSp1" presStyleCnt="0"/>
      <dgm:spPr/>
    </dgm:pt>
    <dgm:pt modelId="{C62CEEFD-166A-4C4C-A26B-423ABB2478B0}" type="pres">
      <dgm:prSet presAssocID="{A69E2DF7-CE56-2F44-8ED4-2DD66F9BBA74}" presName="simulatedConn" presStyleLbl="solidFgAcc1" presStyleIdx="1" presStyleCnt="2"/>
      <dgm:spPr/>
    </dgm:pt>
    <dgm:pt modelId="{DC14771F-865F-CB41-85FB-58CDDB3A50D3}" type="pres">
      <dgm:prSet presAssocID="{A69E2DF7-CE56-2F44-8ED4-2DD66F9BBA74}" presName="vSp2" presStyleCnt="0"/>
      <dgm:spPr/>
    </dgm:pt>
    <dgm:pt modelId="{E9E5E74B-5E00-B644-9F25-D628ACA7B069}" type="pres">
      <dgm:prSet presAssocID="{A69E2DF7-CE56-2F44-8ED4-2DD66F9BBA74}" presName="sibTrans" presStyleCnt="0"/>
      <dgm:spPr/>
    </dgm:pt>
    <dgm:pt modelId="{C274B3E7-0014-5141-94E2-98ADDBDBE180}" type="pres">
      <dgm:prSet presAssocID="{0855350B-866E-4243-8638-986281C50025}" presName="compositeNode" presStyleCnt="0">
        <dgm:presLayoutVars>
          <dgm:bulletEnabled val="1"/>
        </dgm:presLayoutVars>
      </dgm:prSet>
      <dgm:spPr/>
    </dgm:pt>
    <dgm:pt modelId="{1E1D5405-5200-264E-B3C0-B5B568EA0873}" type="pres">
      <dgm:prSet presAssocID="{0855350B-866E-4243-8638-986281C50025}" presName="bgRect" presStyleLbl="node1" presStyleIdx="2" presStyleCnt="3"/>
      <dgm:spPr/>
    </dgm:pt>
    <dgm:pt modelId="{E4EAC5BC-B8DC-274D-A603-DC9B9B11E733}" type="pres">
      <dgm:prSet presAssocID="{0855350B-866E-4243-8638-986281C50025}" presName="parentNode" presStyleLbl="node1" presStyleIdx="2" presStyleCnt="3">
        <dgm:presLayoutVars>
          <dgm:chMax val="0"/>
          <dgm:bulletEnabled val="1"/>
        </dgm:presLayoutVars>
      </dgm:prSet>
      <dgm:spPr/>
    </dgm:pt>
    <dgm:pt modelId="{72D82F16-BBD6-6A4C-A811-C783677A4536}" type="pres">
      <dgm:prSet presAssocID="{0855350B-866E-4243-8638-986281C50025}" presName="childNode" presStyleLbl="node1" presStyleIdx="2" presStyleCnt="3">
        <dgm:presLayoutVars>
          <dgm:bulletEnabled val="1"/>
        </dgm:presLayoutVars>
      </dgm:prSet>
      <dgm:spPr/>
    </dgm:pt>
  </dgm:ptLst>
  <dgm:cxnLst>
    <dgm:cxn modelId="{BC0EE8F2-F485-CA4A-AD7D-F3171D89AF77}" type="presOf" srcId="{C68DC2C6-6892-5946-BCC5-328E7406BCCF}" destId="{F1A6D3C7-2693-1141-B1FC-08E6F212F33C}" srcOrd="0" destOrd="0" presId="urn:microsoft.com/office/officeart/2005/8/layout/hProcess7"/>
    <dgm:cxn modelId="{66215A59-A92F-4B4A-86E8-D9BE9D644E2C}" type="presOf" srcId="{79921637-A211-9044-8E96-E8BD08E52415}" destId="{C257CA16-C9FB-C14B-A6B8-D99E5C517DD4}" srcOrd="0" destOrd="0" presId="urn:microsoft.com/office/officeart/2005/8/layout/hProcess7"/>
    <dgm:cxn modelId="{EEA1040E-26B2-EA46-B167-11EF830F8AD6}" type="presOf" srcId="{A0CA5731-D9B0-8645-A37C-CD57E1C06AAD}" destId="{26E0DF1D-555A-0C47-8419-9139200FCAD5}" srcOrd="1" destOrd="0" presId="urn:microsoft.com/office/officeart/2005/8/layout/hProcess7"/>
    <dgm:cxn modelId="{9B85F701-F248-4D4F-ABB5-F53747254CE4}" type="presOf" srcId="{6D74291A-91DB-844A-8510-3001E72A431D}" destId="{FAAEE07F-6BAA-6643-8E6E-49F8E414C833}" srcOrd="1" destOrd="0" presId="urn:microsoft.com/office/officeart/2005/8/layout/hProcess7"/>
    <dgm:cxn modelId="{12D50327-C5FE-4B4D-8E9F-73B3E8ED9971}" type="presOf" srcId="{2F4C26F5-C954-7047-BAF9-6874BA2D50CE}" destId="{C257CA16-C9FB-C14B-A6B8-D99E5C517DD4}" srcOrd="0" destOrd="1" presId="urn:microsoft.com/office/officeart/2005/8/layout/hProcess7"/>
    <dgm:cxn modelId="{3846F7AF-FABC-7A47-8A9F-E502D91129D2}" type="presOf" srcId="{379B7FA1-7788-354B-8D49-565F9BFE0EAB}" destId="{72D82F16-BBD6-6A4C-A811-C783677A4536}" srcOrd="0" destOrd="0" presId="urn:microsoft.com/office/officeart/2005/8/layout/hProcess7"/>
    <dgm:cxn modelId="{8D98F217-7148-AB42-8447-18A9F8A0AB6C}" srcId="{6D74291A-91DB-844A-8510-3001E72A431D}" destId="{79921637-A211-9044-8E96-E8BD08E52415}" srcOrd="0" destOrd="0" parTransId="{7486A058-C147-C144-87B4-C5842A7DADD0}" sibTransId="{A7407029-5A15-9E46-A9FA-93CF13E89BF9}"/>
    <dgm:cxn modelId="{2C92501F-0E4B-3B41-B562-3C36BE2C1FF5}" srcId="{328F3D89-6E5C-6D45-A675-1B5FACEA3712}" destId="{0855350B-866E-4243-8638-986281C50025}" srcOrd="2" destOrd="0" parTransId="{C3F97403-BDC5-E244-B46C-B8922405B2B6}" sibTransId="{133BC1A1-0DA9-CE4C-A7DE-10C558DB5F43}"/>
    <dgm:cxn modelId="{2979ABEA-4080-4C40-899A-CA7FF9C572E4}" type="presOf" srcId="{0855350B-866E-4243-8638-986281C50025}" destId="{1E1D5405-5200-264E-B3C0-B5B568EA0873}" srcOrd="0" destOrd="0" presId="urn:microsoft.com/office/officeart/2005/8/layout/hProcess7"/>
    <dgm:cxn modelId="{FE99F34B-93EF-EA4D-B809-728FAE44E527}" srcId="{328F3D89-6E5C-6D45-A675-1B5FACEA3712}" destId="{6D74291A-91DB-844A-8510-3001E72A431D}" srcOrd="0" destOrd="0" parTransId="{89EF82CC-8D69-D34C-B3F4-ADD08F6B8417}" sibTransId="{4A4F6E9C-A7D2-7D45-B08E-AA6E43DB9E5C}"/>
    <dgm:cxn modelId="{6CD807E2-E134-DA47-AA9F-F7184810F781}" type="presOf" srcId="{6D74291A-91DB-844A-8510-3001E72A431D}" destId="{A262391B-5EB9-AC4A-B425-E1113AF4B738}" srcOrd="0" destOrd="0" presId="urn:microsoft.com/office/officeart/2005/8/layout/hProcess7"/>
    <dgm:cxn modelId="{C66FB214-F3DB-1C4A-9CB1-0552DAF02481}" srcId="{C68DC2C6-6892-5946-BCC5-328E7406BCCF}" destId="{17023AFA-5E2F-0840-899F-63465E479EF0}" srcOrd="0" destOrd="0" parTransId="{EABC11A3-F67E-FF45-BE19-630041A7428B}" sibTransId="{CD546E2B-068A-BC4F-8A6C-5BFBAC507E31}"/>
    <dgm:cxn modelId="{AD19F7E3-BC81-7546-B167-90916A47A460}" srcId="{0855350B-866E-4243-8638-986281C50025}" destId="{379B7FA1-7788-354B-8D49-565F9BFE0EAB}" srcOrd="0" destOrd="0" parTransId="{D3F5792A-E5B4-794A-A562-A1A044672638}" sibTransId="{D4C43A52-D417-014F-B881-D25F92906688}"/>
    <dgm:cxn modelId="{915C24E3-8B32-004D-BC05-C3B833FC30AC}" type="presOf" srcId="{328F3D89-6E5C-6D45-A675-1B5FACEA3712}" destId="{2D69BF65-8A64-8D41-93DC-D2ED9C1ABBE2}" srcOrd="0" destOrd="0" presId="urn:microsoft.com/office/officeart/2005/8/layout/hProcess7"/>
    <dgm:cxn modelId="{5D2E8777-CF0B-CB42-A91D-21BCFCB2AED5}" type="presOf" srcId="{A0CA5731-D9B0-8645-A37C-CD57E1C06AAD}" destId="{819AA717-300A-FC4C-8628-C39560ED40AC}" srcOrd="0" destOrd="0" presId="urn:microsoft.com/office/officeart/2005/8/layout/hProcess7"/>
    <dgm:cxn modelId="{C2226750-A815-1249-9CDF-CE3E59118783}" srcId="{328F3D89-6E5C-6D45-A675-1B5FACEA3712}" destId="{A0CA5731-D9B0-8645-A37C-CD57E1C06AAD}" srcOrd="1" destOrd="0" parTransId="{45875726-BDDB-6343-AEE2-E108A8889590}" sibTransId="{A69E2DF7-CE56-2F44-8ED4-2DD66F9BBA74}"/>
    <dgm:cxn modelId="{CEEF465E-F68E-6D45-8F38-ED29269E378C}" type="presOf" srcId="{0ED25208-44BB-E04B-83DC-4DB9E78126C7}" destId="{F1A6D3C7-2693-1141-B1FC-08E6F212F33C}" srcOrd="0" destOrd="2" presId="urn:microsoft.com/office/officeart/2005/8/layout/hProcess7"/>
    <dgm:cxn modelId="{DD9CAB0B-3710-A149-860F-1F0174E6724B}" srcId="{6D74291A-91DB-844A-8510-3001E72A431D}" destId="{2F4C26F5-C954-7047-BAF9-6874BA2D50CE}" srcOrd="1" destOrd="0" parTransId="{9B61EC24-87C7-8442-A98F-717E565F3742}" sibTransId="{B8BE5037-C03E-AB44-BC96-4E9F15BA20DC}"/>
    <dgm:cxn modelId="{49B2A484-0676-FC4F-840A-E42312AB97C9}" srcId="{A0CA5731-D9B0-8645-A37C-CD57E1C06AAD}" destId="{0ED25208-44BB-E04B-83DC-4DB9E78126C7}" srcOrd="1" destOrd="0" parTransId="{7C2609E2-5218-CE4D-9A0C-E0429F772EB5}" sibTransId="{6B8D2BC8-A78F-2B46-A6B8-B256AB3D61FB}"/>
    <dgm:cxn modelId="{4DDD870C-745F-2A4B-A6BE-E822A75BE55A}" type="presOf" srcId="{17023AFA-5E2F-0840-899F-63465E479EF0}" destId="{F1A6D3C7-2693-1141-B1FC-08E6F212F33C}" srcOrd="0" destOrd="1" presId="urn:microsoft.com/office/officeart/2005/8/layout/hProcess7"/>
    <dgm:cxn modelId="{F412EF7F-0B1A-9A4D-A22E-84D2C075FAC3}" type="presOf" srcId="{0855350B-866E-4243-8638-986281C50025}" destId="{E4EAC5BC-B8DC-274D-A603-DC9B9B11E733}" srcOrd="1" destOrd="0" presId="urn:microsoft.com/office/officeart/2005/8/layout/hProcess7"/>
    <dgm:cxn modelId="{32E5A0D1-F1A5-A048-8CDC-BB56EA57975C}" srcId="{A0CA5731-D9B0-8645-A37C-CD57E1C06AAD}" destId="{C68DC2C6-6892-5946-BCC5-328E7406BCCF}" srcOrd="0" destOrd="0" parTransId="{1E77740C-774B-B34F-8BFA-C81A9169F590}" sibTransId="{69263303-7E46-B349-B1A6-4D9D2584F5A3}"/>
    <dgm:cxn modelId="{DD7675DB-2876-584D-87FB-EBC48C235E22}" type="presParOf" srcId="{2D69BF65-8A64-8D41-93DC-D2ED9C1ABBE2}" destId="{B6242EB0-977B-7C46-A285-9FAAE422894D}" srcOrd="0" destOrd="0" presId="urn:microsoft.com/office/officeart/2005/8/layout/hProcess7"/>
    <dgm:cxn modelId="{60767F18-09AD-6644-86B6-995D4A9B3221}" type="presParOf" srcId="{B6242EB0-977B-7C46-A285-9FAAE422894D}" destId="{A262391B-5EB9-AC4A-B425-E1113AF4B738}" srcOrd="0" destOrd="0" presId="urn:microsoft.com/office/officeart/2005/8/layout/hProcess7"/>
    <dgm:cxn modelId="{81224D39-F151-6547-B6AD-77306ADDDB3E}" type="presParOf" srcId="{B6242EB0-977B-7C46-A285-9FAAE422894D}" destId="{FAAEE07F-6BAA-6643-8E6E-49F8E414C833}" srcOrd="1" destOrd="0" presId="urn:microsoft.com/office/officeart/2005/8/layout/hProcess7"/>
    <dgm:cxn modelId="{063A665E-9D13-6340-8E1B-7B16F2CC51AB}" type="presParOf" srcId="{B6242EB0-977B-7C46-A285-9FAAE422894D}" destId="{C257CA16-C9FB-C14B-A6B8-D99E5C517DD4}" srcOrd="2" destOrd="0" presId="urn:microsoft.com/office/officeart/2005/8/layout/hProcess7"/>
    <dgm:cxn modelId="{684D3B80-6130-B94B-A087-011A646B39B6}" type="presParOf" srcId="{2D69BF65-8A64-8D41-93DC-D2ED9C1ABBE2}" destId="{00A09941-A4C5-6E40-92A8-F78A732D62D8}" srcOrd="1" destOrd="0" presId="urn:microsoft.com/office/officeart/2005/8/layout/hProcess7"/>
    <dgm:cxn modelId="{F5CD2ED2-847D-8940-BB30-790E1DC2BC2B}" type="presParOf" srcId="{2D69BF65-8A64-8D41-93DC-D2ED9C1ABBE2}" destId="{8382137D-8B63-5C49-B08B-21909159FCB7}" srcOrd="2" destOrd="0" presId="urn:microsoft.com/office/officeart/2005/8/layout/hProcess7"/>
    <dgm:cxn modelId="{6B05D932-9C59-484D-99E5-06981E3D4234}" type="presParOf" srcId="{8382137D-8B63-5C49-B08B-21909159FCB7}" destId="{E3366E17-C195-4B4F-A836-C7504BA6280A}" srcOrd="0" destOrd="0" presId="urn:microsoft.com/office/officeart/2005/8/layout/hProcess7"/>
    <dgm:cxn modelId="{597064F1-59FF-784D-9B4F-908671D9ED02}" type="presParOf" srcId="{8382137D-8B63-5C49-B08B-21909159FCB7}" destId="{CAE7C5C5-8B2D-0A4D-B0C6-7B8DE3F4269B}" srcOrd="1" destOrd="0" presId="urn:microsoft.com/office/officeart/2005/8/layout/hProcess7"/>
    <dgm:cxn modelId="{20AB56A7-11A0-104D-A03B-67D2ED1B754C}" type="presParOf" srcId="{8382137D-8B63-5C49-B08B-21909159FCB7}" destId="{B6205396-8678-DC40-88D5-328AF62A3852}" srcOrd="2" destOrd="0" presId="urn:microsoft.com/office/officeart/2005/8/layout/hProcess7"/>
    <dgm:cxn modelId="{5DEAC297-EDF7-6C40-8189-E59B53C52B97}" type="presParOf" srcId="{2D69BF65-8A64-8D41-93DC-D2ED9C1ABBE2}" destId="{C02EA917-376F-C644-BFF7-BD0794BAC000}" srcOrd="3" destOrd="0" presId="urn:microsoft.com/office/officeart/2005/8/layout/hProcess7"/>
    <dgm:cxn modelId="{32FBD6B7-0D1D-0A44-877D-8B1FB22AD6F7}" type="presParOf" srcId="{2D69BF65-8A64-8D41-93DC-D2ED9C1ABBE2}" destId="{7AD3BE5C-6E94-BA46-B136-5C75EB68A1AF}" srcOrd="4" destOrd="0" presId="urn:microsoft.com/office/officeart/2005/8/layout/hProcess7"/>
    <dgm:cxn modelId="{35A9A9C8-1C4E-0D4C-A789-DE847EC6DA41}" type="presParOf" srcId="{7AD3BE5C-6E94-BA46-B136-5C75EB68A1AF}" destId="{819AA717-300A-FC4C-8628-C39560ED40AC}" srcOrd="0" destOrd="0" presId="urn:microsoft.com/office/officeart/2005/8/layout/hProcess7"/>
    <dgm:cxn modelId="{A6C6EA8A-8BB0-9840-87DD-B69EA2719778}" type="presParOf" srcId="{7AD3BE5C-6E94-BA46-B136-5C75EB68A1AF}" destId="{26E0DF1D-555A-0C47-8419-9139200FCAD5}" srcOrd="1" destOrd="0" presId="urn:microsoft.com/office/officeart/2005/8/layout/hProcess7"/>
    <dgm:cxn modelId="{4ADA7A34-1021-ED4C-A5C0-2DF4765FB108}" type="presParOf" srcId="{7AD3BE5C-6E94-BA46-B136-5C75EB68A1AF}" destId="{F1A6D3C7-2693-1141-B1FC-08E6F212F33C}" srcOrd="2" destOrd="0" presId="urn:microsoft.com/office/officeart/2005/8/layout/hProcess7"/>
    <dgm:cxn modelId="{E26A80EE-0905-7949-8FC5-4910855F3D07}" type="presParOf" srcId="{2D69BF65-8A64-8D41-93DC-D2ED9C1ABBE2}" destId="{8CFDBAC7-3B44-4844-95C8-377248B1B344}" srcOrd="5" destOrd="0" presId="urn:microsoft.com/office/officeart/2005/8/layout/hProcess7"/>
    <dgm:cxn modelId="{EC961B71-FA12-5B40-9051-5900EC11AEDE}" type="presParOf" srcId="{2D69BF65-8A64-8D41-93DC-D2ED9C1ABBE2}" destId="{628D7B46-8D89-F84F-B5A8-D246CF94329A}" srcOrd="6" destOrd="0" presId="urn:microsoft.com/office/officeart/2005/8/layout/hProcess7"/>
    <dgm:cxn modelId="{BD821BB1-5870-2046-A00B-61AE0930AA00}" type="presParOf" srcId="{628D7B46-8D89-F84F-B5A8-D246CF94329A}" destId="{0336B1F9-C74F-DA4E-8B4F-6579E3FAD138}" srcOrd="0" destOrd="0" presId="urn:microsoft.com/office/officeart/2005/8/layout/hProcess7"/>
    <dgm:cxn modelId="{2E918F76-27F9-0F4C-B4C5-129A7B84E09E}" type="presParOf" srcId="{628D7B46-8D89-F84F-B5A8-D246CF94329A}" destId="{C62CEEFD-166A-4C4C-A26B-423ABB2478B0}" srcOrd="1" destOrd="0" presId="urn:microsoft.com/office/officeart/2005/8/layout/hProcess7"/>
    <dgm:cxn modelId="{01105EA5-1746-C243-A5C8-BC07BA66C7D6}" type="presParOf" srcId="{628D7B46-8D89-F84F-B5A8-D246CF94329A}" destId="{DC14771F-865F-CB41-85FB-58CDDB3A50D3}" srcOrd="2" destOrd="0" presId="urn:microsoft.com/office/officeart/2005/8/layout/hProcess7"/>
    <dgm:cxn modelId="{44F88B09-80A0-8F4C-BD3D-40B392D94448}" type="presParOf" srcId="{2D69BF65-8A64-8D41-93DC-D2ED9C1ABBE2}" destId="{E9E5E74B-5E00-B644-9F25-D628ACA7B069}" srcOrd="7" destOrd="0" presId="urn:microsoft.com/office/officeart/2005/8/layout/hProcess7"/>
    <dgm:cxn modelId="{730B869A-BD1D-4244-8AD5-06614F7F3C97}" type="presParOf" srcId="{2D69BF65-8A64-8D41-93DC-D2ED9C1ABBE2}" destId="{C274B3E7-0014-5141-94E2-98ADDBDBE180}" srcOrd="8" destOrd="0" presId="urn:microsoft.com/office/officeart/2005/8/layout/hProcess7"/>
    <dgm:cxn modelId="{201BB17C-6ED9-264C-BB22-757ACBF9A531}" type="presParOf" srcId="{C274B3E7-0014-5141-94E2-98ADDBDBE180}" destId="{1E1D5405-5200-264E-B3C0-B5B568EA0873}" srcOrd="0" destOrd="0" presId="urn:microsoft.com/office/officeart/2005/8/layout/hProcess7"/>
    <dgm:cxn modelId="{1C1594E2-4F9B-104C-BBE4-BFF9945E0993}" type="presParOf" srcId="{C274B3E7-0014-5141-94E2-98ADDBDBE180}" destId="{E4EAC5BC-B8DC-274D-A603-DC9B9B11E733}" srcOrd="1" destOrd="0" presId="urn:microsoft.com/office/officeart/2005/8/layout/hProcess7"/>
    <dgm:cxn modelId="{B955CFEB-AC3D-5046-8DDC-396F672DF1B6}" type="presParOf" srcId="{C274B3E7-0014-5141-94E2-98ADDBDBE180}" destId="{72D82F16-BBD6-6A4C-A811-C783677A4536}" srcOrd="2" destOrd="0" presId="urn:microsoft.com/office/officeart/2005/8/layout/hProcess7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FD806B-10DD-4A42-BDFB-8F507C76B982}">
      <dsp:nvSpPr>
        <dsp:cNvPr id="0" name=""/>
        <dsp:cNvSpPr/>
      </dsp:nvSpPr>
      <dsp:spPr>
        <a:xfrm rot="5400000">
          <a:off x="-198277" y="198277"/>
          <a:ext cx="1321847" cy="925293"/>
        </a:xfrm>
        <a:prstGeom prst="chevron">
          <a:avLst/>
        </a:prstGeom>
        <a:solidFill>
          <a:srgbClr val="1761A9"/>
        </a:solidFill>
        <a:ln w="25400" cap="flat" cmpd="sng" algn="ctr">
          <a:solidFill>
            <a:schemeClr val="bg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>
              <a:solidFill>
                <a:srgbClr val="FFFFFF"/>
              </a:solidFill>
              <a:latin typeface="Franklin Gothic Medium"/>
              <a:cs typeface="Franklin Gothic Medium"/>
            </a:rPr>
            <a:t>Background</a:t>
          </a:r>
        </a:p>
      </dsp:txBody>
      <dsp:txXfrm rot="-5400000">
        <a:off x="1" y="462647"/>
        <a:ext cx="925293" cy="396554"/>
      </dsp:txXfrm>
    </dsp:sp>
    <dsp:sp modelId="{7E8EE16B-70E5-264A-90E5-F996FD6AF24F}">
      <dsp:nvSpPr>
        <dsp:cNvPr id="0" name=""/>
        <dsp:cNvSpPr/>
      </dsp:nvSpPr>
      <dsp:spPr>
        <a:xfrm rot="5400000">
          <a:off x="4147846" y="-3221563"/>
          <a:ext cx="859201" cy="730430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6985" rIns="6985" bIns="6985" numCol="1" spcCol="1270" anchor="ctr" anchorCtr="0">
          <a:noAutofit/>
        </a:bodyPr>
        <a:lstStyle/>
        <a:p>
          <a:pPr marL="57150" lvl="1" indent="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b="0" kern="1200" dirty="0">
              <a:latin typeface="Franklin Gothic Medium"/>
              <a:cs typeface="Franklin Gothic Medium"/>
            </a:rPr>
            <a:t>Craft breweries often lack sufficient human capital and resources to optimally plan production processes</a:t>
          </a:r>
        </a:p>
        <a:p>
          <a:pPr marL="57150" lvl="1" indent="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b="0" kern="1200" dirty="0">
              <a:latin typeface="Franklin Gothic Medium"/>
              <a:cs typeface="Franklin Gothic Medium"/>
            </a:rPr>
            <a:t>Major bottleneck procedures that considerably slow down production include cleaning and changeover times</a:t>
          </a:r>
        </a:p>
      </dsp:txBody>
      <dsp:txXfrm rot="-5400000">
        <a:off x="925294" y="42932"/>
        <a:ext cx="7262363" cy="775315"/>
      </dsp:txXfrm>
    </dsp:sp>
    <dsp:sp modelId="{7E5DDCF6-8899-CF44-AE9C-78DB9DE739D5}">
      <dsp:nvSpPr>
        <dsp:cNvPr id="0" name=""/>
        <dsp:cNvSpPr/>
      </dsp:nvSpPr>
      <dsp:spPr>
        <a:xfrm rot="5400000">
          <a:off x="-198277" y="1375161"/>
          <a:ext cx="1321847" cy="925293"/>
        </a:xfrm>
        <a:prstGeom prst="chevron">
          <a:avLst/>
        </a:prstGeom>
        <a:solidFill>
          <a:srgbClr val="1761A9"/>
        </a:solidFill>
        <a:ln w="25400" cap="flat" cmpd="sng" algn="ctr">
          <a:solidFill>
            <a:schemeClr val="bg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>
              <a:solidFill>
                <a:schemeClr val="bg1"/>
              </a:solidFill>
              <a:latin typeface="Franklin Gothic Medium"/>
              <a:cs typeface="Franklin Gothic Medium"/>
            </a:rPr>
            <a:t>Integer Program</a:t>
          </a:r>
        </a:p>
      </dsp:txBody>
      <dsp:txXfrm rot="-5400000">
        <a:off x="1" y="1639531"/>
        <a:ext cx="925293" cy="396554"/>
      </dsp:txXfrm>
    </dsp:sp>
    <dsp:sp modelId="{5DA22658-1D0A-9C4A-9093-74BB3B19918E}">
      <dsp:nvSpPr>
        <dsp:cNvPr id="0" name=""/>
        <dsp:cNvSpPr/>
      </dsp:nvSpPr>
      <dsp:spPr>
        <a:xfrm rot="5400000">
          <a:off x="4147846" y="-2045668"/>
          <a:ext cx="859201" cy="730430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4F81BD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6985" rIns="6985" bIns="698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b="0" kern="1200" dirty="0">
              <a:latin typeface="Franklin Gothic Medium"/>
              <a:cs typeface="Franklin Gothic Medium"/>
            </a:rPr>
            <a:t>Modeling bottlenecks as a mathematical problem, we aim to minimize production time when producing:</a:t>
          </a:r>
        </a:p>
        <a:p>
          <a:pPr marL="114300" lvl="2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b="0" kern="1200" dirty="0">
              <a:latin typeface="Franklin Gothic Medium"/>
              <a:cs typeface="Franklin Gothic Medium"/>
            </a:rPr>
            <a:t>Three product types</a:t>
          </a:r>
        </a:p>
        <a:p>
          <a:pPr marL="114300" lvl="2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b="0" kern="1200" dirty="0">
              <a:latin typeface="Franklin Gothic Medium"/>
              <a:cs typeface="Franklin Gothic Medium"/>
            </a:rPr>
            <a:t>On three sets of machines</a:t>
          </a:r>
        </a:p>
      </dsp:txBody>
      <dsp:txXfrm rot="-5400000">
        <a:off x="925294" y="1218827"/>
        <a:ext cx="7262363" cy="775315"/>
      </dsp:txXfrm>
    </dsp:sp>
    <dsp:sp modelId="{EE7A66F9-69E8-6748-BC75-4DED7D90E8CA}">
      <dsp:nvSpPr>
        <dsp:cNvPr id="0" name=""/>
        <dsp:cNvSpPr/>
      </dsp:nvSpPr>
      <dsp:spPr>
        <a:xfrm rot="5400000">
          <a:off x="-198277" y="2551057"/>
          <a:ext cx="1321847" cy="925293"/>
        </a:xfrm>
        <a:prstGeom prst="chevron">
          <a:avLst/>
        </a:prstGeom>
        <a:solidFill>
          <a:srgbClr val="1761A9"/>
        </a:solidFill>
        <a:ln w="25400" cap="flat" cmpd="sng" algn="ctr">
          <a:solidFill>
            <a:schemeClr val="bg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>
              <a:solidFill>
                <a:srgbClr val="FFFFFF"/>
              </a:solidFill>
              <a:latin typeface="Franklin Gothic Medium"/>
              <a:cs typeface="Franklin Gothic Medium"/>
            </a:rPr>
            <a:t>Heuristic Algorithms</a:t>
          </a:r>
        </a:p>
      </dsp:txBody>
      <dsp:txXfrm rot="-5400000">
        <a:off x="1" y="2815427"/>
        <a:ext cx="925293" cy="396554"/>
      </dsp:txXfrm>
    </dsp:sp>
    <dsp:sp modelId="{A9ABA0D8-6E8B-8344-BB91-25477ACA71F5}">
      <dsp:nvSpPr>
        <dsp:cNvPr id="0" name=""/>
        <dsp:cNvSpPr/>
      </dsp:nvSpPr>
      <dsp:spPr>
        <a:xfrm rot="5400000">
          <a:off x="4147846" y="-869772"/>
          <a:ext cx="859201" cy="7304306"/>
        </a:xfrm>
        <a:prstGeom prst="round2SameRect">
          <a:avLst/>
        </a:prstGeom>
        <a:solidFill>
          <a:schemeClr val="bg1"/>
        </a:solidFill>
        <a:ln w="25400" cap="flat" cmpd="sng" algn="ctr">
          <a:solidFill>
            <a:srgbClr val="4F81BD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6985" rIns="6985" bIns="698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>
              <a:solidFill>
                <a:srgbClr val="000000"/>
              </a:solidFill>
              <a:latin typeface="Franklin Gothic Medium"/>
              <a:cs typeface="Franklin Gothic Medium"/>
            </a:rPr>
            <a:t> Genetic Algorithms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>
              <a:solidFill>
                <a:srgbClr val="000000"/>
              </a:solidFill>
              <a:latin typeface="Franklin Gothic Medium"/>
              <a:cs typeface="Franklin Gothic Medium"/>
            </a:rPr>
            <a:t>Simulated Annealing</a:t>
          </a:r>
        </a:p>
      </dsp:txBody>
      <dsp:txXfrm rot="-5400000">
        <a:off x="925294" y="2394723"/>
        <a:ext cx="7262363" cy="775315"/>
      </dsp:txXfrm>
    </dsp:sp>
    <dsp:sp modelId="{8A310A4A-31AB-3F46-9773-7D3E1753987E}">
      <dsp:nvSpPr>
        <dsp:cNvPr id="0" name=""/>
        <dsp:cNvSpPr/>
      </dsp:nvSpPr>
      <dsp:spPr>
        <a:xfrm rot="5400000">
          <a:off x="-198277" y="3726953"/>
          <a:ext cx="1321847" cy="925293"/>
        </a:xfrm>
        <a:prstGeom prst="chevron">
          <a:avLst/>
        </a:prstGeom>
        <a:solidFill>
          <a:srgbClr val="1761A9"/>
        </a:solidFill>
        <a:ln w="25400" cap="flat" cmpd="sng" algn="ctr">
          <a:solidFill>
            <a:schemeClr val="bg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>
              <a:solidFill>
                <a:srgbClr val="FFFFFF"/>
              </a:solidFill>
              <a:latin typeface="Franklin Gothic Medium"/>
              <a:cs typeface="Franklin Gothic Medium"/>
            </a:rPr>
            <a:t>Key Takeaways</a:t>
          </a:r>
        </a:p>
      </dsp:txBody>
      <dsp:txXfrm rot="-5400000">
        <a:off x="1" y="3991323"/>
        <a:ext cx="925293" cy="396554"/>
      </dsp:txXfrm>
    </dsp:sp>
    <dsp:sp modelId="{9772893A-D578-DA43-84ED-E2568AB82756}">
      <dsp:nvSpPr>
        <dsp:cNvPr id="0" name=""/>
        <dsp:cNvSpPr/>
      </dsp:nvSpPr>
      <dsp:spPr>
        <a:xfrm rot="5400000">
          <a:off x="4147846" y="306123"/>
          <a:ext cx="859201" cy="7304306"/>
        </a:xfrm>
        <a:prstGeom prst="round2SameRect">
          <a:avLst/>
        </a:prstGeom>
        <a:solidFill>
          <a:schemeClr val="bg1"/>
        </a:solidFill>
        <a:ln w="25400" cap="flat" cmpd="sng" algn="ctr">
          <a:solidFill>
            <a:srgbClr val="4F81BD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6985" rIns="6985" bIns="698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>
              <a:solidFill>
                <a:srgbClr val="000000"/>
              </a:solidFill>
              <a:latin typeface="Franklin Gothic Medium"/>
              <a:cs typeface="Franklin Gothic Medium"/>
            </a:rPr>
            <a:t>Simulated Annealing provides the best solution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>
              <a:solidFill>
                <a:srgbClr val="000000"/>
              </a:solidFill>
              <a:latin typeface="Franklin Gothic Medium"/>
              <a:cs typeface="Franklin Gothic Medium"/>
            </a:rPr>
            <a:t>Integer Program cannot be used for large scale production</a:t>
          </a:r>
        </a:p>
      </dsp:txBody>
      <dsp:txXfrm rot="-5400000">
        <a:off x="925294" y="3570619"/>
        <a:ext cx="7262363" cy="77531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A42E6D-B0FF-064B-B5E4-CD066669BBA9}">
      <dsp:nvSpPr>
        <dsp:cNvPr id="0" name=""/>
        <dsp:cNvSpPr/>
      </dsp:nvSpPr>
      <dsp:spPr>
        <a:xfrm>
          <a:off x="-4336187" y="-665162"/>
          <a:ext cx="5166154" cy="5166154"/>
        </a:xfrm>
        <a:prstGeom prst="blockArc">
          <a:avLst>
            <a:gd name="adj1" fmla="val 18900000"/>
            <a:gd name="adj2" fmla="val 2700000"/>
            <a:gd name="adj3" fmla="val 418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E9B368-576D-7D4F-826B-8CDE88667D90}">
      <dsp:nvSpPr>
        <dsp:cNvPr id="0" name=""/>
        <dsp:cNvSpPr/>
      </dsp:nvSpPr>
      <dsp:spPr>
        <a:xfrm>
          <a:off x="434800" y="294898"/>
          <a:ext cx="3604183" cy="5901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68395" tIns="30480" rIns="30480" bIns="3048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Client: Small Microbrewery</a:t>
          </a:r>
          <a:endParaRPr lang="en-US" sz="1200" kern="1200" dirty="0"/>
        </a:p>
      </dsp:txBody>
      <dsp:txXfrm>
        <a:off x="434800" y="294898"/>
        <a:ext cx="3604183" cy="590103"/>
      </dsp:txXfrm>
    </dsp:sp>
    <dsp:sp modelId="{E756DA8B-4711-A544-8E4E-EAB3452A5CC6}">
      <dsp:nvSpPr>
        <dsp:cNvPr id="0" name=""/>
        <dsp:cNvSpPr/>
      </dsp:nvSpPr>
      <dsp:spPr>
        <a:xfrm>
          <a:off x="65985" y="221135"/>
          <a:ext cx="737629" cy="73762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978E53F-8AE6-C64E-B198-25A113F719D6}">
      <dsp:nvSpPr>
        <dsp:cNvPr id="0" name=""/>
        <dsp:cNvSpPr/>
      </dsp:nvSpPr>
      <dsp:spPr>
        <a:xfrm>
          <a:off x="773120" y="1180207"/>
          <a:ext cx="3265863" cy="5901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68395" tIns="30480" rIns="30480" bIns="3048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Objective: Optimally use machines to minimize </a:t>
          </a:r>
          <a:r>
            <a:rPr lang="en-US" sz="1200" kern="1200" dirty="0" smtClean="0"/>
            <a:t>production time </a:t>
          </a:r>
          <a:endParaRPr lang="en-US" sz="1200" kern="1200" dirty="0"/>
        </a:p>
      </dsp:txBody>
      <dsp:txXfrm>
        <a:off x="773120" y="1180207"/>
        <a:ext cx="3265863" cy="590103"/>
      </dsp:txXfrm>
    </dsp:sp>
    <dsp:sp modelId="{61A92F45-1B3C-874A-B6D7-555028FF8073}">
      <dsp:nvSpPr>
        <dsp:cNvPr id="0" name=""/>
        <dsp:cNvSpPr/>
      </dsp:nvSpPr>
      <dsp:spPr>
        <a:xfrm>
          <a:off x="404305" y="1106444"/>
          <a:ext cx="737629" cy="73762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1653B5F-8B50-8740-BDAC-3D1FCC692A28}">
      <dsp:nvSpPr>
        <dsp:cNvPr id="0" name=""/>
        <dsp:cNvSpPr/>
      </dsp:nvSpPr>
      <dsp:spPr>
        <a:xfrm>
          <a:off x="773120" y="2065517"/>
          <a:ext cx="3265863" cy="5901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68395" tIns="30480" rIns="30480" bIns="3048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Solution: Build sequence of production </a:t>
          </a:r>
          <a:r>
            <a:rPr lang="en-US" sz="1200" kern="1200" dirty="0" smtClean="0"/>
            <a:t>applying analytical and heuristic methods</a:t>
          </a:r>
          <a:endParaRPr lang="en-US" sz="1200" kern="1200" dirty="0"/>
        </a:p>
      </dsp:txBody>
      <dsp:txXfrm>
        <a:off x="773120" y="2065517"/>
        <a:ext cx="3265863" cy="590103"/>
      </dsp:txXfrm>
    </dsp:sp>
    <dsp:sp modelId="{2C65B9CE-378D-2F49-8244-7E249CC30D00}">
      <dsp:nvSpPr>
        <dsp:cNvPr id="0" name=""/>
        <dsp:cNvSpPr/>
      </dsp:nvSpPr>
      <dsp:spPr>
        <a:xfrm>
          <a:off x="404305" y="1991754"/>
          <a:ext cx="737629" cy="73762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4B2F75A-4E16-3E44-9863-39885151DD77}">
      <dsp:nvSpPr>
        <dsp:cNvPr id="0" name=""/>
        <dsp:cNvSpPr/>
      </dsp:nvSpPr>
      <dsp:spPr>
        <a:xfrm>
          <a:off x="434800" y="2950826"/>
          <a:ext cx="3604183" cy="5901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68395" tIns="30480" rIns="30480" bIns="3048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Long-term Outcome: Focus more on profit-driving activities like fermentation rather than cleaning</a:t>
          </a:r>
          <a:endParaRPr lang="en-US" sz="1200" kern="1200" dirty="0"/>
        </a:p>
      </dsp:txBody>
      <dsp:txXfrm>
        <a:off x="434800" y="2950826"/>
        <a:ext cx="3604183" cy="590103"/>
      </dsp:txXfrm>
    </dsp:sp>
    <dsp:sp modelId="{A3A01E20-4209-0B44-BE79-2B9FEDA7FC23}">
      <dsp:nvSpPr>
        <dsp:cNvPr id="0" name=""/>
        <dsp:cNvSpPr/>
      </dsp:nvSpPr>
      <dsp:spPr>
        <a:xfrm>
          <a:off x="65985" y="2877063"/>
          <a:ext cx="737629" cy="73762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62391B-5EB9-AC4A-B425-E1113AF4B738}">
      <dsp:nvSpPr>
        <dsp:cNvPr id="0" name=""/>
        <dsp:cNvSpPr/>
      </dsp:nvSpPr>
      <dsp:spPr>
        <a:xfrm>
          <a:off x="643" y="918953"/>
          <a:ext cx="2767506" cy="3321007"/>
        </a:xfrm>
        <a:prstGeom prst="roundRect">
          <a:avLst>
            <a:gd name="adj" fmla="val 5000"/>
          </a:avLst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82296" rIns="106680" bIns="0" numCol="1" spcCol="1270" anchor="t" anchorCtr="0">
          <a:noAutofit/>
        </a:bodyPr>
        <a:lstStyle/>
        <a:p>
          <a:pPr lvl="0" algn="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i="1" kern="1200" dirty="0" smtClean="0"/>
            <a:t>Integer Program</a:t>
          </a:r>
          <a:endParaRPr lang="en-US" sz="2400" b="1" i="1" kern="1200" dirty="0"/>
        </a:p>
      </dsp:txBody>
      <dsp:txXfrm rot="16200000">
        <a:off x="-1084219" y="2003815"/>
        <a:ext cx="2723226" cy="553501"/>
      </dsp:txXfrm>
    </dsp:sp>
    <dsp:sp modelId="{C257CA16-C9FB-C14B-A6B8-D99E5C517DD4}">
      <dsp:nvSpPr>
        <dsp:cNvPr id="0" name=""/>
        <dsp:cNvSpPr/>
      </dsp:nvSpPr>
      <dsp:spPr>
        <a:xfrm>
          <a:off x="554144" y="918953"/>
          <a:ext cx="2061792" cy="3321007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61722" rIns="0" bIns="0" numCol="1" spcCol="1270" anchor="t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Provides us with a concise analytical model of constraints</a:t>
          </a:r>
          <a:endParaRPr lang="en-US" sz="1800" kern="1200" dirty="0"/>
        </a:p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However, it does not provide us with a realistic sequence of batch production for larger scale problems</a:t>
          </a:r>
          <a:endParaRPr lang="en-US" sz="1800" kern="1200" dirty="0"/>
        </a:p>
      </dsp:txBody>
      <dsp:txXfrm>
        <a:off x="554144" y="918953"/>
        <a:ext cx="2061792" cy="3321007"/>
      </dsp:txXfrm>
    </dsp:sp>
    <dsp:sp modelId="{819AA717-300A-FC4C-8628-C39560ED40AC}">
      <dsp:nvSpPr>
        <dsp:cNvPr id="0" name=""/>
        <dsp:cNvSpPr/>
      </dsp:nvSpPr>
      <dsp:spPr>
        <a:xfrm>
          <a:off x="2865011" y="918953"/>
          <a:ext cx="2767506" cy="3321007"/>
        </a:xfrm>
        <a:prstGeom prst="roundRect">
          <a:avLst>
            <a:gd name="adj" fmla="val 5000"/>
          </a:avLst>
        </a:prstGeom>
        <a:solidFill>
          <a:schemeClr val="accent1">
            <a:shade val="80000"/>
            <a:hueOff val="153123"/>
            <a:satOff val="-2196"/>
            <a:lumOff val="1280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82296" rIns="106680" bIns="0" numCol="1" spcCol="1270" anchor="t" anchorCtr="0">
          <a:noAutofit/>
        </a:bodyPr>
        <a:lstStyle/>
        <a:p>
          <a:pPr lvl="0" algn="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i="1" kern="1200" dirty="0" smtClean="0"/>
            <a:t>Heuristic Algorithms</a:t>
          </a:r>
          <a:endParaRPr lang="en-US" sz="2400" b="1" i="1" kern="1200" dirty="0"/>
        </a:p>
      </dsp:txBody>
      <dsp:txXfrm rot="16200000">
        <a:off x="1780149" y="2003815"/>
        <a:ext cx="2723226" cy="553501"/>
      </dsp:txXfrm>
    </dsp:sp>
    <dsp:sp modelId="{CAE7C5C5-8B2D-0A4D-B0C6-7B8DE3F4269B}">
      <dsp:nvSpPr>
        <dsp:cNvPr id="0" name=""/>
        <dsp:cNvSpPr/>
      </dsp:nvSpPr>
      <dsp:spPr>
        <a:xfrm rot="5400000">
          <a:off x="2634924" y="3557184"/>
          <a:ext cx="487850" cy="415125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1A6D3C7-2693-1141-B1FC-08E6F212F33C}">
      <dsp:nvSpPr>
        <dsp:cNvPr id="0" name=""/>
        <dsp:cNvSpPr/>
      </dsp:nvSpPr>
      <dsp:spPr>
        <a:xfrm>
          <a:off x="3418513" y="918953"/>
          <a:ext cx="2061792" cy="3321007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61722" rIns="0" bIns="0" numCol="1" spcCol="1270" anchor="t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Genetic Algorithm provides us with the shortest processing time</a:t>
          </a:r>
          <a:endParaRPr lang="en-US" sz="18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>
              <a:solidFill>
                <a:schemeClr val="bg1"/>
              </a:solidFill>
            </a:rPr>
            <a:t>Compared to a non optimized schedule, ~35% decrease in total production time for genetic algorithms and ~16% for simulated annealing</a:t>
          </a:r>
          <a:endParaRPr lang="en-US" sz="1400" kern="1200" dirty="0">
            <a:solidFill>
              <a:schemeClr val="bg1"/>
            </a:solidFill>
          </a:endParaRPr>
        </a:p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Simulated Annealing improves upon non-optimized times</a:t>
          </a:r>
          <a:endParaRPr lang="en-US" sz="1800" kern="1200" dirty="0"/>
        </a:p>
      </dsp:txBody>
      <dsp:txXfrm>
        <a:off x="3418513" y="918953"/>
        <a:ext cx="2061792" cy="3321007"/>
      </dsp:txXfrm>
    </dsp:sp>
    <dsp:sp modelId="{1E1D5405-5200-264E-B3C0-B5B568EA0873}">
      <dsp:nvSpPr>
        <dsp:cNvPr id="0" name=""/>
        <dsp:cNvSpPr/>
      </dsp:nvSpPr>
      <dsp:spPr>
        <a:xfrm>
          <a:off x="5729380" y="918953"/>
          <a:ext cx="2767506" cy="3321007"/>
        </a:xfrm>
        <a:prstGeom prst="roundRect">
          <a:avLst>
            <a:gd name="adj" fmla="val 5000"/>
          </a:avLst>
        </a:prstGeom>
        <a:solidFill>
          <a:schemeClr val="accent1">
            <a:shade val="80000"/>
            <a:hueOff val="306247"/>
            <a:satOff val="-4392"/>
            <a:lumOff val="256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82296" rIns="106680" bIns="0" numCol="1" spcCol="1270" anchor="t" anchorCtr="0">
          <a:noAutofit/>
        </a:bodyPr>
        <a:lstStyle/>
        <a:p>
          <a:pPr lvl="0" algn="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i="1" kern="1200" dirty="0" smtClean="0"/>
            <a:t>Future Steps</a:t>
          </a:r>
          <a:endParaRPr lang="en-US" sz="2400" b="1" i="1" kern="1200" dirty="0"/>
        </a:p>
      </dsp:txBody>
      <dsp:txXfrm rot="16200000">
        <a:off x="4644518" y="2003815"/>
        <a:ext cx="2723226" cy="553501"/>
      </dsp:txXfrm>
    </dsp:sp>
    <dsp:sp modelId="{C62CEEFD-166A-4C4C-A26B-423ABB2478B0}">
      <dsp:nvSpPr>
        <dsp:cNvPr id="0" name=""/>
        <dsp:cNvSpPr/>
      </dsp:nvSpPr>
      <dsp:spPr>
        <a:xfrm rot="5400000">
          <a:off x="5499293" y="3557184"/>
          <a:ext cx="487850" cy="415125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306247"/>
              <a:satOff val="-4392"/>
              <a:lumOff val="2561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2D82F16-BBD6-6A4C-A811-C783677A4536}">
      <dsp:nvSpPr>
        <dsp:cNvPr id="0" name=""/>
        <dsp:cNvSpPr/>
      </dsp:nvSpPr>
      <dsp:spPr>
        <a:xfrm>
          <a:off x="6282881" y="918953"/>
          <a:ext cx="2061792" cy="3321007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61722" rIns="0" bIns="0" numCol="1" spcCol="1270" anchor="t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Implement a hybrid of the Genetic Algorithm and Simulated Annealing</a:t>
          </a:r>
        </a:p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Scale up our optimal heuristic for larger production processes</a:t>
          </a:r>
          <a:endParaRPr lang="en-US" sz="1800" kern="1200" dirty="0"/>
        </a:p>
      </dsp:txBody>
      <dsp:txXfrm>
        <a:off x="6282881" y="918953"/>
        <a:ext cx="2061792" cy="332100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7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presOf axis="self"/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EA116D-C17D-0848-8F59-9D3C65D48AE5}" type="datetimeFigureOut">
              <a:rPr lang="en-US" smtClean="0"/>
              <a:t>5/1/19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D08DBC-3176-EE45-A751-3D953E797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3732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Meghana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08DBC-3176-EE45-A751-3D953E7972F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2188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Meghana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9BAC7F-9B39-104A-BC0C-3466603F471D}" type="slidenum">
              <a:rPr lang="en-US" smtClean="0">
                <a:solidFill>
                  <a:prstClr val="black"/>
                </a:solidFill>
              </a:rPr>
              <a:pPr/>
              <a:t>3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76121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 fontAlgn="base">
              <a:buFont typeface="Arial" charset="0"/>
              <a:buChar char="•"/>
            </a:pPr>
            <a:r>
              <a:rPr lang="en-US" dirty="0" smtClean="0"/>
              <a:t>Helen</a:t>
            </a:r>
          </a:p>
          <a:p>
            <a:pPr marL="285750" indent="-285750" fontAlgn="base">
              <a:buFont typeface="Arial" charset="0"/>
              <a:buChar char="•"/>
            </a:pPr>
            <a:r>
              <a:rPr lang="en-US" dirty="0" smtClean="0"/>
              <a:t>Beer </a:t>
            </a:r>
            <a:r>
              <a:rPr lang="en-US" dirty="0" smtClean="0"/>
              <a:t>production follows job shop scheduling</a:t>
            </a:r>
          </a:p>
          <a:p>
            <a:pPr marL="742950" lvl="1" indent="-285750" fontAlgn="base">
              <a:buFont typeface="Arial" charset="0"/>
              <a:buChar char="•"/>
            </a:pPr>
            <a:r>
              <a:rPr lang="en-US" dirty="0" smtClean="0"/>
              <a:t>Orders arrive for three beer products</a:t>
            </a:r>
          </a:p>
          <a:p>
            <a:pPr marL="742950" lvl="1" indent="-285750" fontAlgn="base">
              <a:buFont typeface="Arial" charset="0"/>
              <a:buChar char="•"/>
            </a:pPr>
            <a:r>
              <a:rPr lang="en-US" dirty="0" smtClean="0"/>
              <a:t>Orders accumulate to reach a batch size</a:t>
            </a:r>
          </a:p>
          <a:p>
            <a:pPr marL="742950" lvl="1" indent="-285750" fontAlgn="base">
              <a:buFont typeface="Arial" charset="0"/>
              <a:buChar char="•"/>
            </a:pPr>
            <a:r>
              <a:rPr lang="en-US" dirty="0" smtClean="0"/>
              <a:t>Limited capacity of fermentation vessels</a:t>
            </a:r>
          </a:p>
          <a:p>
            <a:pPr marL="742950" lvl="1" indent="-285750" fontAlgn="base">
              <a:buFont typeface="Arial" charset="0"/>
              <a:buChar char="•"/>
            </a:pPr>
            <a:r>
              <a:rPr lang="en-US" dirty="0" smtClean="0"/>
              <a:t>Vessels cleaned after each batch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08DBC-3176-EE45-A751-3D953E7972F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1207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Helen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08DBC-3176-EE45-A751-3D953E7972F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980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Helen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08DBC-3176-EE45-A751-3D953E7972F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6253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r>
              <a:rPr 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Donny</a:t>
            </a:r>
          </a:p>
          <a:p>
            <a:pPr rtl="0"/>
            <a:r>
              <a:rPr 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 case, it is assumed that fermentation time will take 72, 90, and</a:t>
            </a:r>
            <a:endParaRPr lang="en-US" b="0" dirty="0" smtClean="0">
              <a:effectLst/>
            </a:endParaRPr>
          </a:p>
          <a:p>
            <a:pPr rtl="0"/>
            <a:r>
              <a:rPr 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120 hours respectively; the setting up time is determined by different product types</a:t>
            </a:r>
            <a:endParaRPr lang="en-US" b="0" dirty="0" smtClean="0">
              <a:effectLst/>
            </a:endParaRPr>
          </a:p>
          <a:p>
            <a:pPr rtl="0"/>
            <a:r>
              <a:rPr 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having different setting up time; the cleaning time of 1v , 2 v , and 3v will take 2, 3 and 5</a:t>
            </a:r>
            <a:endParaRPr lang="en-US" b="0" dirty="0" smtClean="0">
              <a:effectLst/>
            </a:endParaRPr>
          </a:p>
          <a:p>
            <a:pPr rtl="0"/>
            <a:r>
              <a:rPr 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hours respectively; the changeover time may occur when the next batch production is</a:t>
            </a:r>
            <a:endParaRPr lang="en-US" b="0" dirty="0" smtClean="0">
              <a:effectLst/>
            </a:endParaRPr>
          </a:p>
          <a:p>
            <a:pPr rtl="0"/>
            <a:r>
              <a:rPr 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changed to the differing vessels for production, it will be 5 hours delay. In addition, the</a:t>
            </a:r>
            <a:endParaRPr lang="en-US" b="0" dirty="0" smtClean="0">
              <a:effectLst/>
            </a:endParaRPr>
          </a:p>
          <a:p>
            <a:pPr rtl="0"/>
            <a:r>
              <a:rPr 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due date of products is 7, 10, and 15 days, respectively, based on customer demand.</a:t>
            </a:r>
            <a:endParaRPr lang="en-US" b="0" dirty="0" smtClean="0">
              <a:effectLst/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08DBC-3176-EE45-A751-3D953E7972F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96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Donny</a:t>
            </a:r>
          </a:p>
          <a:p>
            <a:r>
              <a:rPr lang="en-US" dirty="0"/>
              <a:t>I think decision variables are </a:t>
            </a:r>
            <a:r>
              <a:rPr lang="en-US" dirty="0" err="1"/>
              <a:t>cij</a:t>
            </a:r>
            <a:r>
              <a:rPr lang="en-US" dirty="0"/>
              <a:t>, m1, m2, n1, and n2</a:t>
            </a:r>
          </a:p>
          <a:p>
            <a:r>
              <a:rPr lang="en-US" dirty="0"/>
              <a:t>Get</a:t>
            </a:r>
            <a:r>
              <a:rPr lang="en-US" baseline="0" dirty="0"/>
              <a:t> numbers for Ni from appendix and </a:t>
            </a:r>
            <a:r>
              <a:rPr lang="en-US" baseline="0" dirty="0" err="1"/>
              <a:t>vj</a:t>
            </a:r>
            <a:r>
              <a:rPr lang="en-US" baseline="0" dirty="0"/>
              <a:t> from assumptions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08DBC-3176-EE45-A751-3D953E7972F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7031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08DBC-3176-EE45-A751-3D953E7972F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04596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Luke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08DBC-3176-EE45-A751-3D953E7972F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045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2.png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3.png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3.png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3.png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3.png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3.png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3.png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3.png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9E337-9188-F04A-9568-1A0ACE9489F7}" type="datetimeFigureOut">
              <a:rPr lang="en-US" smtClean="0"/>
              <a:t>5/1/19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0A40E-8417-DB43-A7C0-B86C617596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65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9E337-9188-F04A-9568-1A0ACE9489F7}" type="datetimeFigureOut">
              <a:rPr lang="en-US" smtClean="0"/>
              <a:t>5/1/19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0A40E-8417-DB43-A7C0-B86C617596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213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9E337-9188-F04A-9568-1A0ACE9489F7}" type="datetimeFigureOut">
              <a:rPr lang="en-US" smtClean="0"/>
              <a:t>5/1/19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0A40E-8417-DB43-A7C0-B86C617596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1187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DD793-3345-E043-AFD3-39E98536C9A8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Franklin Gothic Book"/>
              </a:rPr>
              <a:pPr/>
              <a:t>5/1/19</a:t>
            </a:fld>
            <a:endParaRPr lang="en-US">
              <a:solidFill>
                <a:prstClr val="black">
                  <a:tint val="75000"/>
                </a:prstClr>
              </a:solidFill>
              <a:latin typeface="Franklin Gothic Book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Franklin Gothic Book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89FC4-BA4B-694A-8A56-0B2EFA1E98EC}" type="slidenum">
              <a:rPr lang="en-US" smtClean="0">
                <a:solidFill>
                  <a:prstClr val="black">
                    <a:tint val="75000"/>
                  </a:prstClr>
                </a:solidFill>
                <a:latin typeface="Franklin Gothic Book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Franklin Gothic Book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333098" y="6072143"/>
            <a:ext cx="1782040" cy="713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2154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DD793-3345-E043-AFD3-39E98536C9A8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Franklin Gothic Book"/>
              </a:rPr>
              <a:pPr/>
              <a:t>5/1/19</a:t>
            </a:fld>
            <a:endParaRPr lang="en-US">
              <a:solidFill>
                <a:prstClr val="black">
                  <a:tint val="75000"/>
                </a:prstClr>
              </a:solidFill>
              <a:latin typeface="Franklin Gothic Book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Franklin Gothic Book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89FC4-BA4B-694A-8A56-0B2EFA1E98EC}" type="slidenum">
              <a:rPr lang="en-US" smtClean="0">
                <a:solidFill>
                  <a:prstClr val="black">
                    <a:tint val="75000"/>
                  </a:prstClr>
                </a:solidFill>
                <a:latin typeface="Franklin Gothic Book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Franklin Gothic Book"/>
            </a:endParaRP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547543" y="43924"/>
            <a:ext cx="1596457" cy="639381"/>
          </a:xfrm>
          <a:prstGeom prst="rect">
            <a:avLst/>
          </a:prstGeom>
        </p:spPr>
      </p:pic>
      <p:sp>
        <p:nvSpPr>
          <p:cNvPr id="13" name="TextBox 12"/>
          <p:cNvSpPr txBox="1"/>
          <p:nvPr userDrawn="1"/>
        </p:nvSpPr>
        <p:spPr>
          <a:xfrm rot="20858289">
            <a:off x="8132410" y="322950"/>
            <a:ext cx="126479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rgbClr val="FF0000"/>
                </a:solidFill>
                <a:latin typeface="Tw Cen MT"/>
                <a:cs typeface="Tw Cen MT"/>
              </a:rPr>
              <a:t>HOUSEGUARD</a:t>
            </a:r>
          </a:p>
        </p:txBody>
      </p:sp>
    </p:spTree>
    <p:extLst>
      <p:ext uri="{BB962C8B-B14F-4D97-AF65-F5344CB8AC3E}">
        <p14:creationId xmlns:p14="http://schemas.microsoft.com/office/powerpoint/2010/main" val="31979889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DD793-3345-E043-AFD3-39E98536C9A8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Franklin Gothic Book"/>
              </a:rPr>
              <a:pPr/>
              <a:t>5/1/19</a:t>
            </a:fld>
            <a:endParaRPr lang="en-US">
              <a:solidFill>
                <a:prstClr val="black">
                  <a:tint val="75000"/>
                </a:prstClr>
              </a:solidFill>
              <a:latin typeface="Franklin Gothic Book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Franklin Gothic Book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89FC4-BA4B-694A-8A56-0B2EFA1E98EC}" type="slidenum">
              <a:rPr lang="en-US" smtClean="0">
                <a:solidFill>
                  <a:prstClr val="black">
                    <a:tint val="75000"/>
                  </a:prstClr>
                </a:solidFill>
                <a:latin typeface="Franklin Gothic Book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Franklin Gothic Book"/>
            </a:endParaRPr>
          </a:p>
        </p:txBody>
      </p:sp>
    </p:spTree>
    <p:extLst>
      <p:ext uri="{BB962C8B-B14F-4D97-AF65-F5344CB8AC3E}">
        <p14:creationId xmlns:p14="http://schemas.microsoft.com/office/powerpoint/2010/main" val="1603381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DD793-3345-E043-AFD3-39E98536C9A8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Franklin Gothic Book"/>
              </a:rPr>
              <a:pPr/>
              <a:t>5/1/19</a:t>
            </a:fld>
            <a:endParaRPr lang="en-US">
              <a:solidFill>
                <a:prstClr val="black">
                  <a:tint val="75000"/>
                </a:prstClr>
              </a:solidFill>
              <a:latin typeface="Franklin Gothic Book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Franklin Gothic Book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89FC4-BA4B-694A-8A56-0B2EFA1E98EC}" type="slidenum">
              <a:rPr lang="en-US" smtClean="0">
                <a:solidFill>
                  <a:prstClr val="black">
                    <a:tint val="75000"/>
                  </a:prstClr>
                </a:solidFill>
                <a:latin typeface="Franklin Gothic Book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Franklin Gothic Book"/>
            </a:endParaRPr>
          </a:p>
        </p:txBody>
      </p:sp>
    </p:spTree>
    <p:extLst>
      <p:ext uri="{BB962C8B-B14F-4D97-AF65-F5344CB8AC3E}">
        <p14:creationId xmlns:p14="http://schemas.microsoft.com/office/powerpoint/2010/main" val="28833243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DD793-3345-E043-AFD3-39E98536C9A8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Franklin Gothic Book"/>
              </a:rPr>
              <a:pPr/>
              <a:t>5/1/19</a:t>
            </a:fld>
            <a:endParaRPr lang="en-US">
              <a:solidFill>
                <a:prstClr val="black">
                  <a:tint val="75000"/>
                </a:prstClr>
              </a:solidFill>
              <a:latin typeface="Franklin Gothic Book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Franklin Gothic Book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89FC4-BA4B-694A-8A56-0B2EFA1E98EC}" type="slidenum">
              <a:rPr lang="en-US" smtClean="0">
                <a:solidFill>
                  <a:prstClr val="black">
                    <a:tint val="75000"/>
                  </a:prstClr>
                </a:solidFill>
                <a:latin typeface="Franklin Gothic Book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Franklin Gothic Book"/>
            </a:endParaRPr>
          </a:p>
        </p:txBody>
      </p:sp>
    </p:spTree>
    <p:extLst>
      <p:ext uri="{BB962C8B-B14F-4D97-AF65-F5344CB8AC3E}">
        <p14:creationId xmlns:p14="http://schemas.microsoft.com/office/powerpoint/2010/main" val="5649384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DD793-3345-E043-AFD3-39E98536C9A8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Franklin Gothic Book"/>
              </a:rPr>
              <a:pPr/>
              <a:t>5/1/19</a:t>
            </a:fld>
            <a:endParaRPr lang="en-US">
              <a:solidFill>
                <a:prstClr val="black">
                  <a:tint val="75000"/>
                </a:prstClr>
              </a:solidFill>
              <a:latin typeface="Franklin Gothic Book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Franklin Gothic Book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89FC4-BA4B-694A-8A56-0B2EFA1E98EC}" type="slidenum">
              <a:rPr lang="en-US" smtClean="0">
                <a:solidFill>
                  <a:prstClr val="black">
                    <a:tint val="75000"/>
                  </a:prstClr>
                </a:solidFill>
                <a:latin typeface="Franklin Gothic Book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Franklin Gothic Book"/>
            </a:endParaRPr>
          </a:p>
        </p:txBody>
      </p:sp>
    </p:spTree>
    <p:extLst>
      <p:ext uri="{BB962C8B-B14F-4D97-AF65-F5344CB8AC3E}">
        <p14:creationId xmlns:p14="http://schemas.microsoft.com/office/powerpoint/2010/main" val="268594495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DD793-3345-E043-AFD3-39E98536C9A8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Franklin Gothic Book"/>
              </a:rPr>
              <a:pPr/>
              <a:t>5/1/19</a:t>
            </a:fld>
            <a:endParaRPr lang="en-US">
              <a:solidFill>
                <a:prstClr val="black">
                  <a:tint val="75000"/>
                </a:prstClr>
              </a:solidFill>
              <a:latin typeface="Franklin Gothic Book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Franklin Gothic Book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89FC4-BA4B-694A-8A56-0B2EFA1E98EC}" type="slidenum">
              <a:rPr lang="en-US" smtClean="0">
                <a:solidFill>
                  <a:prstClr val="black">
                    <a:tint val="75000"/>
                  </a:prstClr>
                </a:solidFill>
                <a:latin typeface="Franklin Gothic Book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Franklin Gothic Book"/>
            </a:endParaRPr>
          </a:p>
        </p:txBody>
      </p:sp>
    </p:spTree>
    <p:extLst>
      <p:ext uri="{BB962C8B-B14F-4D97-AF65-F5344CB8AC3E}">
        <p14:creationId xmlns:p14="http://schemas.microsoft.com/office/powerpoint/2010/main" val="227711335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DD793-3345-E043-AFD3-39E98536C9A8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Franklin Gothic Book"/>
              </a:rPr>
              <a:pPr/>
              <a:t>5/1/19</a:t>
            </a:fld>
            <a:endParaRPr lang="en-US">
              <a:solidFill>
                <a:prstClr val="black">
                  <a:tint val="75000"/>
                </a:prstClr>
              </a:solidFill>
              <a:latin typeface="Franklin Gothic Book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Franklin Gothic Book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89FC4-BA4B-694A-8A56-0B2EFA1E98EC}" type="slidenum">
              <a:rPr lang="en-US" smtClean="0">
                <a:solidFill>
                  <a:prstClr val="black">
                    <a:tint val="75000"/>
                  </a:prstClr>
                </a:solidFill>
                <a:latin typeface="Franklin Gothic Book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Franklin Gothic Book"/>
            </a:endParaRPr>
          </a:p>
        </p:txBody>
      </p:sp>
    </p:spTree>
    <p:extLst>
      <p:ext uri="{BB962C8B-B14F-4D97-AF65-F5344CB8AC3E}">
        <p14:creationId xmlns:p14="http://schemas.microsoft.com/office/powerpoint/2010/main" val="3480585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9E337-9188-F04A-9568-1A0ACE9489F7}" type="datetimeFigureOut">
              <a:rPr lang="en-US" smtClean="0"/>
              <a:t>5/1/19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0A40E-8417-DB43-A7C0-B86C617596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2240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DD793-3345-E043-AFD3-39E98536C9A8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Franklin Gothic Book"/>
              </a:rPr>
              <a:pPr/>
              <a:t>5/1/19</a:t>
            </a:fld>
            <a:endParaRPr lang="en-US">
              <a:solidFill>
                <a:prstClr val="black">
                  <a:tint val="75000"/>
                </a:prstClr>
              </a:solidFill>
              <a:latin typeface="Franklin Gothic Book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Franklin Gothic Book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89FC4-BA4B-694A-8A56-0B2EFA1E98EC}" type="slidenum">
              <a:rPr lang="en-US" smtClean="0">
                <a:solidFill>
                  <a:prstClr val="black">
                    <a:tint val="75000"/>
                  </a:prstClr>
                </a:solidFill>
                <a:latin typeface="Franklin Gothic Book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Franklin Gothic Book"/>
            </a:endParaRPr>
          </a:p>
        </p:txBody>
      </p:sp>
    </p:spTree>
    <p:extLst>
      <p:ext uri="{BB962C8B-B14F-4D97-AF65-F5344CB8AC3E}">
        <p14:creationId xmlns:p14="http://schemas.microsoft.com/office/powerpoint/2010/main" val="408541886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DD793-3345-E043-AFD3-39E98536C9A8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Franklin Gothic Book"/>
              </a:rPr>
              <a:pPr/>
              <a:t>5/1/19</a:t>
            </a:fld>
            <a:endParaRPr lang="en-US">
              <a:solidFill>
                <a:prstClr val="black">
                  <a:tint val="75000"/>
                </a:prstClr>
              </a:solidFill>
              <a:latin typeface="Franklin Gothic Book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Franklin Gothic Book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89FC4-BA4B-694A-8A56-0B2EFA1E98EC}" type="slidenum">
              <a:rPr lang="en-US" smtClean="0">
                <a:solidFill>
                  <a:prstClr val="black">
                    <a:tint val="75000"/>
                  </a:prstClr>
                </a:solidFill>
                <a:latin typeface="Franklin Gothic Book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Franklin Gothic Book"/>
            </a:endParaRPr>
          </a:p>
        </p:txBody>
      </p:sp>
    </p:spTree>
    <p:extLst>
      <p:ext uri="{BB962C8B-B14F-4D97-AF65-F5344CB8AC3E}">
        <p14:creationId xmlns:p14="http://schemas.microsoft.com/office/powerpoint/2010/main" val="10010710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DD793-3345-E043-AFD3-39E98536C9A8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Franklin Gothic Book"/>
              </a:rPr>
              <a:pPr/>
              <a:t>5/1/19</a:t>
            </a:fld>
            <a:endParaRPr lang="en-US">
              <a:solidFill>
                <a:prstClr val="black">
                  <a:tint val="75000"/>
                </a:prstClr>
              </a:solidFill>
              <a:latin typeface="Franklin Gothic Book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Franklin Gothic Book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89FC4-BA4B-694A-8A56-0B2EFA1E98EC}" type="slidenum">
              <a:rPr lang="en-US" smtClean="0">
                <a:solidFill>
                  <a:prstClr val="black">
                    <a:tint val="75000"/>
                  </a:prstClr>
                </a:solidFill>
                <a:latin typeface="Franklin Gothic Book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Franklin Gothic Book"/>
            </a:endParaRPr>
          </a:p>
        </p:txBody>
      </p:sp>
    </p:spTree>
    <p:extLst>
      <p:ext uri="{BB962C8B-B14F-4D97-AF65-F5344CB8AC3E}">
        <p14:creationId xmlns:p14="http://schemas.microsoft.com/office/powerpoint/2010/main" val="359243605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DD793-3345-E043-AFD3-39E98536C9A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5/1/19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89FC4-BA4B-694A-8A56-0B2EFA1E98E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/>
          <a:srcRect t="28916" b="31282"/>
          <a:stretch/>
        </p:blipFill>
        <p:spPr>
          <a:xfrm>
            <a:off x="7446524" y="6226643"/>
            <a:ext cx="1564125" cy="622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90488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DD793-3345-E043-AFD3-39E98536C9A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5/1/19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89FC4-BA4B-694A-8A56-0B2EFA1E98E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90453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DD793-3345-E043-AFD3-39E98536C9A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5/1/19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89FC4-BA4B-694A-8A56-0B2EFA1E98E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228749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DD793-3345-E043-AFD3-39E98536C9A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5/1/19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89FC4-BA4B-694A-8A56-0B2EFA1E98E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599959" y="69807"/>
            <a:ext cx="486317" cy="4962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836794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DD793-3345-E043-AFD3-39E98536C9A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5/1/19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89FC4-BA4B-694A-8A56-0B2EFA1E98E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599959" y="69807"/>
            <a:ext cx="486317" cy="4962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094327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DD793-3345-E043-AFD3-39E98536C9A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5/1/19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89FC4-BA4B-694A-8A56-0B2EFA1E98E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599959" y="69807"/>
            <a:ext cx="486317" cy="4962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09642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DD793-3345-E043-AFD3-39E98536C9A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5/1/19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89FC4-BA4B-694A-8A56-0B2EFA1E98E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599959" y="69807"/>
            <a:ext cx="486317" cy="4962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30943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9E337-9188-F04A-9568-1A0ACE9489F7}" type="datetimeFigureOut">
              <a:rPr lang="en-US" smtClean="0"/>
              <a:t>5/1/19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0A40E-8417-DB43-A7C0-B86C617596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07509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DD793-3345-E043-AFD3-39E98536C9A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5/1/19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89FC4-BA4B-694A-8A56-0B2EFA1E98E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599959" y="69807"/>
            <a:ext cx="486317" cy="4962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438792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DD793-3345-E043-AFD3-39E98536C9A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5/1/19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89FC4-BA4B-694A-8A56-0B2EFA1E98E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599959" y="84237"/>
            <a:ext cx="486317" cy="4962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693284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DD793-3345-E043-AFD3-39E98536C9A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5/1/19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89FC4-BA4B-694A-8A56-0B2EFA1E98E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599959" y="69807"/>
            <a:ext cx="486317" cy="4962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336310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DD793-3345-E043-AFD3-39E98536C9A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5/1/19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89FC4-BA4B-694A-8A56-0B2EFA1E98E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599959" y="69807"/>
            <a:ext cx="486317" cy="4962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763563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1_Title and Content">
    <p:bg>
      <p:bgPr>
        <a:solidFill>
          <a:schemeClr val="lt1"/>
        </a:solidFill>
        <a:effectLst/>
      </p:bgPr>
    </p:bg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6" name="Google Shape;26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7" name="Google Shape;27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28" name="Google Shape;28;p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599959" y="69807"/>
            <a:ext cx="486317" cy="49624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14226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9E337-9188-F04A-9568-1A0ACE9489F7}" type="datetimeFigureOut">
              <a:rPr lang="en-US" smtClean="0"/>
              <a:t>5/1/19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0A40E-8417-DB43-A7C0-B86C617596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099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9E337-9188-F04A-9568-1A0ACE9489F7}" type="datetimeFigureOut">
              <a:rPr lang="en-US" smtClean="0"/>
              <a:t>5/1/19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0A40E-8417-DB43-A7C0-B86C617596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8740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9E337-9188-F04A-9568-1A0ACE9489F7}" type="datetimeFigureOut">
              <a:rPr lang="en-US" smtClean="0"/>
              <a:t>5/1/19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0A40E-8417-DB43-A7C0-B86C617596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7745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9E337-9188-F04A-9568-1A0ACE9489F7}" type="datetimeFigureOut">
              <a:rPr lang="en-US" smtClean="0"/>
              <a:t>5/1/19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0A40E-8417-DB43-A7C0-B86C617596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664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9E337-9188-F04A-9568-1A0ACE9489F7}" type="datetimeFigureOut">
              <a:rPr lang="en-US" smtClean="0"/>
              <a:t>5/1/19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0A40E-8417-DB43-A7C0-B86C617596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861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9E337-9188-F04A-9568-1A0ACE9489F7}" type="datetimeFigureOut">
              <a:rPr lang="en-US" smtClean="0"/>
              <a:t>5/1/19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0A40E-8417-DB43-A7C0-B86C617596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349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4.xml"/><Relationship Id="rId13" Type="http://schemas.openxmlformats.org/officeDocument/2006/relationships/theme" Target="../theme/theme3.xml"/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19E337-9188-F04A-9568-1A0ACE9489F7}" type="datetimeFigureOut">
              <a:rPr lang="en-US" smtClean="0"/>
              <a:t>5/1/19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50A40E-8417-DB43-A7C0-B86C617596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411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BDD793-3345-E043-AFD3-39E98536C9A8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Franklin Gothic Book"/>
              </a:rPr>
              <a:pPr/>
              <a:t>5/1/19</a:t>
            </a:fld>
            <a:endParaRPr lang="en-US">
              <a:solidFill>
                <a:prstClr val="black">
                  <a:tint val="75000"/>
                </a:prstClr>
              </a:solidFill>
              <a:latin typeface="Franklin Gothic Book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  <a:latin typeface="Franklin Gothic Book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B89FC4-BA4B-694A-8A56-0B2EFA1E98EC}" type="slidenum">
              <a:rPr lang="en-US" smtClean="0">
                <a:solidFill>
                  <a:prstClr val="black">
                    <a:tint val="75000"/>
                  </a:prstClr>
                </a:solidFill>
                <a:latin typeface="Franklin Gothic Book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Franklin Gothic Book"/>
            </a:endParaRPr>
          </a:p>
        </p:txBody>
      </p:sp>
    </p:spTree>
    <p:extLst>
      <p:ext uri="{BB962C8B-B14F-4D97-AF65-F5344CB8AC3E}">
        <p14:creationId xmlns:p14="http://schemas.microsoft.com/office/powerpoint/2010/main" val="25610829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BDD793-3345-E043-AFD3-39E98536C9A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5/1/19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B89FC4-BA4B-694A-8A56-0B2EFA1E98E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0965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l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4" Type="http://schemas.microsoft.com/office/2007/relationships/hdphoto" Target="../media/hdphoto1.wdp"/><Relationship Id="rId5" Type="http://schemas.openxmlformats.org/officeDocument/2006/relationships/image" Target="../media/image13.png"/><Relationship Id="rId6" Type="http://schemas.microsoft.com/office/2007/relationships/hdphoto" Target="../media/hdphoto2.wdp"/><Relationship Id="rId1" Type="http://schemas.openxmlformats.org/officeDocument/2006/relationships/slideLayout" Target="../slideLayouts/slideLayout18.xml"/><Relationship Id="rId2" Type="http://schemas.openxmlformats.org/officeDocument/2006/relationships/image" Target="../media/image2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4" Type="http://schemas.openxmlformats.org/officeDocument/2006/relationships/diagramLayout" Target="../diagrams/layout3.xml"/><Relationship Id="rId5" Type="http://schemas.openxmlformats.org/officeDocument/2006/relationships/diagramQuickStyle" Target="../diagrams/quickStyle3.xml"/><Relationship Id="rId6" Type="http://schemas.openxmlformats.org/officeDocument/2006/relationships/diagramColors" Target="../diagrams/colors3.xml"/><Relationship Id="rId7" Type="http://schemas.microsoft.com/office/2007/relationships/diagramDrawing" Target="../diagrams/drawing3.xml"/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4" Type="http://schemas.openxmlformats.org/officeDocument/2006/relationships/diagramLayout" Target="../diagrams/layout1.xml"/><Relationship Id="rId5" Type="http://schemas.openxmlformats.org/officeDocument/2006/relationships/diagramQuickStyle" Target="../diagrams/quickStyle1.xml"/><Relationship Id="rId6" Type="http://schemas.openxmlformats.org/officeDocument/2006/relationships/diagramColors" Target="../diagrams/colors1.xml"/><Relationship Id="rId7" Type="http://schemas.microsoft.com/office/2007/relationships/diagramDrawing" Target="../diagrams/drawing1.xml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4" Type="http://schemas.openxmlformats.org/officeDocument/2006/relationships/diagramLayout" Target="../diagrams/layout2.xml"/><Relationship Id="rId5" Type="http://schemas.openxmlformats.org/officeDocument/2006/relationships/diagramQuickStyle" Target="../diagrams/quickStyle2.xml"/><Relationship Id="rId6" Type="http://schemas.openxmlformats.org/officeDocument/2006/relationships/diagramColors" Target="../diagrams/colors2.xml"/><Relationship Id="rId7" Type="http://schemas.microsoft.com/office/2007/relationships/diagramDrawing" Target="../diagrams/drawing2.xml"/><Relationship Id="rId8" Type="http://schemas.openxmlformats.org/officeDocument/2006/relationships/image" Target="../media/image4.png"/><Relationship Id="rId9" Type="http://schemas.openxmlformats.org/officeDocument/2006/relationships/image" Target="../media/image5.png"/><Relationship Id="rId10" Type="http://schemas.openxmlformats.org/officeDocument/2006/relationships/image" Target="../media/image6.png"/><Relationship Id="rId11" Type="http://schemas.openxmlformats.org/officeDocument/2006/relationships/image" Target="../media/image7.png"/><Relationship Id="rId1" Type="http://schemas.openxmlformats.org/officeDocument/2006/relationships/slideLayout" Target="../slideLayouts/slideLayout24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8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1653" y="2130425"/>
            <a:ext cx="8710510" cy="1470025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2"/>
                </a:solidFill>
                <a:latin typeface="Franklin Gothic Medium"/>
                <a:cs typeface="Franklin Gothic Medium"/>
              </a:rPr>
              <a:t>Craft Brewery Scheduling:</a:t>
            </a:r>
            <a:br>
              <a:rPr lang="en-US" dirty="0" smtClean="0">
                <a:solidFill>
                  <a:schemeClr val="tx2"/>
                </a:solidFill>
                <a:latin typeface="Franklin Gothic Medium"/>
                <a:cs typeface="Franklin Gothic Medium"/>
              </a:rPr>
            </a:br>
            <a:r>
              <a:rPr lang="en-US" sz="3600" dirty="0" smtClean="0">
                <a:solidFill>
                  <a:schemeClr val="tx2"/>
                </a:solidFill>
                <a:latin typeface="Franklin Gothic Medium"/>
                <a:cs typeface="Franklin Gothic Medium"/>
              </a:rPr>
              <a:t>Minimizing Bottlenecks in Production Process</a:t>
            </a:r>
            <a:endParaRPr lang="en-US" sz="3600" dirty="0">
              <a:solidFill>
                <a:schemeClr val="tx2"/>
              </a:solidFill>
              <a:latin typeface="Franklin Gothic Medium"/>
              <a:cs typeface="Franklin Gothic Medium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>
                <a:latin typeface="Franklin Gothic Book"/>
                <a:cs typeface="Franklin Gothic Book"/>
              </a:rPr>
              <a:t>Donny Donnelly</a:t>
            </a:r>
          </a:p>
          <a:p>
            <a:r>
              <a:rPr lang="en-US" dirty="0" smtClean="0">
                <a:latin typeface="Franklin Gothic Book"/>
                <a:cs typeface="Franklin Gothic Book"/>
              </a:rPr>
              <a:t>Meghana Gudur</a:t>
            </a:r>
          </a:p>
          <a:p>
            <a:r>
              <a:rPr lang="en-US" dirty="0" smtClean="0">
                <a:latin typeface="Franklin Gothic Book"/>
                <a:cs typeface="Franklin Gothic Book"/>
              </a:rPr>
              <a:t>Luke </a:t>
            </a:r>
            <a:r>
              <a:rPr lang="en-US" dirty="0" err="1" smtClean="0">
                <a:latin typeface="Franklin Gothic Book"/>
                <a:cs typeface="Franklin Gothic Book"/>
              </a:rPr>
              <a:t>Guo</a:t>
            </a:r>
            <a:endParaRPr lang="en-US" dirty="0" smtClean="0">
              <a:latin typeface="Franklin Gothic Book"/>
              <a:cs typeface="Franklin Gothic Book"/>
            </a:endParaRPr>
          </a:p>
          <a:p>
            <a:r>
              <a:rPr lang="en-US" dirty="0" smtClean="0">
                <a:latin typeface="Franklin Gothic Book"/>
                <a:cs typeface="Franklin Gothic Book"/>
              </a:rPr>
              <a:t>Helen Lu</a:t>
            </a:r>
            <a:endParaRPr lang="en-US" dirty="0">
              <a:latin typeface="Franklin Gothic Book"/>
              <a:cs typeface="Franklin Gothic Book"/>
            </a:endParaRPr>
          </a:p>
        </p:txBody>
      </p:sp>
    </p:spTree>
    <p:extLst>
      <p:ext uri="{BB962C8B-B14F-4D97-AF65-F5344CB8AC3E}">
        <p14:creationId xmlns:p14="http://schemas.microsoft.com/office/powerpoint/2010/main" val="611268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B4E69E4-9049-4C7E-BD64-8AD60D3FBA0A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Heuristics</a:t>
            </a:r>
          </a:p>
          <a:p>
            <a:r>
              <a:rPr lang="en-US" sz="1800" dirty="0"/>
              <a:t>Understanding genetic algorithm and simulated annealing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10070FC0-BAD3-4689-8561-6DF04DE49794}"/>
              </a:ext>
            </a:extLst>
          </p:cNvPr>
          <p:cNvSpPr/>
          <p:nvPr/>
        </p:nvSpPr>
        <p:spPr>
          <a:xfrm>
            <a:off x="568411" y="1417638"/>
            <a:ext cx="3867665" cy="1604962"/>
          </a:xfrm>
          <a:prstGeom prst="rect">
            <a:avLst/>
          </a:prstGeom>
          <a:noFill/>
          <a:ln w="2857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b="1" dirty="0">
                <a:solidFill>
                  <a:schemeClr val="tx1"/>
                </a:solidFill>
              </a:rPr>
              <a:t>Genetic Algorithm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Crossover Probability: 0.8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Mutation Probability: 0.2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Generation Gap: 0.9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Population Size: 20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xmlns="" id="{B6F04D7F-4030-4404-B54C-BE9067D7098E}"/>
                  </a:ext>
                </a:extLst>
              </p:cNvPr>
              <p:cNvSpPr/>
              <p:nvPr/>
            </p:nvSpPr>
            <p:spPr>
              <a:xfrm>
                <a:off x="4707924" y="1400176"/>
                <a:ext cx="3867665" cy="1604962"/>
              </a:xfrm>
              <a:prstGeom prst="rect">
                <a:avLst/>
              </a:prstGeom>
              <a:noFill/>
              <a:ln w="28575"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r>
                  <a:rPr lang="en-US" b="1" dirty="0">
                    <a:solidFill>
                      <a:schemeClr val="tx1"/>
                    </a:solidFill>
                  </a:rPr>
                  <a:t>Simulated Annealing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dirty="0">
                    <a:solidFill>
                      <a:schemeClr val="tx1"/>
                    </a:solidFill>
                  </a:rPr>
                  <a:t>Initial Temperature: 100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dirty="0">
                    <a:solidFill>
                      <a:schemeClr val="tx1"/>
                    </a:solidFill>
                  </a:rPr>
                  <a:t>Reduction Function: </a:t>
                </a:r>
                <a14:m>
                  <m:oMath xmlns:m="http://schemas.openxmlformats.org/officeDocument/2006/math" xmlns=""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𝛼</m:t>
                    </m:r>
                    <m:d>
                      <m:dPr>
                        <m:ctrlP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=0.99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endParaRPr lang="en-US" b="0" dirty="0">
                  <a:solidFill>
                    <a:schemeClr val="tx1"/>
                  </a:solidFill>
                </a:endParaRP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dirty="0">
                    <a:solidFill>
                      <a:schemeClr val="tx1"/>
                    </a:solidFill>
                  </a:rPr>
                  <a:t>Neighbor: 10 random interchanges</a:t>
                </a:r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B6F04D7F-4030-4404-B54C-BE9067D7098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07924" y="1400176"/>
                <a:ext cx="3867665" cy="1604962"/>
              </a:xfrm>
              <a:prstGeom prst="rect">
                <a:avLst/>
              </a:prstGeom>
              <a:blipFill>
                <a:blip r:embed="rId2"/>
                <a:stretch>
                  <a:fillRect l="-1260" t="-2281" r="-630"/>
                </a:stretch>
              </a:blipFill>
              <a:ln w="28575">
                <a:noFill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5AABB4CC-576A-441E-A3B8-ECEEAFE729F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21356" y="3022600"/>
            <a:ext cx="3736374" cy="257493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3CDF0447-80F8-4568-A818-087F8BBC31A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629415" y="3022600"/>
            <a:ext cx="3880529" cy="2740373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825D9716-F6CD-4CC7-B857-1ADBBD742EB0}"/>
              </a:ext>
            </a:extLst>
          </p:cNvPr>
          <p:cNvSpPr/>
          <p:nvPr/>
        </p:nvSpPr>
        <p:spPr>
          <a:xfrm>
            <a:off x="568411" y="5648508"/>
            <a:ext cx="8007178" cy="934854"/>
          </a:xfrm>
          <a:prstGeom prst="rect">
            <a:avLst/>
          </a:prstGeom>
          <a:noFill/>
          <a:ln w="2857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b="1" dirty="0">
                <a:solidFill>
                  <a:schemeClr val="tx1"/>
                </a:solidFill>
              </a:rPr>
              <a:t>Results</a:t>
            </a:r>
          </a:p>
          <a:p>
            <a:r>
              <a:rPr lang="en-US" dirty="0">
                <a:solidFill>
                  <a:schemeClr val="tx1"/>
                </a:solidFill>
              </a:rPr>
              <a:t>Compared to a non optimized schedule, ~35% decrease in total production time for genetic algorithms and ~16% for simulated annealing</a:t>
            </a:r>
          </a:p>
        </p:txBody>
      </p:sp>
    </p:spTree>
    <p:extLst>
      <p:ext uri="{BB962C8B-B14F-4D97-AF65-F5344CB8AC3E}">
        <p14:creationId xmlns:p14="http://schemas.microsoft.com/office/powerpoint/2010/main" val="14308223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Key Takeaways</a:t>
            </a:r>
            <a:endParaRPr lang="en-US" dirty="0" smtClean="0"/>
          </a:p>
          <a:p>
            <a:r>
              <a:rPr lang="en-US" sz="1800" dirty="0" smtClean="0"/>
              <a:t>Moving forward with next steps for discovery</a:t>
            </a:r>
            <a:endParaRPr lang="en-US" sz="1800" dirty="0"/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3272508143"/>
              </p:ext>
            </p:extLst>
          </p:nvPr>
        </p:nvGraphicFramePr>
        <p:xfrm>
          <a:off x="326950" y="1483375"/>
          <a:ext cx="8497530" cy="51589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6913319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latin typeface="Franklin Gothic Medium"/>
                <a:cs typeface="Franklin Gothic Medium"/>
              </a:rPr>
              <a:t>Executive Summary</a:t>
            </a:r>
            <a:br>
              <a:rPr lang="en-US" dirty="0">
                <a:latin typeface="Franklin Gothic Medium"/>
                <a:cs typeface="Franklin Gothic Medium"/>
              </a:rPr>
            </a:br>
            <a:r>
              <a:rPr lang="en-US" sz="1800" dirty="0">
                <a:latin typeface="Franklin Gothic Medium"/>
                <a:cs typeface="Franklin Gothic Medium"/>
              </a:rPr>
              <a:t>Production scheduling for a microbrewery</a:t>
            </a: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2204562243"/>
              </p:ext>
            </p:extLst>
          </p:nvPr>
        </p:nvGraphicFramePr>
        <p:xfrm>
          <a:off x="457200" y="1626396"/>
          <a:ext cx="8229600" cy="48515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68746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4646866" y="1500753"/>
            <a:ext cx="4042669" cy="1053412"/>
          </a:xfrm>
          <a:prstGeom prst="rect">
            <a:avLst/>
          </a:prstGeom>
          <a:solidFill>
            <a:srgbClr val="486AB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prstClr val="white"/>
                </a:solidFill>
              </a:rPr>
              <a:t>      Opportunity:  Reduce time spent on transitioning between machines</a:t>
            </a:r>
            <a:endParaRPr lang="en-US" sz="1600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Problem Statement</a:t>
            </a:r>
            <a:br>
              <a:rPr lang="en-US" dirty="0"/>
            </a:br>
            <a:r>
              <a:rPr lang="en-US" sz="2000" dirty="0" smtClean="0"/>
              <a:t>Creating business impact from enhanced mathematical analysis</a:t>
            </a:r>
            <a:endParaRPr lang="en-US" sz="2000" dirty="0"/>
          </a:p>
        </p:txBody>
      </p:sp>
      <p:sp>
        <p:nvSpPr>
          <p:cNvPr id="3" name="TextBox 2"/>
          <p:cNvSpPr txBox="1"/>
          <p:nvPr/>
        </p:nvSpPr>
        <p:spPr>
          <a:xfrm>
            <a:off x="9192705" y="98126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>
              <a:solidFill>
                <a:prstClr val="black"/>
              </a:solidFill>
            </a:endParaRPr>
          </a:p>
        </p:txBody>
      </p:sp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2693205559"/>
              </p:ext>
            </p:extLst>
          </p:nvPr>
        </p:nvGraphicFramePr>
        <p:xfrm>
          <a:off x="4598968" y="2936425"/>
          <a:ext cx="4090567" cy="38358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Pentagon 6"/>
          <p:cNvSpPr/>
          <p:nvPr/>
        </p:nvSpPr>
        <p:spPr>
          <a:xfrm>
            <a:off x="457200" y="1500753"/>
            <a:ext cx="4694756" cy="1053412"/>
          </a:xfrm>
          <a:prstGeom prst="homePlate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prstClr val="white"/>
                </a:solidFill>
              </a:rPr>
              <a:t>Problem: Microbreweries lack planning divisions and face many bottlenecks in production</a:t>
            </a:r>
            <a:endParaRPr lang="en-US" sz="1600" dirty="0">
              <a:solidFill>
                <a:prstClr val="white"/>
              </a:solidFill>
            </a:endParaRPr>
          </a:p>
        </p:txBody>
      </p:sp>
      <p:sp>
        <p:nvSpPr>
          <p:cNvPr id="14" name="Pentagon 13"/>
          <p:cNvSpPr/>
          <p:nvPr/>
        </p:nvSpPr>
        <p:spPr>
          <a:xfrm rot="5400000">
            <a:off x="1852114" y="1660600"/>
            <a:ext cx="822581" cy="3612412"/>
          </a:xfrm>
          <a:prstGeom prst="homePlate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5" name="Pentagon 14"/>
          <p:cNvSpPr/>
          <p:nvPr/>
        </p:nvSpPr>
        <p:spPr>
          <a:xfrm rot="5400000">
            <a:off x="1852115" y="2577810"/>
            <a:ext cx="822581" cy="3612412"/>
          </a:xfrm>
          <a:prstGeom prst="homePlate">
            <a:avLst/>
          </a:prstGeom>
          <a:solidFill>
            <a:srgbClr val="FFFFFF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6" name="Pentagon 15"/>
          <p:cNvSpPr/>
          <p:nvPr/>
        </p:nvSpPr>
        <p:spPr>
          <a:xfrm rot="5400000">
            <a:off x="1852113" y="3559068"/>
            <a:ext cx="822581" cy="3612412"/>
          </a:xfrm>
          <a:prstGeom prst="homePlate">
            <a:avLst/>
          </a:prstGeom>
          <a:solidFill>
            <a:srgbClr val="FFFFFF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7" name="Pentagon 16"/>
          <p:cNvSpPr/>
          <p:nvPr/>
        </p:nvSpPr>
        <p:spPr>
          <a:xfrm rot="5400000">
            <a:off x="1852112" y="4525898"/>
            <a:ext cx="822581" cy="3612412"/>
          </a:xfrm>
          <a:prstGeom prst="homePlate">
            <a:avLst/>
          </a:prstGeom>
          <a:solidFill>
            <a:srgbClr val="FFFFFF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17982" y="3079515"/>
            <a:ext cx="29485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prstClr val="black"/>
                </a:solidFill>
              </a:rPr>
              <a:t>Simplify Production Using Assumptions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821468" y="4086696"/>
            <a:ext cx="29485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prstClr val="black"/>
                </a:solidFill>
              </a:rPr>
              <a:t>Formulate into Integer Program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861275" y="5089018"/>
            <a:ext cx="29485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prstClr val="black"/>
                </a:solidFill>
              </a:rPr>
              <a:t>Apply Heuristic Algorithms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846844" y="6033619"/>
            <a:ext cx="29485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prstClr val="black"/>
                </a:solidFill>
              </a:rPr>
              <a:t>Implement Findings</a:t>
            </a:r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95217" y="3261249"/>
            <a:ext cx="486619" cy="486619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128475" y="5045727"/>
            <a:ext cx="450867" cy="450119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876398" y="5866793"/>
            <a:ext cx="286290" cy="575500"/>
          </a:xfrm>
          <a:prstGeom prst="rect">
            <a:avLst/>
          </a:prstGeom>
        </p:spPr>
      </p:pic>
      <p:sp>
        <p:nvSpPr>
          <p:cNvPr id="29" name="TextBox 28"/>
          <p:cNvSpPr txBox="1"/>
          <p:nvPr/>
        </p:nvSpPr>
        <p:spPr>
          <a:xfrm>
            <a:off x="428338" y="2635538"/>
            <a:ext cx="1171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prstClr val="black"/>
                </a:solidFill>
              </a:rPr>
              <a:t>Approach: </a:t>
            </a:r>
            <a:endParaRPr lang="en-US" b="1" dirty="0">
              <a:solidFill>
                <a:prstClr val="black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696066" y="2635538"/>
            <a:ext cx="11158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prstClr val="black"/>
                </a:solidFill>
              </a:rPr>
              <a:t>Overview: </a:t>
            </a:r>
            <a:endParaRPr lang="en-US" b="1" dirty="0">
              <a:solidFill>
                <a:prstClr val="black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1">
            <a:biLevel thresh="50000"/>
          </a:blip>
          <a:stretch>
            <a:fillRect/>
          </a:stretch>
        </p:blipFill>
        <p:spPr>
          <a:xfrm>
            <a:off x="5029214" y="4070416"/>
            <a:ext cx="635492" cy="635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82394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Beer-making Process</a:t>
            </a:r>
            <a:br>
              <a:rPr lang="en-US" dirty="0" smtClean="0"/>
            </a:br>
            <a:r>
              <a:rPr lang="en-US" sz="1800" dirty="0" smtClean="0"/>
              <a:t>Breaking down the problem</a:t>
            </a:r>
            <a:endParaRPr lang="en-US" sz="1800" dirty="0"/>
          </a:p>
        </p:txBody>
      </p:sp>
      <p:sp>
        <p:nvSpPr>
          <p:cNvPr id="3" name="TextBox 2"/>
          <p:cNvSpPr txBox="1"/>
          <p:nvPr/>
        </p:nvSpPr>
        <p:spPr>
          <a:xfrm>
            <a:off x="457200" y="1467094"/>
            <a:ext cx="783746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fontAlgn="base">
              <a:buFont typeface="Arial" charset="0"/>
              <a:buChar char="•"/>
            </a:pPr>
            <a:r>
              <a:rPr lang="en-US" dirty="0" smtClean="0"/>
              <a:t>Brewing production depends on:</a:t>
            </a:r>
          </a:p>
          <a:p>
            <a:pPr marL="742950" lvl="1" indent="-285750" fontAlgn="base">
              <a:buFont typeface="Arial" charset="0"/>
              <a:buChar char="•"/>
            </a:pPr>
            <a:endParaRPr lang="en-US" dirty="0"/>
          </a:p>
          <a:p>
            <a:pPr marL="285750" indent="-285750" fontAlgn="base">
              <a:buFont typeface="Arial" charset="0"/>
              <a:buChar char="•"/>
            </a:pPr>
            <a:endParaRPr lang="en-US" dirty="0" smtClean="0"/>
          </a:p>
          <a:p>
            <a:pPr marL="285750" indent="-285750" fontAlgn="base">
              <a:buFont typeface="Arial" charset="0"/>
              <a:buChar char="•"/>
            </a:pPr>
            <a:endParaRPr lang="en-US" dirty="0"/>
          </a:p>
          <a:p>
            <a:pPr marL="285750" indent="-285750" fontAlgn="base">
              <a:buFont typeface="Arial" charset="0"/>
              <a:buChar char="•"/>
            </a:pPr>
            <a:endParaRPr lang="en-US" dirty="0" smtClean="0"/>
          </a:p>
          <a:p>
            <a:pPr marL="285750" indent="-285750" fontAlgn="base">
              <a:buFont typeface="Arial" charset="0"/>
              <a:buChar char="•"/>
            </a:pPr>
            <a:endParaRPr lang="en-US" dirty="0"/>
          </a:p>
          <a:p>
            <a:pPr marL="285750" indent="-285750" fontAlgn="base">
              <a:buFont typeface="Arial" charset="0"/>
              <a:buChar char="•"/>
            </a:pPr>
            <a:endParaRPr lang="en-US" dirty="0" smtClean="0"/>
          </a:p>
          <a:p>
            <a:pPr marL="285750" indent="-285750" fontAlgn="base">
              <a:buFont typeface="Arial" charset="0"/>
              <a:buChar char="•"/>
            </a:pPr>
            <a:endParaRPr lang="en-US" dirty="0" smtClean="0"/>
          </a:p>
          <a:p>
            <a:pPr marL="285750" indent="-285750" fontAlgn="base">
              <a:buFont typeface="Arial" charset="0"/>
              <a:buChar char="•"/>
            </a:pPr>
            <a:endParaRPr lang="en-US" dirty="0" smtClean="0"/>
          </a:p>
          <a:p>
            <a:pPr marL="285750" indent="-285750" fontAlgn="base">
              <a:buFont typeface="Arial" charset="0"/>
              <a:buChar char="•"/>
            </a:pPr>
            <a:r>
              <a:rPr lang="en-US" dirty="0" smtClean="0"/>
              <a:t>Visualizing </a:t>
            </a:r>
            <a:r>
              <a:rPr lang="en-US" dirty="0"/>
              <a:t>decision making </a:t>
            </a:r>
            <a:r>
              <a:rPr lang="en-US" dirty="0" smtClean="0"/>
              <a:t>points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3788591"/>
              </p:ext>
            </p:extLst>
          </p:nvPr>
        </p:nvGraphicFramePr>
        <p:xfrm>
          <a:off x="1042988" y="1900236"/>
          <a:ext cx="7129463" cy="190595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57450"/>
                <a:gridCol w="4672013"/>
              </a:tblGrid>
              <a:tr h="351472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Fermentation</a:t>
                      </a:r>
                      <a:r>
                        <a:rPr lang="en-US" sz="1400" baseline="0" dirty="0" smtClean="0"/>
                        <a:t> time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A</a:t>
                      </a:r>
                      <a:r>
                        <a:rPr lang="en-US" sz="1400" baseline="0" dirty="0" smtClean="0"/>
                        <a:t> product-specific t</a:t>
                      </a:r>
                      <a:r>
                        <a:rPr lang="en-US" sz="1400" dirty="0" smtClean="0"/>
                        <a:t>ime needed</a:t>
                      </a:r>
                      <a:r>
                        <a:rPr lang="en-US" sz="1400" baseline="0" dirty="0" smtClean="0"/>
                        <a:t> for yeast to act on brew</a:t>
                      </a:r>
                      <a:endParaRPr lang="en-US" sz="1400" dirty="0"/>
                    </a:p>
                  </a:txBody>
                  <a:tcPr/>
                </a:tc>
              </a:tr>
              <a:tr h="351472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Setting up time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A vessel- and product-specific</a:t>
                      </a:r>
                      <a:r>
                        <a:rPr lang="en-US" sz="1400" baseline="0" dirty="0" smtClean="0"/>
                        <a:t> time to get ingredients and transport product on vessels required before every batch</a:t>
                      </a:r>
                      <a:endParaRPr lang="en-US" sz="1400" dirty="0"/>
                    </a:p>
                  </a:txBody>
                  <a:tcPr/>
                </a:tc>
              </a:tr>
              <a:tr h="351472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Cleaning time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A vessel-specific time for cleaning required before every batch</a:t>
                      </a:r>
                      <a:endParaRPr lang="en-US" sz="1400" dirty="0"/>
                    </a:p>
                  </a:txBody>
                  <a:tcPr/>
                </a:tc>
              </a:tr>
              <a:tr h="351472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Changeover</a:t>
                      </a:r>
                      <a:r>
                        <a:rPr lang="en-US" sz="1400" baseline="0" dirty="0" smtClean="0"/>
                        <a:t> time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A non-variable</a:t>
                      </a:r>
                      <a:r>
                        <a:rPr lang="en-US" sz="1400" baseline="0" dirty="0" smtClean="0"/>
                        <a:t> time that only occurs on a vessel if it is switching to produce a brew different than its last batch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19" y="4329416"/>
            <a:ext cx="9144000" cy="2248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33579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IP Formulation</a:t>
            </a:r>
            <a:endParaRPr lang="en-US" dirty="0"/>
          </a:p>
          <a:p>
            <a:r>
              <a:rPr lang="en-US" sz="1800" dirty="0" smtClean="0"/>
              <a:t>Formulating the beer production process as an integer program</a:t>
            </a:r>
            <a:endParaRPr lang="en-US" sz="18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6888005"/>
              </p:ext>
            </p:extLst>
          </p:nvPr>
        </p:nvGraphicFramePr>
        <p:xfrm>
          <a:off x="457200" y="1355111"/>
          <a:ext cx="8229600" cy="475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2001"/>
                <a:gridCol w="5817599"/>
              </a:tblGrid>
              <a:tr h="27231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Variable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Description</a:t>
                      </a:r>
                      <a:endParaRPr lang="en-US" sz="1200" dirty="0"/>
                    </a:p>
                  </a:txBody>
                  <a:tcPr/>
                </a:tc>
              </a:tr>
              <a:tr h="27231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</a:t>
                      </a:r>
                      <a:r>
                        <a:rPr lang="en-US" sz="1200" baseline="-25000" dirty="0" smtClean="0"/>
                        <a:t>p</a:t>
                      </a:r>
                      <a:endParaRPr lang="en-US" sz="1200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Fermentation</a:t>
                      </a:r>
                      <a:r>
                        <a:rPr lang="en-US" sz="1200" baseline="0" dirty="0" smtClean="0"/>
                        <a:t> time of each product</a:t>
                      </a:r>
                      <a:endParaRPr lang="en-US" sz="1200" dirty="0"/>
                    </a:p>
                  </a:txBody>
                  <a:tcPr/>
                </a:tc>
              </a:tr>
              <a:tr h="272310"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T</a:t>
                      </a:r>
                      <a:r>
                        <a:rPr lang="en-US" sz="1200" baseline="-25000" dirty="0" err="1" smtClean="0"/>
                        <a:t>setup</a:t>
                      </a:r>
                      <a:endParaRPr lang="en-US" sz="1200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Setting</a:t>
                      </a:r>
                      <a:r>
                        <a:rPr lang="en-US" sz="1200" baseline="0" dirty="0" smtClean="0"/>
                        <a:t> up time</a:t>
                      </a:r>
                      <a:endParaRPr lang="en-US" sz="1200" dirty="0"/>
                    </a:p>
                  </a:txBody>
                  <a:tcPr/>
                </a:tc>
              </a:tr>
              <a:tr h="272310"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T</a:t>
                      </a:r>
                      <a:r>
                        <a:rPr lang="en-US" sz="1200" baseline="-25000" dirty="0" err="1" smtClean="0"/>
                        <a:t>clean</a:t>
                      </a:r>
                      <a:endParaRPr lang="en-US" sz="1200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Cleaning</a:t>
                      </a:r>
                      <a:r>
                        <a:rPr lang="en-US" sz="1200" baseline="0" dirty="0" smtClean="0"/>
                        <a:t> time</a:t>
                      </a:r>
                      <a:endParaRPr lang="en-US" sz="1200" dirty="0"/>
                    </a:p>
                  </a:txBody>
                  <a:tcPr/>
                </a:tc>
              </a:tr>
              <a:tr h="272310"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T</a:t>
                      </a:r>
                      <a:r>
                        <a:rPr lang="en-US" sz="1200" baseline="-25000" dirty="0" err="1" smtClean="0"/>
                        <a:t>change</a:t>
                      </a:r>
                      <a:endParaRPr lang="en-US" sz="1200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Changeover</a:t>
                      </a:r>
                      <a:r>
                        <a:rPr lang="en-US" sz="1200" baseline="0" dirty="0" smtClean="0"/>
                        <a:t> time</a:t>
                      </a:r>
                      <a:endParaRPr lang="en-US" sz="1200" dirty="0"/>
                    </a:p>
                  </a:txBody>
                  <a:tcPr/>
                </a:tc>
              </a:tr>
              <a:tr h="272310"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T</a:t>
                      </a:r>
                      <a:r>
                        <a:rPr lang="en-US" sz="1200" baseline="-25000" dirty="0" err="1" smtClean="0"/>
                        <a:t>due</a:t>
                      </a:r>
                      <a:endParaRPr lang="en-US" sz="1200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Due date for each product</a:t>
                      </a:r>
                      <a:endParaRPr lang="en-US" sz="1200" dirty="0"/>
                    </a:p>
                  </a:txBody>
                  <a:tcPr/>
                </a:tc>
              </a:tr>
              <a:tr h="272310"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i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Number of products</a:t>
                      </a:r>
                      <a:endParaRPr lang="en-US" sz="1200" dirty="0"/>
                    </a:p>
                  </a:txBody>
                  <a:tcPr/>
                </a:tc>
              </a:tr>
              <a:tr h="27231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j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Number of vessels</a:t>
                      </a:r>
                      <a:endParaRPr lang="en-US" sz="1200" dirty="0"/>
                    </a:p>
                  </a:txBody>
                  <a:tcPr/>
                </a:tc>
              </a:tr>
              <a:tr h="272310"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x</a:t>
                      </a:r>
                      <a:r>
                        <a:rPr lang="en-US" sz="1200" baseline="-25000" dirty="0" err="1" smtClean="0"/>
                        <a:t>ij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Number of occurrences</a:t>
                      </a:r>
                      <a:r>
                        <a:rPr lang="en-US" sz="1200" baseline="0" dirty="0" smtClean="0"/>
                        <a:t> of operation</a:t>
                      </a:r>
                      <a:endParaRPr lang="en-US" sz="1200" dirty="0"/>
                    </a:p>
                  </a:txBody>
                  <a:tcPr/>
                </a:tc>
              </a:tr>
              <a:tr h="272310"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c</a:t>
                      </a:r>
                      <a:r>
                        <a:rPr lang="en-US" sz="1200" baseline="-25000" dirty="0" err="1" smtClean="0"/>
                        <a:t>ij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Binary: 1, if </a:t>
                      </a:r>
                      <a:r>
                        <a:rPr lang="en-US" sz="1200" i="1" dirty="0" err="1" smtClean="0"/>
                        <a:t>i</a:t>
                      </a:r>
                      <a:r>
                        <a:rPr lang="en-US" sz="1200" i="0" baseline="0" dirty="0" smtClean="0"/>
                        <a:t> is working on vessel </a:t>
                      </a:r>
                      <a:r>
                        <a:rPr lang="en-US" sz="1200" i="1" baseline="0" dirty="0" smtClean="0"/>
                        <a:t>j</a:t>
                      </a:r>
                      <a:r>
                        <a:rPr lang="en-US" sz="1200" i="0" baseline="0" dirty="0" smtClean="0"/>
                        <a:t>; 0, otherwise</a:t>
                      </a:r>
                      <a:endParaRPr lang="en-US" sz="1200" dirty="0"/>
                    </a:p>
                  </a:txBody>
                  <a:tcPr/>
                </a:tc>
              </a:tr>
              <a:tr h="272310"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v</a:t>
                      </a:r>
                      <a:r>
                        <a:rPr lang="en-US" sz="1200" baseline="-25000" dirty="0" err="1" smtClean="0"/>
                        <a:t>j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Capacit</a:t>
                      </a:r>
                      <a:r>
                        <a:rPr lang="en-US" sz="1200" baseline="0" dirty="0" smtClean="0"/>
                        <a:t>y of vessel </a:t>
                      </a:r>
                      <a:r>
                        <a:rPr lang="en-US" sz="1200" i="1" baseline="0" dirty="0" smtClean="0"/>
                        <a:t>j</a:t>
                      </a:r>
                      <a:endParaRPr lang="en-US" sz="1200" dirty="0"/>
                    </a:p>
                  </a:txBody>
                  <a:tcPr/>
                </a:tc>
              </a:tr>
              <a:tr h="27231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n</a:t>
                      </a:r>
                      <a:r>
                        <a:rPr lang="en-US" sz="1200" baseline="-25000" dirty="0" smtClean="0"/>
                        <a:t>1</a:t>
                      </a:r>
                      <a:endParaRPr lang="en-US" sz="1200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Number of processing times for product to be produced as same as previously finished batch</a:t>
                      </a:r>
                      <a:endParaRPr lang="en-US" sz="1200" dirty="0"/>
                    </a:p>
                  </a:txBody>
                  <a:tcPr/>
                </a:tc>
              </a:tr>
              <a:tr h="27231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n</a:t>
                      </a:r>
                      <a:r>
                        <a:rPr lang="en-US" sz="1200" baseline="-25000" dirty="0" smtClean="0"/>
                        <a:t>2</a:t>
                      </a:r>
                      <a:endParaRPr lang="en-US" sz="1200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Number of processing times for product to be produced as different as previously finished batch</a:t>
                      </a:r>
                    </a:p>
                  </a:txBody>
                  <a:tcPr/>
                </a:tc>
              </a:tr>
              <a:tr h="27231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m</a:t>
                      </a:r>
                      <a:r>
                        <a:rPr lang="en-US" sz="1200" baseline="-25000" dirty="0" smtClean="0"/>
                        <a:t>1</a:t>
                      </a:r>
                      <a:endParaRPr lang="en-US" sz="1200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Number of times product to be produced as same as previously finished batch</a:t>
                      </a:r>
                      <a:endParaRPr lang="en-US" sz="1200" dirty="0"/>
                    </a:p>
                  </a:txBody>
                  <a:tcPr/>
                </a:tc>
              </a:tr>
              <a:tr h="27231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m</a:t>
                      </a:r>
                      <a:r>
                        <a:rPr lang="en-US" sz="1200" baseline="-25000" dirty="0" smtClean="0"/>
                        <a:t>2</a:t>
                      </a:r>
                      <a:endParaRPr lang="en-US" sz="1200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Number of times of product to be produced</a:t>
                      </a:r>
                      <a:r>
                        <a:rPr lang="en-US" sz="1200" baseline="0" dirty="0" smtClean="0"/>
                        <a:t> as different as previously finished batch</a:t>
                      </a:r>
                      <a:endParaRPr lang="en-US" sz="1200" dirty="0"/>
                    </a:p>
                  </a:txBody>
                  <a:tcPr/>
                </a:tc>
              </a:tr>
              <a:tr h="27231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N</a:t>
                      </a:r>
                      <a:r>
                        <a:rPr lang="en-US" sz="1200" baseline="-25000" dirty="0" smtClean="0"/>
                        <a:t>i</a:t>
                      </a:r>
                      <a:endParaRPr lang="en-US" sz="1200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Demand for each product</a:t>
                      </a:r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189226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IP Formulation</a:t>
            </a:r>
            <a:endParaRPr lang="en-US" dirty="0"/>
          </a:p>
          <a:p>
            <a:r>
              <a:rPr lang="en-US" sz="1800" dirty="0" smtClean="0"/>
              <a:t>Formulating the beer production process as an integer program</a:t>
            </a:r>
            <a:endParaRPr lang="en-US" sz="18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5787" y="1417638"/>
            <a:ext cx="4855402" cy="516731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569775" y="2071687"/>
            <a:ext cx="42005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Fermentation times</a:t>
            </a:r>
            <a:endParaRPr lang="en-US" sz="1200" dirty="0"/>
          </a:p>
        </p:txBody>
      </p:sp>
      <p:cxnSp>
        <p:nvCxnSpPr>
          <p:cNvPr id="9" name="Straight Arrow Connector 8"/>
          <p:cNvCxnSpPr>
            <a:endCxn id="7" idx="1"/>
          </p:cNvCxnSpPr>
          <p:nvPr/>
        </p:nvCxnSpPr>
        <p:spPr>
          <a:xfrm flipV="1">
            <a:off x="3214688" y="2210187"/>
            <a:ext cx="2355087" cy="18664"/>
          </a:xfrm>
          <a:prstGeom prst="straightConnector1">
            <a:avLst/>
          </a:prstGeom>
          <a:ln>
            <a:prstDash val="sysDot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endCxn id="14" idx="1"/>
          </p:cNvCxnSpPr>
          <p:nvPr/>
        </p:nvCxnSpPr>
        <p:spPr>
          <a:xfrm flipV="1">
            <a:off x="3990974" y="2503486"/>
            <a:ext cx="1578801" cy="1"/>
          </a:xfrm>
          <a:prstGeom prst="straightConnector1">
            <a:avLst/>
          </a:prstGeom>
          <a:ln>
            <a:prstDash val="sysDot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5569775" y="2364986"/>
            <a:ext cx="42005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Setting up and cleaning times</a:t>
            </a:r>
            <a:endParaRPr lang="en-US" sz="1200" dirty="0"/>
          </a:p>
        </p:txBody>
      </p:sp>
      <p:sp>
        <p:nvSpPr>
          <p:cNvPr id="15" name="TextBox 14"/>
          <p:cNvSpPr txBox="1"/>
          <p:nvPr/>
        </p:nvSpPr>
        <p:spPr>
          <a:xfrm>
            <a:off x="5569775" y="2658285"/>
            <a:ext cx="42005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Setting up and cleaning and change over times</a:t>
            </a:r>
            <a:endParaRPr lang="en-US" sz="1200" dirty="0"/>
          </a:p>
        </p:txBody>
      </p:sp>
      <p:cxnSp>
        <p:nvCxnSpPr>
          <p:cNvPr id="18" name="Straight Arrow Connector 17"/>
          <p:cNvCxnSpPr/>
          <p:nvPr/>
        </p:nvCxnSpPr>
        <p:spPr>
          <a:xfrm flipV="1">
            <a:off x="3471861" y="3728353"/>
            <a:ext cx="2097913" cy="1"/>
          </a:xfrm>
          <a:prstGeom prst="straightConnector1">
            <a:avLst/>
          </a:prstGeom>
          <a:ln>
            <a:prstDash val="sysDot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5569775" y="3585795"/>
            <a:ext cx="31170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Each vessel produces </a:t>
            </a:r>
            <a:r>
              <a:rPr lang="en-US" sz="1200" smtClean="0"/>
              <a:t>one batch of one product at a time</a:t>
            </a:r>
            <a:endParaRPr lang="en-US" sz="1200" dirty="0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5273294" y="2767267"/>
            <a:ext cx="296480" cy="0"/>
          </a:xfrm>
          <a:prstGeom prst="straightConnector1">
            <a:avLst/>
          </a:prstGeom>
          <a:ln>
            <a:prstDash val="sysDot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5569774" y="4738312"/>
            <a:ext cx="42005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Particular for changeover scenarios</a:t>
            </a:r>
            <a:endParaRPr lang="en-US" sz="1200" dirty="0"/>
          </a:p>
        </p:txBody>
      </p:sp>
      <p:sp>
        <p:nvSpPr>
          <p:cNvPr id="27" name="TextBox 26"/>
          <p:cNvSpPr txBox="1"/>
          <p:nvPr/>
        </p:nvSpPr>
        <p:spPr>
          <a:xfrm>
            <a:off x="5569774" y="4461313"/>
            <a:ext cx="42005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Non-changeover scenarios</a:t>
            </a:r>
            <a:endParaRPr lang="en-US" sz="1200" dirty="0"/>
          </a:p>
        </p:txBody>
      </p:sp>
      <p:cxnSp>
        <p:nvCxnSpPr>
          <p:cNvPr id="28" name="Straight Arrow Connector 27"/>
          <p:cNvCxnSpPr>
            <a:endCxn id="27" idx="1"/>
          </p:cNvCxnSpPr>
          <p:nvPr/>
        </p:nvCxnSpPr>
        <p:spPr>
          <a:xfrm>
            <a:off x="4101353" y="4597901"/>
            <a:ext cx="1468421" cy="1912"/>
          </a:xfrm>
          <a:prstGeom prst="straightConnector1">
            <a:avLst/>
          </a:prstGeom>
          <a:ln>
            <a:prstDash val="sysDot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flipV="1">
            <a:off x="5371339" y="4867668"/>
            <a:ext cx="198435" cy="11874"/>
          </a:xfrm>
          <a:prstGeom prst="straightConnector1">
            <a:avLst/>
          </a:prstGeom>
          <a:ln>
            <a:prstDash val="sysDot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081701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IP Formulation Assumptions</a:t>
            </a:r>
            <a:endParaRPr lang="en-US" dirty="0"/>
          </a:p>
          <a:p>
            <a:r>
              <a:rPr lang="en-US" sz="1800" dirty="0" smtClean="0"/>
              <a:t>Forming assumptions to simplify data</a:t>
            </a:r>
            <a:endParaRPr lang="en-US" sz="1800" dirty="0"/>
          </a:p>
        </p:txBody>
      </p:sp>
      <p:pic>
        <p:nvPicPr>
          <p:cNvPr id="1026" name="Picture 2" descr="https://lh3.googleusercontent.com/CvgrKkXKVELa2MvebRL-YBiSIEuUSstGVMVf9rZNSz1MIHCmw4b0wDgf2E-vWZVqx1h3qp8z6M0iWCovRtUSPJHSTh4OqfdpZAWNolpPVL_UA85uwDEFXu8yHxu1lx8W7L7Vk0urNVQ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712" y="1874839"/>
            <a:ext cx="7656576" cy="274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944833" y="2365602"/>
            <a:ext cx="15984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Fermentation times</a:t>
            </a:r>
            <a:endParaRPr lang="en-US" sz="1200" dirty="0"/>
          </a:p>
        </p:txBody>
      </p:sp>
      <p:sp>
        <p:nvSpPr>
          <p:cNvPr id="5" name="TextBox 4"/>
          <p:cNvSpPr txBox="1"/>
          <p:nvPr/>
        </p:nvSpPr>
        <p:spPr>
          <a:xfrm>
            <a:off x="1944833" y="2784774"/>
            <a:ext cx="15984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Due dates assumed from demand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9170803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IP Findings</a:t>
            </a:r>
          </a:p>
          <a:p>
            <a:r>
              <a:rPr lang="en-US" sz="1800" dirty="0"/>
              <a:t>Contextualizing our outputted solutions to draw intermediate conclusions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DE2C8ED7-FF02-43F9-8FD7-593060189C6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71881" y="2048106"/>
            <a:ext cx="5000238" cy="1597777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E2667D8-452B-4453-B736-C32A03644805}"/>
              </a:ext>
            </a:extLst>
          </p:cNvPr>
          <p:cNvSpPr txBox="1"/>
          <p:nvPr/>
        </p:nvSpPr>
        <p:spPr>
          <a:xfrm>
            <a:off x="457197" y="3830549"/>
            <a:ext cx="814310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Whether or not the next batch production will be changed to another vessel is dependent on </a:t>
            </a:r>
            <a:r>
              <a:rPr lang="en-US" dirty="0" smtClean="0"/>
              <a:t>not only demand and capacity but also time</a:t>
            </a: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Time </a:t>
            </a:r>
            <a:r>
              <a:rPr lang="en-US" dirty="0" smtClean="0"/>
              <a:t>subscripts will </a:t>
            </a:r>
            <a:r>
              <a:rPr lang="en-US" dirty="0"/>
              <a:t>have to be implemented in order to </a:t>
            </a:r>
            <a:r>
              <a:rPr lang="en-US" dirty="0" smtClean="0"/>
              <a:t>see </a:t>
            </a:r>
            <a:r>
              <a:rPr lang="en-US" dirty="0"/>
              <a:t>when changeover is needed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Subscripting x and c with time </a:t>
            </a:r>
            <a:r>
              <a:rPr lang="en-US" dirty="0" smtClean="0"/>
              <a:t>k would </a:t>
            </a:r>
            <a:r>
              <a:rPr lang="en-US" dirty="0"/>
              <a:t>make the IP NP-Hard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9BD56BDF-CBDE-4308-8539-8D30F1FA0BC6}"/>
              </a:ext>
            </a:extLst>
          </p:cNvPr>
          <p:cNvSpPr txBox="1"/>
          <p:nvPr/>
        </p:nvSpPr>
        <p:spPr>
          <a:xfrm>
            <a:off x="457196" y="1555803"/>
            <a:ext cx="81431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u="sng" dirty="0"/>
              <a:t>Production times for each product</a:t>
            </a:r>
          </a:p>
        </p:txBody>
      </p:sp>
    </p:spTree>
    <p:extLst>
      <p:ext uri="{BB962C8B-B14F-4D97-AF65-F5344CB8AC3E}">
        <p14:creationId xmlns:p14="http://schemas.microsoft.com/office/powerpoint/2010/main" val="31999744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Heuristics</a:t>
            </a:r>
          </a:p>
          <a:p>
            <a:r>
              <a:rPr lang="en-US" sz="1800" dirty="0"/>
              <a:t>Understanding genetic algorithm and simulated annealing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53051AB6-695D-4299-B0FE-8620A73CC081}"/>
              </a:ext>
            </a:extLst>
          </p:cNvPr>
          <p:cNvSpPr/>
          <p:nvPr/>
        </p:nvSpPr>
        <p:spPr>
          <a:xfrm>
            <a:off x="568411" y="4495800"/>
            <a:ext cx="3867665" cy="2138362"/>
          </a:xfrm>
          <a:prstGeom prst="rect">
            <a:avLst/>
          </a:prstGeom>
          <a:noFill/>
          <a:ln w="28575">
            <a:solidFill>
              <a:srgbClr val="1761A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b="1" dirty="0">
                <a:solidFill>
                  <a:schemeClr val="tx1"/>
                </a:solidFill>
              </a:rPr>
              <a:t>Genetic Algorithm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Generate an initial population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Select parents from the population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Use crossovers and mutations to generate new individuals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Repeat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C2D140EE-986E-4C83-B078-3DAE021FB703}"/>
              </a:ext>
            </a:extLst>
          </p:cNvPr>
          <p:cNvSpPr/>
          <p:nvPr/>
        </p:nvSpPr>
        <p:spPr>
          <a:xfrm>
            <a:off x="4773827" y="4495800"/>
            <a:ext cx="3867665" cy="2138362"/>
          </a:xfrm>
          <a:prstGeom prst="rect">
            <a:avLst/>
          </a:prstGeom>
          <a:noFill/>
          <a:ln w="28575">
            <a:solidFill>
              <a:srgbClr val="1761A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b="1" dirty="0">
                <a:solidFill>
                  <a:schemeClr val="tx1"/>
                </a:solidFill>
              </a:rPr>
              <a:t>Simulated Annealing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Create a random schedule from current one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If better, accept. If not, accept with a probability dependent on temperature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Decrease temperature and repeat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7621C07A-8BDD-4226-AD0A-DBA7C5412D12}"/>
              </a:ext>
            </a:extLst>
          </p:cNvPr>
          <p:cNvSpPr/>
          <p:nvPr/>
        </p:nvSpPr>
        <p:spPr>
          <a:xfrm>
            <a:off x="568411" y="1290638"/>
            <a:ext cx="8073081" cy="3128962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b="1" dirty="0">
                <a:solidFill>
                  <a:schemeClr val="tx1"/>
                </a:solidFill>
              </a:rPr>
              <a:t>Model Assumptions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Product orders form batches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Batches are produced when size reaches the capacity of its assigned vessel and when that vessel is idle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Surplus of a batch is added to the next batch of orders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Producing a product on a different vessel leads to changeover time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</a:rPr>
              <a:t>Formulation of Schedule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The schedule for a product is a sequence of 100 numbers, one vessel assignment for each day such that no product shares the same vessel on the same day</a:t>
            </a:r>
          </a:p>
        </p:txBody>
      </p:sp>
    </p:spTree>
    <p:extLst>
      <p:ext uri="{BB962C8B-B14F-4D97-AF65-F5344CB8AC3E}">
        <p14:creationId xmlns:p14="http://schemas.microsoft.com/office/powerpoint/2010/main" val="24031055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华文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华文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2140</TotalTime>
  <Words>1015</Words>
  <Application>Microsoft Macintosh PowerPoint</Application>
  <PresentationFormat>On-screen Show (4:3)</PresentationFormat>
  <Paragraphs>178</Paragraphs>
  <Slides>11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Office Theme</vt:lpstr>
      <vt:lpstr>1_Office Theme</vt:lpstr>
      <vt:lpstr>2_Office Theme</vt:lpstr>
      <vt:lpstr>Craft Brewery Scheduling: Minimizing Bottlenecks in Production Process</vt:lpstr>
      <vt:lpstr>PowerPoint Presentation</vt:lpstr>
      <vt:lpstr>Problem Statement Creating business impact from enhanced mathematical analysis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Meghana Gudur</dc:creator>
  <cp:lastModifiedBy>Meghana Gudur</cp:lastModifiedBy>
  <cp:revision>62</cp:revision>
  <dcterms:created xsi:type="dcterms:W3CDTF">2019-04-07T22:26:13Z</dcterms:created>
  <dcterms:modified xsi:type="dcterms:W3CDTF">2019-05-02T10:25:05Z</dcterms:modified>
</cp:coreProperties>
</file>