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1"/>
    <p:restoredTop sz="94595"/>
  </p:normalViewPr>
  <p:slideViewPr>
    <p:cSldViewPr snapToGrid="0">
      <p:cViewPr varScale="1">
        <p:scale>
          <a:sx n="120" d="100"/>
          <a:sy n="120" d="100"/>
        </p:scale>
        <p:origin x="200" y="5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6ec8ccfc1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6ec8ccfc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285750" lvl="0" indent="0" algn="just" rtl="0">
              <a:lnSpc>
                <a:spcPct val="115000"/>
              </a:lnSpc>
              <a:spcBef>
                <a:spcPts val="0"/>
              </a:spcBef>
              <a:spcAft>
                <a:spcPts val="0"/>
              </a:spcAft>
              <a:buNone/>
            </a:pPr>
            <a:r>
              <a:rPr lang="en">
                <a:highlight>
                  <a:srgbClr val="FFFFFF"/>
                </a:highlight>
              </a:rPr>
              <a:t>Using this the revenue per processing time heuristic, we created a schedule for each of the four weeks of May as shown in the Gantt Charts.As can be seen on the gantt chart, every week we operate at full capacity for the week given our constraints (there are 168 total hours in a week).  This results in lost revenue as the demand for all products each week in May is not met.  The lost revenues for each week are summarized in the table on the next slide.</a:t>
            </a:r>
            <a:endParaRPr>
              <a:highlight>
                <a:srgbClr val="FFFFFF"/>
              </a:highlight>
            </a:endParaRPr>
          </a:p>
          <a:p>
            <a:pPr marL="0" marR="285750" lvl="0" indent="0" algn="just" rtl="0">
              <a:lnSpc>
                <a:spcPct val="115000"/>
              </a:lnSpc>
              <a:spcBef>
                <a:spcPts val="0"/>
              </a:spcBef>
              <a:spcAft>
                <a:spcPts val="0"/>
              </a:spcAft>
              <a:buNone/>
            </a:pPr>
            <a:endParaRPr>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91632d720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91632d720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6ec8ccfc1_0_3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6ec8ccfc1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285750" lvl="0" indent="0" algn="just" rtl="0">
              <a:lnSpc>
                <a:spcPct val="115000"/>
              </a:lnSpc>
              <a:spcBef>
                <a:spcPts val="0"/>
              </a:spcBef>
              <a:spcAft>
                <a:spcPts val="0"/>
              </a:spcAft>
              <a:buNone/>
            </a:pPr>
            <a:r>
              <a:rPr lang="en">
                <a:highlight>
                  <a:srgbClr val="FFFFFF"/>
                </a:highlight>
              </a:rPr>
              <a:t>The total lost revenue for the month of May is $652,615 which is a substantial amount and considering the fact that demand is expected to grow in the future, we will evaluate several options to mitigate this lost revenue. </a:t>
            </a:r>
            <a:endParaRPr>
              <a:solidFill>
                <a:srgbClr val="FF0000"/>
              </a:solidFill>
              <a:highlight>
                <a:srgbClr val="FFFFFF"/>
              </a:highlight>
            </a:endParaRPr>
          </a:p>
          <a:p>
            <a:pPr marL="0" marR="285750" lvl="0" indent="0" algn="just" rtl="0">
              <a:lnSpc>
                <a:spcPct val="115000"/>
              </a:lnSpc>
              <a:spcBef>
                <a:spcPts val="0"/>
              </a:spcBef>
              <a:spcAft>
                <a:spcPts val="0"/>
              </a:spcAft>
              <a:buNone/>
            </a:pPr>
            <a:endParaRPr>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6ec8ccfc1_0_3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6ec8ccfc1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285750" lvl="0" indent="0" algn="just" rtl="0">
              <a:lnSpc>
                <a:spcPct val="115000"/>
              </a:lnSpc>
              <a:spcBef>
                <a:spcPts val="0"/>
              </a:spcBef>
              <a:spcAft>
                <a:spcPts val="0"/>
              </a:spcAft>
              <a:buNone/>
            </a:pPr>
            <a:r>
              <a:rPr lang="en">
                <a:highlight>
                  <a:srgbClr val="FFFFFF"/>
                </a:highlight>
              </a:rPr>
              <a:t>As was previously mentioned, the assembly line consists of 2 machines and one machine is significantly slower than the other.  By upgrading this machine, the velocities of each job would be 20% higher and processing times would therefore be 20% less.  Upgrading this machine would have a cost of $4 million.  Using the same heuristic as before, we scheduled the 4 weeks of May.</a:t>
            </a:r>
            <a:endParaRPr>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6ec8ccfc1_0_3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6ec8ccfc1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91632d720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91632d720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ec8ccfc1_0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ec8ccfc1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285750" lvl="0" indent="0" algn="just" rtl="0">
              <a:lnSpc>
                <a:spcPct val="115000"/>
              </a:lnSpc>
              <a:spcBef>
                <a:spcPts val="0"/>
              </a:spcBef>
              <a:spcAft>
                <a:spcPts val="0"/>
              </a:spcAft>
              <a:buNone/>
            </a:pPr>
            <a:r>
              <a:rPr lang="en">
                <a:highlight>
                  <a:srgbClr val="FFFFFF"/>
                </a:highlight>
              </a:rPr>
              <a:t>As seen on the gantt charts for the four weeks of May with shorter processing times, for weeks 1,2, and 4, we finish all jobs before the last idle period (6 PM -12 PM) or hour 162 on the last day.  We hence have the following extra hours available each week as seen on the slide. Week 3 is the only week in which we are still not able to meet demand and now has a lost revenue of $16,475 compared to $168,839.  Hence the total net benefit for the month of May is $636,140.  Since there are extra available hours, if we increase the speed of the assembly line, other products currently being produced in other locations could potentially be also produced in this factory if it makes financial sense taking into account transportation costs.  This could increase the benefit by more than just the reduction of lost revenue.</a:t>
            </a:r>
            <a:endParaRPr>
              <a:highlight>
                <a:srgbClr val="FFFFFF"/>
              </a:highlight>
            </a:endParaRPr>
          </a:p>
          <a:p>
            <a:pPr marL="0" marR="285750" lvl="0" indent="0" algn="just" rtl="0">
              <a:lnSpc>
                <a:spcPct val="115000"/>
              </a:lnSpc>
              <a:spcBef>
                <a:spcPts val="0"/>
              </a:spcBef>
              <a:spcAft>
                <a:spcPts val="0"/>
              </a:spcAft>
              <a:buNone/>
            </a:pPr>
            <a:endParaRPr>
              <a:highlight>
                <a:srgbClr val="FF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6ec8ccfc1_0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6ec8ccfc1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285750" lvl="0" indent="0" algn="just" rtl="0">
              <a:lnSpc>
                <a:spcPct val="115000"/>
              </a:lnSpc>
              <a:spcBef>
                <a:spcPts val="0"/>
              </a:spcBef>
              <a:spcAft>
                <a:spcPts val="0"/>
              </a:spcAft>
              <a:buNone/>
            </a:pPr>
            <a:r>
              <a:rPr lang="en">
                <a:highlight>
                  <a:srgbClr val="FFFFFF"/>
                </a:highlight>
              </a:rPr>
              <a:t>We next considered the possibility of adding another assembly line which in essence is like adding another machine as we consider each assembly line to be a machine. Because we know that with 2 machines we will definitely be able to meet demand for each week, we used a variation of the longest processing time heuristic that is usually considered close to optimal for the NP hard P||Cmax problem.  However, for the most part we do not split up production of units of a certain product between the 2 assembly lines to minimize the costs associated with changing jobs. The cost for adding this machine is $12 million.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6ec8ccfc1_0_3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6ec8ccfc1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285750" lvl="0" indent="0" algn="just" rtl="0">
              <a:lnSpc>
                <a:spcPct val="115000"/>
              </a:lnSpc>
              <a:spcBef>
                <a:spcPts val="0"/>
              </a:spcBef>
              <a:spcAft>
                <a:spcPts val="0"/>
              </a:spcAft>
              <a:buNone/>
            </a:pPr>
            <a:r>
              <a:rPr lang="en">
                <a:highlight>
                  <a:srgbClr val="FFFFFF"/>
                </a:highlight>
              </a:rPr>
              <a:t>For each week it is clear that we finish production for all the demanded jobs way in advance.  All the lost revenue would be recovered if we added a machine line but we would need to take into account that installation would take a year.  If we had an extra machine, there would be a large amount of excess capacity so further analysis would need to be done to see how we could utilize that perhaps with production from other factory locations.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91632d720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91632d720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6ec8ccfc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56ec8ccfc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we will go into some background information about the Gatorade Mexico plant and assembly process.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6ec8ccfc1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6ec8ccfc1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91632d720_7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91632d720_7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91632d720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591632d720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91632d720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91632d720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6ec8ccfc1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6ec8ccfc1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91632d7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91632d7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6ec8ccfc1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6ec8ccfc1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91632d720_7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591632d720_7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6ec8ccfc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6ec8ccfc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None/>
            </a:pPr>
            <a:r>
              <a:rPr lang="en">
                <a:solidFill>
                  <a:schemeClr val="dk1"/>
                </a:solidFill>
              </a:rPr>
              <a:t>In this project, we will analyze the production for Gatorade in Mexico. The overarching goal is to improve the efficiency of current operations in order to meet periods of peak demand, specifically May. As is represented in the figure below,  the demand for Gatorade has a cyclical pattern with an overall YoY growth of 5%. The red lines represent the capacity of the warehouse.  In 2019, we see that demand starts to exceed capacity starting in May and that by 2022, the capacity issue becomes more pronounced. </a:t>
            </a:r>
            <a:endParaRPr>
              <a:solidFill>
                <a:schemeClr val="dk1"/>
              </a:solidFill>
            </a:endParaRPr>
          </a:p>
          <a:p>
            <a:pPr marL="0" marR="0" lvl="0" indent="0" algn="just" rtl="0">
              <a:lnSpc>
                <a:spcPct val="115000"/>
              </a:lnSpc>
              <a:spcBef>
                <a:spcPts val="0"/>
              </a:spcBef>
              <a:spcAft>
                <a:spcPts val="0"/>
              </a:spcAft>
              <a:buNone/>
            </a:pPr>
            <a:r>
              <a:rPr lang="en">
                <a:solidFill>
                  <a:schemeClr val="dk1"/>
                </a:solidFill>
              </a:rPr>
              <a:t> We hence will explore 4 potential solutions and report our recommendations based on economic trade-offs associated with each. </a:t>
            </a:r>
            <a:endParaRPr>
              <a:solidFill>
                <a:schemeClr val="dk1"/>
              </a:solidFill>
            </a:endParaRPr>
          </a:p>
          <a:p>
            <a:pPr marL="0" marR="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6ec8ccfc1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6ec8ccfc1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285750" lvl="0" indent="0" algn="just" rtl="0">
              <a:lnSpc>
                <a:spcPct val="115000"/>
              </a:lnSpc>
              <a:spcBef>
                <a:spcPts val="0"/>
              </a:spcBef>
              <a:spcAft>
                <a:spcPts val="0"/>
              </a:spcAft>
              <a:buNone/>
            </a:pPr>
            <a:r>
              <a:rPr lang="en">
                <a:highlight>
                  <a:srgbClr val="FFFFFF"/>
                </a:highlight>
              </a:rPr>
              <a:t>Gatorade’s production process is a two stage process that comprises an assembly line of two machines.The first, is the blowing machine, which takes care of  building the PET bottle and the later one is the filling machine, where the different flavors get filled. We consider the assembly line as a whole to be a machine for the purposes of this project.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6ec8ccfc1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6ec8ccfc1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285750" lvl="0" indent="0" algn="just" rtl="0">
              <a:lnSpc>
                <a:spcPct val="115000"/>
              </a:lnSpc>
              <a:spcBef>
                <a:spcPts val="0"/>
              </a:spcBef>
              <a:spcAft>
                <a:spcPts val="0"/>
              </a:spcAft>
              <a:buNone/>
            </a:pPr>
            <a:r>
              <a:rPr lang="en">
                <a:highlight>
                  <a:srgbClr val="FFFFFF"/>
                </a:highlight>
              </a:rPr>
              <a:t>The production constraints are summarized in the table on this slide.For all products, the size of the pack produced is configured at the start of the process which has a time cost. Thus, we must take this time into account when switching jobs. There is also a time cost associated with producing different flavors. If there is a switching of jobs that changes flavors and sizes, the time cost is the maximum of these costs as these configurations can happen simultaneously.  </a:t>
            </a:r>
            <a:endParaRPr>
              <a:highlight>
                <a:srgbClr val="FFFFFF"/>
              </a:highlight>
            </a:endParaRPr>
          </a:p>
          <a:p>
            <a:pPr marL="0" marR="285750" lvl="0" indent="0" algn="just" rtl="0">
              <a:lnSpc>
                <a:spcPct val="115000"/>
              </a:lnSpc>
              <a:spcBef>
                <a:spcPts val="0"/>
              </a:spcBef>
              <a:spcAft>
                <a:spcPts val="0"/>
              </a:spcAft>
              <a:buNone/>
            </a:pPr>
            <a:endParaRPr>
              <a:highlight>
                <a:srgbClr val="FFFFFF"/>
              </a:highlight>
            </a:endParaRPr>
          </a:p>
          <a:p>
            <a:pPr marL="0" marR="285750" lvl="0" indent="0" algn="just" rtl="0">
              <a:lnSpc>
                <a:spcPct val="115000"/>
              </a:lnSpc>
              <a:spcBef>
                <a:spcPts val="0"/>
              </a:spcBef>
              <a:spcAft>
                <a:spcPts val="0"/>
              </a:spcAft>
              <a:buNone/>
            </a:pPr>
            <a:r>
              <a:rPr lang="en">
                <a:highlight>
                  <a:srgbClr val="FFFFFF"/>
                </a:highlight>
              </a:rPr>
              <a:t>There is also a production time constraint.  For each day, production can only happen between the hours of 6 AM and 6 PM.  In essence production can occur for maximum 12 hours a day.  However, cleaning and product changes can occur at any time.  Cleaning of the assembly line occurs every 36 hours and requires 20 minutes.  </a:t>
            </a:r>
            <a:endParaRPr>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6ec8ccfc1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6ec8ccfc1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285750" lvl="0" indent="0" algn="just" rtl="0">
              <a:lnSpc>
                <a:spcPct val="115000"/>
              </a:lnSpc>
              <a:spcBef>
                <a:spcPts val="0"/>
              </a:spcBef>
              <a:spcAft>
                <a:spcPts val="0"/>
              </a:spcAft>
              <a:buNone/>
            </a:pPr>
            <a:r>
              <a:rPr lang="en">
                <a:highlight>
                  <a:srgbClr val="FFFFFF"/>
                </a:highlight>
              </a:rPr>
              <a:t>For the type of assembly line that we are focusing on, we will be analyzing demand for the following products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6ec8ccfc1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6ec8ccfc1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6ec8ccfc1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6ec8ccfc1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285750" lvl="0" indent="0" algn="just" rtl="0">
              <a:lnSpc>
                <a:spcPct val="115000"/>
              </a:lnSpc>
              <a:spcBef>
                <a:spcPts val="0"/>
              </a:spcBef>
              <a:spcAft>
                <a:spcPts val="0"/>
              </a:spcAft>
              <a:buNone/>
            </a:pPr>
            <a:r>
              <a:rPr lang="en">
                <a:highlight>
                  <a:srgbClr val="FFFFFF"/>
                </a:highlight>
              </a:rPr>
              <a:t>We are given data on demand for the 4 weeks of May.  We know that given our current production constraints we will not be able to meet demand for all the products.  In order to maximize revenue given these constraints we used a revenue per processing time heuristic.  In other words, we processed jobs on the assembly line in decreasing order of revenue/processing time.  In reality, each package is its own job.  However, we aggregate the demand for each product to simplify the scheduling process. This is shown on the table on the next slide: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6ec8ccfc1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6ec8ccfc1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285750" lvl="0" indent="0" algn="just" rtl="0">
              <a:lnSpc>
                <a:spcPct val="115000"/>
              </a:lnSpc>
              <a:spcBef>
                <a:spcPts val="0"/>
              </a:spcBef>
              <a:spcAft>
                <a:spcPts val="0"/>
              </a:spcAft>
              <a:buNone/>
            </a:pPr>
            <a:r>
              <a:rPr lang="en">
                <a:highlight>
                  <a:srgbClr val="FFFFFF"/>
                </a:highlight>
              </a:rPr>
              <a:t>The revenue/package is given for each product from the Mexico factory.  The processing times were calculated from velocities given for each job on the assembly line.  These velocities represent the velocity of the product on the slower of the 2 machines in the assembly line.</a:t>
            </a:r>
            <a:endParaRPr>
              <a:highlight>
                <a:srgbClr val="FFFFFF"/>
              </a:highlight>
            </a:endParaRPr>
          </a:p>
          <a:p>
            <a:pPr marL="0" marR="285750" lvl="0" indent="0" algn="just" rtl="0">
              <a:lnSpc>
                <a:spcPct val="115000"/>
              </a:lnSpc>
              <a:spcBef>
                <a:spcPts val="0"/>
              </a:spcBef>
              <a:spcAft>
                <a:spcPts val="0"/>
              </a:spcAft>
              <a:buNone/>
            </a:pPr>
            <a:endParaRPr>
              <a:highlight>
                <a:srgbClr val="FFFFFF"/>
              </a:highlight>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2.png"/><Relationship Id="rId6"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png"/><Relationship Id="rId6"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png"/><Relationship Id="rId6"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13.png"/><Relationship Id="rId6"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820075" y="747600"/>
            <a:ext cx="5426400" cy="220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a:solidFill>
                  <a:srgbClr val="999999"/>
                </a:solidFill>
              </a:rPr>
              <a:t>GATORADE</a:t>
            </a:r>
            <a:endParaRPr sz="6000" b="1">
              <a:solidFill>
                <a:srgbClr val="999999"/>
              </a:solidFill>
            </a:endParaRPr>
          </a:p>
          <a:p>
            <a:pPr marL="0" lvl="0" indent="0" algn="ctr" rtl="0">
              <a:spcBef>
                <a:spcPts val="0"/>
              </a:spcBef>
              <a:spcAft>
                <a:spcPts val="0"/>
              </a:spcAft>
              <a:buNone/>
            </a:pPr>
            <a:r>
              <a:rPr lang="en" sz="3000">
                <a:solidFill>
                  <a:srgbClr val="999999"/>
                </a:solidFill>
              </a:rPr>
              <a:t>MX Production</a:t>
            </a:r>
            <a:endParaRPr sz="3000">
              <a:solidFill>
                <a:srgbClr val="999999"/>
              </a:solidFill>
            </a:endParaRPr>
          </a:p>
        </p:txBody>
      </p:sp>
      <p:sp>
        <p:nvSpPr>
          <p:cNvPr id="55" name="Google Shape;55;p13"/>
          <p:cNvSpPr txBox="1">
            <a:spLocks noGrp="1"/>
          </p:cNvSpPr>
          <p:nvPr>
            <p:ph type="subTitle" idx="1"/>
          </p:nvPr>
        </p:nvSpPr>
        <p:spPr>
          <a:xfrm>
            <a:off x="4436475" y="3420225"/>
            <a:ext cx="44562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a:t>Ana, Chloe, Shivani, Izzet</a:t>
            </a:r>
            <a:endParaRPr i="1"/>
          </a:p>
        </p:txBody>
      </p:sp>
      <p:pic>
        <p:nvPicPr>
          <p:cNvPr id="56" name="Google Shape;56;p13"/>
          <p:cNvPicPr preferRelativeResize="0"/>
          <p:nvPr/>
        </p:nvPicPr>
        <p:blipFill rotWithShape="1">
          <a:blip r:embed="rId3">
            <a:alphaModFix/>
          </a:blip>
          <a:srcRect t="10929"/>
          <a:stretch/>
        </p:blipFill>
        <p:spPr>
          <a:xfrm>
            <a:off x="198625" y="313075"/>
            <a:ext cx="3983325" cy="42192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1496000" y="322525"/>
            <a:ext cx="7134000" cy="686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000" b="1">
                <a:solidFill>
                  <a:srgbClr val="999999"/>
                </a:solidFill>
              </a:rPr>
              <a:t>GANTT</a:t>
            </a:r>
            <a:r>
              <a:rPr lang="en"/>
              <a:t> </a:t>
            </a:r>
            <a:r>
              <a:rPr lang="en" sz="3000" b="1">
                <a:solidFill>
                  <a:srgbClr val="999999"/>
                </a:solidFill>
              </a:rPr>
              <a:t>CHARTS</a:t>
            </a:r>
            <a:endParaRPr/>
          </a:p>
        </p:txBody>
      </p:sp>
      <p:pic>
        <p:nvPicPr>
          <p:cNvPr id="123" name="Google Shape;123;p22"/>
          <p:cNvPicPr preferRelativeResize="0"/>
          <p:nvPr/>
        </p:nvPicPr>
        <p:blipFill>
          <a:blip r:embed="rId3">
            <a:alphaModFix/>
          </a:blip>
          <a:stretch>
            <a:fillRect/>
          </a:stretch>
        </p:blipFill>
        <p:spPr>
          <a:xfrm>
            <a:off x="1208325" y="1387213"/>
            <a:ext cx="6286500" cy="1476375"/>
          </a:xfrm>
          <a:prstGeom prst="rect">
            <a:avLst/>
          </a:prstGeom>
          <a:noFill/>
          <a:ln w="19050" cap="flat" cmpd="sng">
            <a:solidFill>
              <a:srgbClr val="FF7318"/>
            </a:solidFill>
            <a:prstDash val="solid"/>
            <a:round/>
            <a:headEnd type="none" w="sm" len="sm"/>
            <a:tailEnd type="none" w="sm" len="sm"/>
          </a:ln>
        </p:spPr>
      </p:pic>
      <p:pic>
        <p:nvPicPr>
          <p:cNvPr id="124" name="Google Shape;124;p22"/>
          <p:cNvPicPr preferRelativeResize="0"/>
          <p:nvPr/>
        </p:nvPicPr>
        <p:blipFill>
          <a:blip r:embed="rId4">
            <a:alphaModFix/>
          </a:blip>
          <a:stretch>
            <a:fillRect/>
          </a:stretch>
        </p:blipFill>
        <p:spPr>
          <a:xfrm>
            <a:off x="1208325" y="3259925"/>
            <a:ext cx="6286500" cy="1447800"/>
          </a:xfrm>
          <a:prstGeom prst="rect">
            <a:avLst/>
          </a:prstGeom>
          <a:noFill/>
          <a:ln w="19050" cap="flat" cmpd="sng">
            <a:solidFill>
              <a:srgbClr val="FF7318"/>
            </a:solidFill>
            <a:prstDash val="solid"/>
            <a:round/>
            <a:headEnd type="none" w="sm" len="sm"/>
            <a:tailEnd type="none" w="sm" len="sm"/>
          </a:ln>
        </p:spPr>
      </p:pic>
      <p:sp>
        <p:nvSpPr>
          <p:cNvPr id="125" name="Google Shape;125;p22"/>
          <p:cNvSpPr txBox="1"/>
          <p:nvPr/>
        </p:nvSpPr>
        <p:spPr>
          <a:xfrm>
            <a:off x="1210925" y="1033400"/>
            <a:ext cx="2790900" cy="33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Roboto"/>
                <a:ea typeface="Roboto"/>
                <a:cs typeface="Roboto"/>
                <a:sym typeface="Roboto"/>
              </a:rPr>
              <a:t>Week 1</a:t>
            </a:r>
            <a:endParaRPr>
              <a:solidFill>
                <a:srgbClr val="666666"/>
              </a:solidFill>
              <a:latin typeface="Roboto"/>
              <a:ea typeface="Roboto"/>
              <a:cs typeface="Roboto"/>
              <a:sym typeface="Roboto"/>
            </a:endParaRPr>
          </a:p>
        </p:txBody>
      </p:sp>
      <p:sp>
        <p:nvSpPr>
          <p:cNvPr id="126" name="Google Shape;126;p22"/>
          <p:cNvSpPr txBox="1"/>
          <p:nvPr/>
        </p:nvSpPr>
        <p:spPr>
          <a:xfrm>
            <a:off x="1210925" y="2901225"/>
            <a:ext cx="2018100" cy="21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Roboto"/>
                <a:ea typeface="Roboto"/>
                <a:cs typeface="Roboto"/>
                <a:sym typeface="Roboto"/>
              </a:rPr>
              <a:t>Week 2</a:t>
            </a:r>
            <a:endParaRPr>
              <a:solidFill>
                <a:srgbClr val="666666"/>
              </a:solidFill>
              <a:latin typeface="Roboto"/>
              <a:ea typeface="Roboto"/>
              <a:cs typeface="Roboto"/>
              <a:sym typeface="Roboto"/>
            </a:endParaRPr>
          </a:p>
        </p:txBody>
      </p:sp>
      <p:pic>
        <p:nvPicPr>
          <p:cNvPr id="127" name="Google Shape;127;p22"/>
          <p:cNvPicPr preferRelativeResize="0"/>
          <p:nvPr/>
        </p:nvPicPr>
        <p:blipFill>
          <a:blip r:embed="rId5">
            <a:alphaModFix/>
          </a:blip>
          <a:stretch>
            <a:fillRect/>
          </a:stretch>
        </p:blipFill>
        <p:spPr>
          <a:xfrm>
            <a:off x="7094125" y="4031000"/>
            <a:ext cx="1579650" cy="880450"/>
          </a:xfrm>
          <a:prstGeom prst="rect">
            <a:avLst/>
          </a:prstGeom>
          <a:noFill/>
          <a:ln>
            <a:noFill/>
          </a:ln>
        </p:spPr>
      </p:pic>
      <p:pic>
        <p:nvPicPr>
          <p:cNvPr id="128" name="Google Shape;128;p22"/>
          <p:cNvPicPr preferRelativeResize="0"/>
          <p:nvPr/>
        </p:nvPicPr>
        <p:blipFill>
          <a:blip r:embed="rId6">
            <a:alphaModFix/>
          </a:blip>
          <a:stretch>
            <a:fillRect/>
          </a:stretch>
        </p:blipFill>
        <p:spPr>
          <a:xfrm>
            <a:off x="0" y="0"/>
            <a:ext cx="1717200" cy="1807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3"/>
          <p:cNvPicPr preferRelativeResize="0"/>
          <p:nvPr/>
        </p:nvPicPr>
        <p:blipFill>
          <a:blip r:embed="rId3">
            <a:alphaModFix/>
          </a:blip>
          <a:stretch>
            <a:fillRect/>
          </a:stretch>
        </p:blipFill>
        <p:spPr>
          <a:xfrm>
            <a:off x="860650" y="1595975"/>
            <a:ext cx="7812349" cy="1219200"/>
          </a:xfrm>
          <a:prstGeom prst="rect">
            <a:avLst/>
          </a:prstGeom>
          <a:noFill/>
          <a:ln w="19050">
            <a:solidFill>
              <a:schemeClr val="accent1">
                <a:lumMod val="75000"/>
              </a:schemeClr>
            </a:solidFill>
          </a:ln>
        </p:spPr>
      </p:pic>
      <p:pic>
        <p:nvPicPr>
          <p:cNvPr id="134" name="Google Shape;134;p23"/>
          <p:cNvPicPr preferRelativeResize="0"/>
          <p:nvPr/>
        </p:nvPicPr>
        <p:blipFill>
          <a:blip r:embed="rId4">
            <a:alphaModFix/>
          </a:blip>
          <a:stretch>
            <a:fillRect/>
          </a:stretch>
        </p:blipFill>
        <p:spPr>
          <a:xfrm>
            <a:off x="911175" y="3231025"/>
            <a:ext cx="7812351" cy="1515124"/>
          </a:xfrm>
          <a:prstGeom prst="rect">
            <a:avLst/>
          </a:prstGeom>
          <a:noFill/>
          <a:ln w="19050">
            <a:solidFill>
              <a:schemeClr val="accent1">
                <a:lumMod val="75000"/>
              </a:schemeClr>
            </a:solidFill>
          </a:ln>
        </p:spPr>
      </p:pic>
      <p:sp>
        <p:nvSpPr>
          <p:cNvPr id="135" name="Google Shape;135;p23"/>
          <p:cNvSpPr txBox="1"/>
          <p:nvPr/>
        </p:nvSpPr>
        <p:spPr>
          <a:xfrm>
            <a:off x="957200" y="1199375"/>
            <a:ext cx="1960500" cy="27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Roboto"/>
                <a:ea typeface="Roboto"/>
                <a:cs typeface="Roboto"/>
                <a:sym typeface="Roboto"/>
              </a:rPr>
              <a:t>Week 3</a:t>
            </a:r>
            <a:endParaRPr>
              <a:solidFill>
                <a:srgbClr val="666666"/>
              </a:solidFill>
              <a:latin typeface="Roboto"/>
              <a:ea typeface="Roboto"/>
              <a:cs typeface="Roboto"/>
              <a:sym typeface="Roboto"/>
            </a:endParaRPr>
          </a:p>
        </p:txBody>
      </p:sp>
      <p:sp>
        <p:nvSpPr>
          <p:cNvPr id="136" name="Google Shape;136;p23"/>
          <p:cNvSpPr txBox="1"/>
          <p:nvPr/>
        </p:nvSpPr>
        <p:spPr>
          <a:xfrm>
            <a:off x="957200" y="2838925"/>
            <a:ext cx="1810500" cy="39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latin typeface="Roboto"/>
                <a:ea typeface="Roboto"/>
                <a:cs typeface="Roboto"/>
                <a:sym typeface="Roboto"/>
              </a:rPr>
              <a:t>Week 4</a:t>
            </a:r>
            <a:endParaRPr>
              <a:solidFill>
                <a:srgbClr val="666666"/>
              </a:solidFill>
              <a:latin typeface="Roboto"/>
              <a:ea typeface="Roboto"/>
              <a:cs typeface="Roboto"/>
              <a:sym typeface="Roboto"/>
            </a:endParaRPr>
          </a:p>
        </p:txBody>
      </p:sp>
      <p:pic>
        <p:nvPicPr>
          <p:cNvPr id="137" name="Google Shape;137;p23"/>
          <p:cNvPicPr preferRelativeResize="0"/>
          <p:nvPr/>
        </p:nvPicPr>
        <p:blipFill>
          <a:blip r:embed="rId5">
            <a:alphaModFix/>
          </a:blip>
          <a:stretch>
            <a:fillRect/>
          </a:stretch>
        </p:blipFill>
        <p:spPr>
          <a:xfrm>
            <a:off x="0" y="0"/>
            <a:ext cx="1717200" cy="1807575"/>
          </a:xfrm>
          <a:prstGeom prst="rect">
            <a:avLst/>
          </a:prstGeom>
          <a:noFill/>
          <a:ln>
            <a:noFill/>
          </a:ln>
        </p:spPr>
      </p:pic>
      <p:sp>
        <p:nvSpPr>
          <p:cNvPr id="138" name="Google Shape;138;p23"/>
          <p:cNvSpPr txBox="1">
            <a:spLocks noGrp="1"/>
          </p:cNvSpPr>
          <p:nvPr>
            <p:ph type="title"/>
          </p:nvPr>
        </p:nvSpPr>
        <p:spPr>
          <a:xfrm>
            <a:off x="1486725" y="287600"/>
            <a:ext cx="8368200" cy="686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000" b="1">
                <a:solidFill>
                  <a:srgbClr val="999999"/>
                </a:solidFill>
              </a:rPr>
              <a:t>GANTT</a:t>
            </a:r>
            <a:r>
              <a:rPr lang="en"/>
              <a:t> </a:t>
            </a:r>
            <a:r>
              <a:rPr lang="en" sz="3000" b="1">
                <a:solidFill>
                  <a:srgbClr val="999999"/>
                </a:solidFill>
              </a:rPr>
              <a:t>CHARTS</a:t>
            </a:r>
            <a:endParaRPr/>
          </a:p>
        </p:txBody>
      </p:sp>
      <p:pic>
        <p:nvPicPr>
          <p:cNvPr id="139" name="Google Shape;139;p23"/>
          <p:cNvPicPr preferRelativeResize="0"/>
          <p:nvPr/>
        </p:nvPicPr>
        <p:blipFill>
          <a:blip r:embed="rId6">
            <a:alphaModFix/>
          </a:blip>
          <a:stretch>
            <a:fillRect/>
          </a:stretch>
        </p:blipFill>
        <p:spPr>
          <a:xfrm>
            <a:off x="7094125" y="4031000"/>
            <a:ext cx="1579650" cy="880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1502200" y="348600"/>
            <a:ext cx="6632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999999"/>
                </a:solidFill>
              </a:rPr>
              <a:t>LOST REVENUE</a:t>
            </a:r>
            <a:endParaRPr/>
          </a:p>
        </p:txBody>
      </p:sp>
      <p:pic>
        <p:nvPicPr>
          <p:cNvPr id="145" name="Google Shape;145;p24"/>
          <p:cNvPicPr preferRelativeResize="0"/>
          <p:nvPr/>
        </p:nvPicPr>
        <p:blipFill>
          <a:blip r:embed="rId3">
            <a:alphaModFix/>
          </a:blip>
          <a:stretch>
            <a:fillRect/>
          </a:stretch>
        </p:blipFill>
        <p:spPr>
          <a:xfrm>
            <a:off x="553963" y="1630975"/>
            <a:ext cx="8493274" cy="1068100"/>
          </a:xfrm>
          <a:prstGeom prst="rect">
            <a:avLst/>
          </a:prstGeom>
          <a:noFill/>
          <a:ln w="19050" cap="flat" cmpd="sng">
            <a:solidFill>
              <a:srgbClr val="FF7318"/>
            </a:solidFill>
            <a:prstDash val="solid"/>
            <a:round/>
            <a:headEnd type="none" w="sm" len="sm"/>
            <a:tailEnd type="none" w="sm" len="sm"/>
          </a:ln>
        </p:spPr>
      </p:pic>
      <p:sp>
        <p:nvSpPr>
          <p:cNvPr id="146" name="Google Shape;146;p24"/>
          <p:cNvSpPr txBox="1"/>
          <p:nvPr/>
        </p:nvSpPr>
        <p:spPr>
          <a:xfrm>
            <a:off x="5599600" y="2993875"/>
            <a:ext cx="2611500" cy="842400"/>
          </a:xfrm>
          <a:prstGeom prst="rect">
            <a:avLst/>
          </a:prstGeom>
          <a:noFill/>
          <a:ln>
            <a:noFill/>
          </a:ln>
        </p:spPr>
        <p:txBody>
          <a:bodyPr spcFirstLastPara="1" wrap="square" lIns="91425" tIns="91425" rIns="91425" bIns="91425" anchor="t" anchorCtr="0">
            <a:noAutofit/>
          </a:bodyPr>
          <a:lstStyle/>
          <a:p>
            <a:pPr marL="0" marR="285750" lvl="0" indent="0" algn="just" rtl="0">
              <a:lnSpc>
                <a:spcPct val="115000"/>
              </a:lnSpc>
              <a:spcBef>
                <a:spcPts val="0"/>
              </a:spcBef>
              <a:spcAft>
                <a:spcPts val="0"/>
              </a:spcAft>
              <a:buNone/>
            </a:pPr>
            <a:r>
              <a:rPr lang="en" sz="3000" b="1">
                <a:solidFill>
                  <a:srgbClr val="A61C00"/>
                </a:solidFill>
                <a:latin typeface="Roboto"/>
                <a:ea typeface="Roboto"/>
                <a:cs typeface="Roboto"/>
                <a:sym typeface="Roboto"/>
              </a:rPr>
              <a:t>$652,615</a:t>
            </a:r>
            <a:endParaRPr sz="3000" b="1">
              <a:solidFill>
                <a:srgbClr val="A61C00"/>
              </a:solidFill>
              <a:latin typeface="Roboto"/>
              <a:ea typeface="Roboto"/>
              <a:cs typeface="Roboto"/>
              <a:sym typeface="Roboto"/>
            </a:endParaRPr>
          </a:p>
        </p:txBody>
      </p:sp>
      <p:pic>
        <p:nvPicPr>
          <p:cNvPr id="147" name="Google Shape;147;p24"/>
          <p:cNvPicPr preferRelativeResize="0"/>
          <p:nvPr/>
        </p:nvPicPr>
        <p:blipFill>
          <a:blip r:embed="rId4">
            <a:alphaModFix/>
          </a:blip>
          <a:stretch>
            <a:fillRect/>
          </a:stretch>
        </p:blipFill>
        <p:spPr>
          <a:xfrm>
            <a:off x="0" y="0"/>
            <a:ext cx="1717200" cy="1807575"/>
          </a:xfrm>
          <a:prstGeom prst="rect">
            <a:avLst/>
          </a:prstGeom>
          <a:noFill/>
          <a:ln>
            <a:noFill/>
          </a:ln>
        </p:spPr>
      </p:pic>
      <p:sp>
        <p:nvSpPr>
          <p:cNvPr id="148" name="Google Shape;148;p24"/>
          <p:cNvSpPr txBox="1"/>
          <p:nvPr/>
        </p:nvSpPr>
        <p:spPr>
          <a:xfrm>
            <a:off x="477775" y="3103775"/>
            <a:ext cx="6580200" cy="45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434343"/>
                </a:solidFill>
                <a:latin typeface="Roboto"/>
                <a:ea typeface="Roboto"/>
                <a:cs typeface="Roboto"/>
                <a:sym typeface="Roboto"/>
              </a:rPr>
              <a:t>The total lost revenue for the month of   May is:</a:t>
            </a:r>
            <a:endParaRPr sz="1800">
              <a:solidFill>
                <a:srgbClr val="434343"/>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1522725" y="368825"/>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600" b="1">
                <a:solidFill>
                  <a:srgbClr val="FF7318"/>
                </a:solidFill>
              </a:rPr>
              <a:t>20%</a:t>
            </a:r>
            <a:r>
              <a:rPr lang="en" sz="3000" b="1">
                <a:solidFill>
                  <a:srgbClr val="999999"/>
                </a:solidFill>
              </a:rPr>
              <a:t> INCREASE IN VELOCITY</a:t>
            </a:r>
            <a:endParaRPr/>
          </a:p>
        </p:txBody>
      </p:sp>
      <p:sp>
        <p:nvSpPr>
          <p:cNvPr id="154" name="Google Shape;154;p25"/>
          <p:cNvSpPr txBox="1">
            <a:spLocks noGrp="1"/>
          </p:cNvSpPr>
          <p:nvPr>
            <p:ph type="body" idx="1"/>
          </p:nvPr>
        </p:nvSpPr>
        <p:spPr>
          <a:xfrm>
            <a:off x="311700" y="1507600"/>
            <a:ext cx="8520600" cy="34164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SzPts val="1800"/>
              <a:buChar char="-"/>
            </a:pPr>
            <a:r>
              <a:rPr lang="en"/>
              <a:t>Assembly line consists of 2 machines where one machine is slower than the other</a:t>
            </a:r>
            <a:endParaRPr/>
          </a:p>
          <a:p>
            <a:pPr marL="457200" lvl="0" indent="-342900" algn="l" rtl="0">
              <a:spcBef>
                <a:spcPts val="1600"/>
              </a:spcBef>
              <a:spcAft>
                <a:spcPts val="0"/>
              </a:spcAft>
              <a:buSzPts val="1800"/>
              <a:buChar char="-"/>
            </a:pPr>
            <a:r>
              <a:rPr lang="en"/>
              <a:t>By upgrading this machine, the velocity of each job would be 20% higher and processing times would be 20% less</a:t>
            </a:r>
            <a:endParaRPr/>
          </a:p>
          <a:p>
            <a:pPr marL="457200" lvl="0" indent="-342900" algn="l" rtl="0">
              <a:spcBef>
                <a:spcPts val="1600"/>
              </a:spcBef>
              <a:spcAft>
                <a:spcPts val="1600"/>
              </a:spcAft>
              <a:buSzPts val="1800"/>
              <a:buChar char="-"/>
            </a:pPr>
            <a:r>
              <a:rPr lang="en"/>
              <a:t>Cost of upgrade = </a:t>
            </a:r>
            <a:r>
              <a:rPr lang="en" sz="3000" b="1">
                <a:solidFill>
                  <a:srgbClr val="A61C00"/>
                </a:solidFill>
                <a:latin typeface="Roboto"/>
                <a:ea typeface="Roboto"/>
                <a:cs typeface="Roboto"/>
                <a:sym typeface="Roboto"/>
              </a:rPr>
              <a:t>$4 Million</a:t>
            </a:r>
            <a:endParaRPr sz="3000" b="1">
              <a:solidFill>
                <a:srgbClr val="A61C00"/>
              </a:solidFill>
              <a:latin typeface="Roboto"/>
              <a:ea typeface="Roboto"/>
              <a:cs typeface="Roboto"/>
              <a:sym typeface="Roboto"/>
            </a:endParaRPr>
          </a:p>
        </p:txBody>
      </p:sp>
      <p:pic>
        <p:nvPicPr>
          <p:cNvPr id="155" name="Google Shape;155;p25"/>
          <p:cNvPicPr preferRelativeResize="0"/>
          <p:nvPr/>
        </p:nvPicPr>
        <p:blipFill>
          <a:blip r:embed="rId3">
            <a:alphaModFix/>
          </a:blip>
          <a:stretch>
            <a:fillRect/>
          </a:stretch>
        </p:blipFill>
        <p:spPr>
          <a:xfrm>
            <a:off x="0" y="0"/>
            <a:ext cx="1717200" cy="1807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6"/>
          <p:cNvPicPr preferRelativeResize="0"/>
          <p:nvPr/>
        </p:nvPicPr>
        <p:blipFill>
          <a:blip r:embed="rId3">
            <a:alphaModFix/>
          </a:blip>
          <a:stretch>
            <a:fillRect/>
          </a:stretch>
        </p:blipFill>
        <p:spPr>
          <a:xfrm>
            <a:off x="196625" y="1794850"/>
            <a:ext cx="8750750" cy="1113725"/>
          </a:xfrm>
          <a:prstGeom prst="rect">
            <a:avLst/>
          </a:prstGeom>
          <a:noFill/>
          <a:ln w="19050" cap="flat" cmpd="sng">
            <a:solidFill>
              <a:srgbClr val="FF7318"/>
            </a:solidFill>
            <a:prstDash val="solid"/>
            <a:round/>
            <a:headEnd type="none" w="sm" len="sm"/>
            <a:tailEnd type="none" w="sm" len="sm"/>
          </a:ln>
        </p:spPr>
      </p:pic>
      <p:pic>
        <p:nvPicPr>
          <p:cNvPr id="161" name="Google Shape;161;p26"/>
          <p:cNvPicPr preferRelativeResize="0"/>
          <p:nvPr/>
        </p:nvPicPr>
        <p:blipFill>
          <a:blip r:embed="rId4">
            <a:alphaModFix/>
          </a:blip>
          <a:stretch>
            <a:fillRect/>
          </a:stretch>
        </p:blipFill>
        <p:spPr>
          <a:xfrm>
            <a:off x="173075" y="3266500"/>
            <a:ext cx="8774301" cy="800100"/>
          </a:xfrm>
          <a:prstGeom prst="rect">
            <a:avLst/>
          </a:prstGeom>
          <a:noFill/>
          <a:ln w="19050" cap="flat" cmpd="sng">
            <a:solidFill>
              <a:srgbClr val="FF7318"/>
            </a:solidFill>
            <a:prstDash val="solid"/>
            <a:round/>
            <a:headEnd type="none" w="sm" len="sm"/>
            <a:tailEnd type="none" w="sm" len="sm"/>
          </a:ln>
        </p:spPr>
      </p:pic>
      <p:sp>
        <p:nvSpPr>
          <p:cNvPr id="162" name="Google Shape;162;p26"/>
          <p:cNvSpPr txBox="1"/>
          <p:nvPr/>
        </p:nvSpPr>
        <p:spPr>
          <a:xfrm>
            <a:off x="655925" y="1381475"/>
            <a:ext cx="23643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Roboto"/>
                <a:ea typeface="Roboto"/>
                <a:cs typeface="Roboto"/>
                <a:sym typeface="Roboto"/>
              </a:rPr>
              <a:t>Week 1</a:t>
            </a:r>
            <a:endParaRPr>
              <a:solidFill>
                <a:srgbClr val="434343"/>
              </a:solidFill>
              <a:latin typeface="Roboto"/>
              <a:ea typeface="Roboto"/>
              <a:cs typeface="Roboto"/>
              <a:sym typeface="Roboto"/>
            </a:endParaRPr>
          </a:p>
        </p:txBody>
      </p:sp>
      <p:sp>
        <p:nvSpPr>
          <p:cNvPr id="163" name="Google Shape;163;p26"/>
          <p:cNvSpPr txBox="1"/>
          <p:nvPr/>
        </p:nvSpPr>
        <p:spPr>
          <a:xfrm>
            <a:off x="535250" y="2926138"/>
            <a:ext cx="14184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Roboto"/>
                <a:ea typeface="Roboto"/>
                <a:cs typeface="Roboto"/>
                <a:sym typeface="Roboto"/>
              </a:rPr>
              <a:t>Week 2</a:t>
            </a:r>
            <a:endParaRPr>
              <a:solidFill>
                <a:srgbClr val="434343"/>
              </a:solidFill>
              <a:latin typeface="Roboto"/>
              <a:ea typeface="Roboto"/>
              <a:cs typeface="Roboto"/>
              <a:sym typeface="Roboto"/>
            </a:endParaRPr>
          </a:p>
        </p:txBody>
      </p:sp>
      <p:sp>
        <p:nvSpPr>
          <p:cNvPr id="164" name="Google Shape;164;p26"/>
          <p:cNvSpPr txBox="1">
            <a:spLocks noGrp="1"/>
          </p:cNvSpPr>
          <p:nvPr>
            <p:ph type="title"/>
          </p:nvPr>
        </p:nvSpPr>
        <p:spPr>
          <a:xfrm>
            <a:off x="1564800" y="312425"/>
            <a:ext cx="7338300" cy="686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000" b="1">
                <a:solidFill>
                  <a:srgbClr val="999999"/>
                </a:solidFill>
              </a:rPr>
              <a:t>GANTT</a:t>
            </a:r>
            <a:r>
              <a:rPr lang="en"/>
              <a:t> </a:t>
            </a:r>
            <a:r>
              <a:rPr lang="en" sz="3000" b="1">
                <a:solidFill>
                  <a:srgbClr val="999999"/>
                </a:solidFill>
              </a:rPr>
              <a:t>CHARTS</a:t>
            </a:r>
            <a:endParaRPr/>
          </a:p>
        </p:txBody>
      </p:sp>
      <p:pic>
        <p:nvPicPr>
          <p:cNvPr id="165" name="Google Shape;165;p26"/>
          <p:cNvPicPr preferRelativeResize="0"/>
          <p:nvPr/>
        </p:nvPicPr>
        <p:blipFill>
          <a:blip r:embed="rId5">
            <a:alphaModFix/>
          </a:blip>
          <a:stretch>
            <a:fillRect/>
          </a:stretch>
        </p:blipFill>
        <p:spPr>
          <a:xfrm>
            <a:off x="0" y="-12725"/>
            <a:ext cx="1717200" cy="1807575"/>
          </a:xfrm>
          <a:prstGeom prst="rect">
            <a:avLst/>
          </a:prstGeom>
          <a:noFill/>
          <a:ln>
            <a:noFill/>
          </a:ln>
        </p:spPr>
      </p:pic>
      <p:pic>
        <p:nvPicPr>
          <p:cNvPr id="166" name="Google Shape;166;p26"/>
          <p:cNvPicPr preferRelativeResize="0"/>
          <p:nvPr/>
        </p:nvPicPr>
        <p:blipFill>
          <a:blip r:embed="rId6">
            <a:alphaModFix/>
          </a:blip>
          <a:stretch>
            <a:fillRect/>
          </a:stretch>
        </p:blipFill>
        <p:spPr>
          <a:xfrm>
            <a:off x="7195175" y="4111475"/>
            <a:ext cx="1579650" cy="880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7"/>
          <p:cNvPicPr preferRelativeResize="0"/>
          <p:nvPr/>
        </p:nvPicPr>
        <p:blipFill>
          <a:blip r:embed="rId3">
            <a:alphaModFix/>
          </a:blip>
          <a:stretch>
            <a:fillRect/>
          </a:stretch>
        </p:blipFill>
        <p:spPr>
          <a:xfrm>
            <a:off x="853264" y="1487025"/>
            <a:ext cx="7189448" cy="1609725"/>
          </a:xfrm>
          <a:prstGeom prst="rect">
            <a:avLst/>
          </a:prstGeom>
          <a:noFill/>
          <a:ln w="19050" cap="flat" cmpd="sng">
            <a:solidFill>
              <a:srgbClr val="FF7318"/>
            </a:solidFill>
            <a:prstDash val="solid"/>
            <a:round/>
            <a:headEnd type="none" w="sm" len="sm"/>
            <a:tailEnd type="none" w="sm" len="sm"/>
          </a:ln>
        </p:spPr>
      </p:pic>
      <p:pic>
        <p:nvPicPr>
          <p:cNvPr id="172" name="Google Shape;172;p27"/>
          <p:cNvPicPr preferRelativeResize="0"/>
          <p:nvPr/>
        </p:nvPicPr>
        <p:blipFill>
          <a:blip r:embed="rId4">
            <a:alphaModFix/>
          </a:blip>
          <a:stretch>
            <a:fillRect/>
          </a:stretch>
        </p:blipFill>
        <p:spPr>
          <a:xfrm>
            <a:off x="853251" y="3505700"/>
            <a:ext cx="7251400" cy="1343025"/>
          </a:xfrm>
          <a:prstGeom prst="rect">
            <a:avLst/>
          </a:prstGeom>
          <a:noFill/>
          <a:ln w="19050" cap="flat" cmpd="sng">
            <a:solidFill>
              <a:srgbClr val="FF7318"/>
            </a:solidFill>
            <a:prstDash val="solid"/>
            <a:round/>
            <a:headEnd type="none" w="sm" len="sm"/>
            <a:tailEnd type="none" w="sm" len="sm"/>
          </a:ln>
        </p:spPr>
      </p:pic>
      <p:sp>
        <p:nvSpPr>
          <p:cNvPr id="173" name="Google Shape;173;p27"/>
          <p:cNvSpPr txBox="1"/>
          <p:nvPr/>
        </p:nvSpPr>
        <p:spPr>
          <a:xfrm>
            <a:off x="853825" y="1195275"/>
            <a:ext cx="2006700" cy="33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Roboto"/>
                <a:ea typeface="Roboto"/>
                <a:cs typeface="Roboto"/>
                <a:sym typeface="Roboto"/>
              </a:rPr>
              <a:t>Week 3</a:t>
            </a:r>
            <a:endParaRPr>
              <a:solidFill>
                <a:srgbClr val="434343"/>
              </a:solidFill>
              <a:latin typeface="Roboto"/>
              <a:ea typeface="Roboto"/>
              <a:cs typeface="Roboto"/>
              <a:sym typeface="Roboto"/>
            </a:endParaRPr>
          </a:p>
        </p:txBody>
      </p:sp>
      <p:sp>
        <p:nvSpPr>
          <p:cNvPr id="174" name="Google Shape;174;p27"/>
          <p:cNvSpPr txBox="1"/>
          <p:nvPr/>
        </p:nvSpPr>
        <p:spPr>
          <a:xfrm>
            <a:off x="888425" y="3150850"/>
            <a:ext cx="1430100" cy="33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Roboto"/>
                <a:ea typeface="Roboto"/>
                <a:cs typeface="Roboto"/>
                <a:sym typeface="Roboto"/>
              </a:rPr>
              <a:t>Week 4</a:t>
            </a:r>
            <a:endParaRPr>
              <a:solidFill>
                <a:srgbClr val="434343"/>
              </a:solidFill>
              <a:latin typeface="Roboto"/>
              <a:ea typeface="Roboto"/>
              <a:cs typeface="Roboto"/>
              <a:sym typeface="Roboto"/>
            </a:endParaRPr>
          </a:p>
        </p:txBody>
      </p:sp>
      <p:pic>
        <p:nvPicPr>
          <p:cNvPr id="175" name="Google Shape;175;p27"/>
          <p:cNvPicPr preferRelativeResize="0"/>
          <p:nvPr/>
        </p:nvPicPr>
        <p:blipFill>
          <a:blip r:embed="rId5">
            <a:alphaModFix/>
          </a:blip>
          <a:stretch>
            <a:fillRect/>
          </a:stretch>
        </p:blipFill>
        <p:spPr>
          <a:xfrm>
            <a:off x="0" y="0"/>
            <a:ext cx="1717200" cy="1807575"/>
          </a:xfrm>
          <a:prstGeom prst="rect">
            <a:avLst/>
          </a:prstGeom>
          <a:noFill/>
          <a:ln>
            <a:noFill/>
          </a:ln>
        </p:spPr>
      </p:pic>
      <p:sp>
        <p:nvSpPr>
          <p:cNvPr id="176" name="Google Shape;176;p27"/>
          <p:cNvSpPr txBox="1">
            <a:spLocks noGrp="1"/>
          </p:cNvSpPr>
          <p:nvPr>
            <p:ph type="title"/>
          </p:nvPr>
        </p:nvSpPr>
        <p:spPr>
          <a:xfrm>
            <a:off x="1488600" y="312425"/>
            <a:ext cx="7338300" cy="686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000" b="1">
                <a:solidFill>
                  <a:srgbClr val="999999"/>
                </a:solidFill>
              </a:rPr>
              <a:t>GANTT</a:t>
            </a:r>
            <a:r>
              <a:rPr lang="en"/>
              <a:t> </a:t>
            </a:r>
            <a:r>
              <a:rPr lang="en" sz="3000" b="1">
                <a:solidFill>
                  <a:srgbClr val="999999"/>
                </a:solidFill>
              </a:rPr>
              <a:t>CHARTS</a:t>
            </a:r>
            <a:endParaRPr/>
          </a:p>
        </p:txBody>
      </p:sp>
      <p:pic>
        <p:nvPicPr>
          <p:cNvPr id="177" name="Google Shape;177;p27"/>
          <p:cNvPicPr preferRelativeResize="0"/>
          <p:nvPr/>
        </p:nvPicPr>
        <p:blipFill>
          <a:blip r:embed="rId6">
            <a:alphaModFix/>
          </a:blip>
          <a:stretch>
            <a:fillRect/>
          </a:stretch>
        </p:blipFill>
        <p:spPr>
          <a:xfrm>
            <a:off x="7195175" y="4111475"/>
            <a:ext cx="1579650" cy="880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1474050" y="395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999999"/>
                </a:solidFill>
              </a:rPr>
              <a:t>EXTRA HOURS</a:t>
            </a:r>
            <a:endParaRPr/>
          </a:p>
        </p:txBody>
      </p:sp>
      <p:pic>
        <p:nvPicPr>
          <p:cNvPr id="183" name="Google Shape;183;p28"/>
          <p:cNvPicPr preferRelativeResize="0"/>
          <p:nvPr/>
        </p:nvPicPr>
        <p:blipFill>
          <a:blip r:embed="rId3">
            <a:alphaModFix/>
          </a:blip>
          <a:stretch>
            <a:fillRect/>
          </a:stretch>
        </p:blipFill>
        <p:spPr>
          <a:xfrm>
            <a:off x="1778849" y="1641175"/>
            <a:ext cx="6043511" cy="1807575"/>
          </a:xfrm>
          <a:prstGeom prst="rect">
            <a:avLst/>
          </a:prstGeom>
          <a:noFill/>
          <a:ln w="19050" cap="flat" cmpd="sng">
            <a:solidFill>
              <a:srgbClr val="FF7318"/>
            </a:solidFill>
            <a:prstDash val="solid"/>
            <a:round/>
            <a:headEnd type="none" w="sm" len="sm"/>
            <a:tailEnd type="none" w="sm" len="sm"/>
          </a:ln>
        </p:spPr>
      </p:pic>
      <p:pic>
        <p:nvPicPr>
          <p:cNvPr id="184" name="Google Shape;184;p28"/>
          <p:cNvPicPr preferRelativeResize="0"/>
          <p:nvPr/>
        </p:nvPicPr>
        <p:blipFill>
          <a:blip r:embed="rId4">
            <a:alphaModFix/>
          </a:blip>
          <a:stretch>
            <a:fillRect/>
          </a:stretch>
        </p:blipFill>
        <p:spPr>
          <a:xfrm>
            <a:off x="0" y="0"/>
            <a:ext cx="1717200" cy="1807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1555275" y="381075"/>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4800" b="1">
                <a:solidFill>
                  <a:srgbClr val="FF7318"/>
                </a:solidFill>
              </a:rPr>
              <a:t>2</a:t>
            </a:r>
            <a:r>
              <a:rPr lang="en"/>
              <a:t>  </a:t>
            </a:r>
            <a:r>
              <a:rPr lang="en" sz="3000" b="1">
                <a:solidFill>
                  <a:srgbClr val="999999"/>
                </a:solidFill>
              </a:rPr>
              <a:t>ASSEMBLY</a:t>
            </a:r>
            <a:r>
              <a:rPr lang="en"/>
              <a:t> </a:t>
            </a:r>
            <a:r>
              <a:rPr lang="en" sz="3000" b="1">
                <a:solidFill>
                  <a:srgbClr val="999999"/>
                </a:solidFill>
              </a:rPr>
              <a:t>LINES</a:t>
            </a:r>
            <a:endParaRPr/>
          </a:p>
        </p:txBody>
      </p:sp>
      <p:sp>
        <p:nvSpPr>
          <p:cNvPr id="190" name="Google Shape;190;p29"/>
          <p:cNvSpPr txBox="1">
            <a:spLocks noGrp="1"/>
          </p:cNvSpPr>
          <p:nvPr>
            <p:ph type="body" idx="1"/>
          </p:nvPr>
        </p:nvSpPr>
        <p:spPr>
          <a:xfrm>
            <a:off x="616500" y="14708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We can consider the possibility of adding another assembly line</a:t>
            </a:r>
            <a:endParaRPr/>
          </a:p>
          <a:p>
            <a:pPr marL="457200" lvl="0" indent="-342900" algn="l" rtl="0">
              <a:spcBef>
                <a:spcPts val="0"/>
              </a:spcBef>
              <a:spcAft>
                <a:spcPts val="0"/>
              </a:spcAft>
              <a:buSzPts val="1800"/>
              <a:buChar char="-"/>
            </a:pPr>
            <a:r>
              <a:rPr lang="en"/>
              <a:t>This is like adding another machine</a:t>
            </a:r>
            <a:endParaRPr/>
          </a:p>
          <a:p>
            <a:pPr marL="457200" lvl="0" indent="-342900" algn="l" rtl="0">
              <a:spcBef>
                <a:spcPts val="0"/>
              </a:spcBef>
              <a:spcAft>
                <a:spcPts val="0"/>
              </a:spcAft>
              <a:buSzPts val="1800"/>
              <a:buChar char="-"/>
            </a:pPr>
            <a:r>
              <a:rPr lang="en"/>
              <a:t>We use a variation of the longest processing time heuristic </a:t>
            </a:r>
            <a:endParaRPr/>
          </a:p>
          <a:p>
            <a:pPr marL="457200" lvl="0" indent="-342900" algn="l" rtl="0">
              <a:spcBef>
                <a:spcPts val="0"/>
              </a:spcBef>
              <a:spcAft>
                <a:spcPts val="0"/>
              </a:spcAft>
              <a:buSzPts val="1800"/>
              <a:buChar char="-"/>
            </a:pPr>
            <a:r>
              <a:rPr lang="en"/>
              <a:t>We do not split up production of units of a certain product between the 2 assembly lines to minimize the costs of changing jobs</a:t>
            </a:r>
            <a:endParaRPr/>
          </a:p>
          <a:p>
            <a:pPr marL="457200" lvl="0" indent="-342900" algn="l" rtl="0">
              <a:spcBef>
                <a:spcPts val="0"/>
              </a:spcBef>
              <a:spcAft>
                <a:spcPts val="0"/>
              </a:spcAft>
              <a:buSzPts val="1800"/>
              <a:buChar char="-"/>
            </a:pPr>
            <a:r>
              <a:rPr lang="en"/>
              <a:t>Cost of Machine = </a:t>
            </a:r>
            <a:r>
              <a:rPr lang="en" sz="3000" b="1">
                <a:solidFill>
                  <a:srgbClr val="A61C00"/>
                </a:solidFill>
                <a:latin typeface="Roboto"/>
                <a:ea typeface="Roboto"/>
                <a:cs typeface="Roboto"/>
                <a:sym typeface="Roboto"/>
              </a:rPr>
              <a:t>$12 Million</a:t>
            </a:r>
            <a:endParaRPr sz="3000" b="1">
              <a:solidFill>
                <a:srgbClr val="A61C00"/>
              </a:solidFill>
              <a:latin typeface="Roboto"/>
              <a:ea typeface="Roboto"/>
              <a:cs typeface="Roboto"/>
              <a:sym typeface="Roboto"/>
            </a:endParaRPr>
          </a:p>
        </p:txBody>
      </p:sp>
      <p:pic>
        <p:nvPicPr>
          <p:cNvPr id="191" name="Google Shape;191;p29"/>
          <p:cNvPicPr preferRelativeResize="0"/>
          <p:nvPr/>
        </p:nvPicPr>
        <p:blipFill>
          <a:blip r:embed="rId3">
            <a:alphaModFix/>
          </a:blip>
          <a:stretch>
            <a:fillRect/>
          </a:stretch>
        </p:blipFill>
        <p:spPr>
          <a:xfrm>
            <a:off x="0" y="0"/>
            <a:ext cx="1717200" cy="1807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p:nvPr/>
        </p:nvSpPr>
        <p:spPr>
          <a:xfrm>
            <a:off x="149925" y="715025"/>
            <a:ext cx="2606400" cy="3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solidFill>
                  <a:srgbClr val="FFFFFF"/>
                </a:solidFill>
                <a:latin typeface="Roboto"/>
                <a:ea typeface="Roboto"/>
                <a:cs typeface="Roboto"/>
                <a:sym typeface="Roboto"/>
              </a:rPr>
              <a:t>Week 1</a:t>
            </a:r>
            <a:endParaRPr>
              <a:solidFill>
                <a:srgbClr val="FFFFFF"/>
              </a:solidFill>
              <a:latin typeface="Roboto"/>
              <a:ea typeface="Roboto"/>
              <a:cs typeface="Roboto"/>
              <a:sym typeface="Roboto"/>
            </a:endParaRPr>
          </a:p>
        </p:txBody>
      </p:sp>
      <p:sp>
        <p:nvSpPr>
          <p:cNvPr id="197" name="Google Shape;197;p30"/>
          <p:cNvSpPr txBox="1">
            <a:spLocks noGrp="1"/>
          </p:cNvSpPr>
          <p:nvPr>
            <p:ph type="title"/>
          </p:nvPr>
        </p:nvSpPr>
        <p:spPr>
          <a:xfrm>
            <a:off x="1455575" y="334300"/>
            <a:ext cx="6315600" cy="686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000" b="1">
                <a:solidFill>
                  <a:srgbClr val="999999"/>
                </a:solidFill>
              </a:rPr>
              <a:t>GANTT</a:t>
            </a:r>
            <a:r>
              <a:rPr lang="en"/>
              <a:t> </a:t>
            </a:r>
            <a:r>
              <a:rPr lang="en" sz="3000" b="1">
                <a:solidFill>
                  <a:srgbClr val="999999"/>
                </a:solidFill>
              </a:rPr>
              <a:t>CHARTS</a:t>
            </a:r>
            <a:endParaRPr/>
          </a:p>
        </p:txBody>
      </p:sp>
      <p:pic>
        <p:nvPicPr>
          <p:cNvPr id="198" name="Google Shape;198;p30"/>
          <p:cNvPicPr preferRelativeResize="0"/>
          <p:nvPr/>
        </p:nvPicPr>
        <p:blipFill>
          <a:blip r:embed="rId3">
            <a:alphaModFix/>
          </a:blip>
          <a:stretch>
            <a:fillRect/>
          </a:stretch>
        </p:blipFill>
        <p:spPr>
          <a:xfrm>
            <a:off x="76200" y="1704713"/>
            <a:ext cx="8991601" cy="1471353"/>
          </a:xfrm>
          <a:prstGeom prst="rect">
            <a:avLst/>
          </a:prstGeom>
          <a:noFill/>
          <a:ln w="19050" cap="flat" cmpd="sng">
            <a:solidFill>
              <a:srgbClr val="FF7318"/>
            </a:solidFill>
            <a:prstDash val="solid"/>
            <a:round/>
            <a:headEnd type="none" w="sm" len="sm"/>
            <a:tailEnd type="none" w="sm" len="sm"/>
          </a:ln>
        </p:spPr>
      </p:pic>
      <p:pic>
        <p:nvPicPr>
          <p:cNvPr id="199" name="Google Shape;199;p30"/>
          <p:cNvPicPr preferRelativeResize="0"/>
          <p:nvPr/>
        </p:nvPicPr>
        <p:blipFill>
          <a:blip r:embed="rId4">
            <a:alphaModFix/>
          </a:blip>
          <a:stretch>
            <a:fillRect/>
          </a:stretch>
        </p:blipFill>
        <p:spPr>
          <a:xfrm>
            <a:off x="76200" y="3255663"/>
            <a:ext cx="8991601" cy="1430482"/>
          </a:xfrm>
          <a:prstGeom prst="rect">
            <a:avLst/>
          </a:prstGeom>
          <a:noFill/>
          <a:ln w="19050" cap="flat" cmpd="sng">
            <a:solidFill>
              <a:srgbClr val="FF7318"/>
            </a:solidFill>
            <a:prstDash val="solid"/>
            <a:round/>
            <a:headEnd type="none" w="sm" len="sm"/>
            <a:tailEnd type="none" w="sm" len="sm"/>
          </a:ln>
        </p:spPr>
      </p:pic>
      <p:pic>
        <p:nvPicPr>
          <p:cNvPr id="200" name="Google Shape;200;p30"/>
          <p:cNvPicPr preferRelativeResize="0"/>
          <p:nvPr/>
        </p:nvPicPr>
        <p:blipFill>
          <a:blip r:embed="rId5">
            <a:alphaModFix/>
          </a:blip>
          <a:stretch>
            <a:fillRect/>
          </a:stretch>
        </p:blipFill>
        <p:spPr>
          <a:xfrm>
            <a:off x="0" y="0"/>
            <a:ext cx="1717200" cy="1807575"/>
          </a:xfrm>
          <a:prstGeom prst="rect">
            <a:avLst/>
          </a:prstGeom>
          <a:noFill/>
          <a:ln>
            <a:noFill/>
          </a:ln>
        </p:spPr>
      </p:pic>
      <p:pic>
        <p:nvPicPr>
          <p:cNvPr id="201" name="Google Shape;201;p30"/>
          <p:cNvPicPr preferRelativeResize="0"/>
          <p:nvPr/>
        </p:nvPicPr>
        <p:blipFill>
          <a:blip r:embed="rId6">
            <a:alphaModFix/>
          </a:blip>
          <a:stretch>
            <a:fillRect/>
          </a:stretch>
        </p:blipFill>
        <p:spPr>
          <a:xfrm>
            <a:off x="7124425" y="666450"/>
            <a:ext cx="1579650" cy="880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1"/>
          <p:cNvPicPr preferRelativeResize="0"/>
          <p:nvPr/>
        </p:nvPicPr>
        <p:blipFill>
          <a:blip r:embed="rId3">
            <a:alphaModFix/>
          </a:blip>
          <a:stretch>
            <a:fillRect/>
          </a:stretch>
        </p:blipFill>
        <p:spPr>
          <a:xfrm>
            <a:off x="430800" y="1543700"/>
            <a:ext cx="8537425" cy="1345292"/>
          </a:xfrm>
          <a:prstGeom prst="rect">
            <a:avLst/>
          </a:prstGeom>
          <a:noFill/>
          <a:ln w="19050" cap="flat" cmpd="sng">
            <a:solidFill>
              <a:srgbClr val="FF7318"/>
            </a:solidFill>
            <a:prstDash val="solid"/>
            <a:round/>
            <a:headEnd type="none" w="sm" len="sm"/>
            <a:tailEnd type="none" w="sm" len="sm"/>
          </a:ln>
        </p:spPr>
      </p:pic>
      <p:pic>
        <p:nvPicPr>
          <p:cNvPr id="207" name="Google Shape;207;p31"/>
          <p:cNvPicPr preferRelativeResize="0"/>
          <p:nvPr/>
        </p:nvPicPr>
        <p:blipFill>
          <a:blip r:embed="rId4">
            <a:alphaModFix/>
          </a:blip>
          <a:stretch>
            <a:fillRect/>
          </a:stretch>
        </p:blipFill>
        <p:spPr>
          <a:xfrm>
            <a:off x="430788" y="2929924"/>
            <a:ext cx="8335272" cy="1427100"/>
          </a:xfrm>
          <a:prstGeom prst="rect">
            <a:avLst/>
          </a:prstGeom>
          <a:noFill/>
          <a:ln w="19050" cap="flat" cmpd="sng">
            <a:solidFill>
              <a:srgbClr val="FF7318"/>
            </a:solidFill>
            <a:prstDash val="solid"/>
            <a:round/>
            <a:headEnd type="none" w="sm" len="sm"/>
            <a:tailEnd type="none" w="sm" len="sm"/>
          </a:ln>
        </p:spPr>
      </p:pic>
      <p:sp>
        <p:nvSpPr>
          <p:cNvPr id="208" name="Google Shape;208;p31"/>
          <p:cNvSpPr txBox="1"/>
          <p:nvPr/>
        </p:nvSpPr>
        <p:spPr>
          <a:xfrm>
            <a:off x="149925" y="715025"/>
            <a:ext cx="2606400" cy="3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solidFill>
                  <a:srgbClr val="FFFFFF"/>
                </a:solidFill>
                <a:latin typeface="Roboto"/>
                <a:ea typeface="Roboto"/>
                <a:cs typeface="Roboto"/>
                <a:sym typeface="Roboto"/>
              </a:rPr>
              <a:t>Week 3</a:t>
            </a:r>
            <a:endParaRPr>
              <a:solidFill>
                <a:srgbClr val="FFFFFF"/>
              </a:solidFill>
              <a:latin typeface="Roboto"/>
              <a:ea typeface="Roboto"/>
              <a:cs typeface="Roboto"/>
              <a:sym typeface="Roboto"/>
            </a:endParaRPr>
          </a:p>
        </p:txBody>
      </p:sp>
      <p:pic>
        <p:nvPicPr>
          <p:cNvPr id="209" name="Google Shape;209;p31"/>
          <p:cNvPicPr preferRelativeResize="0"/>
          <p:nvPr/>
        </p:nvPicPr>
        <p:blipFill>
          <a:blip r:embed="rId5">
            <a:alphaModFix/>
          </a:blip>
          <a:stretch>
            <a:fillRect/>
          </a:stretch>
        </p:blipFill>
        <p:spPr>
          <a:xfrm>
            <a:off x="7262600" y="4011225"/>
            <a:ext cx="1579650" cy="880450"/>
          </a:xfrm>
          <a:prstGeom prst="rect">
            <a:avLst/>
          </a:prstGeom>
          <a:noFill/>
          <a:ln>
            <a:noFill/>
          </a:ln>
        </p:spPr>
      </p:pic>
      <p:sp>
        <p:nvSpPr>
          <p:cNvPr id="210" name="Google Shape;210;p31"/>
          <p:cNvSpPr txBox="1">
            <a:spLocks noGrp="1"/>
          </p:cNvSpPr>
          <p:nvPr>
            <p:ph type="title"/>
          </p:nvPr>
        </p:nvSpPr>
        <p:spPr>
          <a:xfrm>
            <a:off x="1455575" y="334300"/>
            <a:ext cx="6315600" cy="686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000" b="1">
                <a:solidFill>
                  <a:srgbClr val="999999"/>
                </a:solidFill>
              </a:rPr>
              <a:t>GANTT</a:t>
            </a:r>
            <a:r>
              <a:rPr lang="en"/>
              <a:t> </a:t>
            </a:r>
            <a:r>
              <a:rPr lang="en" sz="3000" b="1">
                <a:solidFill>
                  <a:srgbClr val="999999"/>
                </a:solidFill>
              </a:rPr>
              <a:t>CHARTS</a:t>
            </a:r>
            <a:endParaRPr/>
          </a:p>
        </p:txBody>
      </p:sp>
      <p:pic>
        <p:nvPicPr>
          <p:cNvPr id="211" name="Google Shape;211;p31"/>
          <p:cNvPicPr preferRelativeResize="0"/>
          <p:nvPr/>
        </p:nvPicPr>
        <p:blipFill>
          <a:blip r:embed="rId6">
            <a:alphaModFix/>
          </a:blip>
          <a:stretch>
            <a:fillRect/>
          </a:stretch>
        </p:blipFill>
        <p:spPr>
          <a:xfrm>
            <a:off x="0" y="0"/>
            <a:ext cx="1717200" cy="1807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2413300" y="1545450"/>
            <a:ext cx="67842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a:solidFill>
                  <a:srgbClr val="999999"/>
                </a:solidFill>
              </a:rPr>
              <a:t>BACKGROUND</a:t>
            </a:r>
            <a:endParaRPr sz="6000" b="1">
              <a:solidFill>
                <a:srgbClr val="999999"/>
              </a:solidFill>
            </a:endParaRPr>
          </a:p>
        </p:txBody>
      </p:sp>
      <p:pic>
        <p:nvPicPr>
          <p:cNvPr id="62" name="Google Shape;62;p14"/>
          <p:cNvPicPr preferRelativeResize="0"/>
          <p:nvPr/>
        </p:nvPicPr>
        <p:blipFill>
          <a:blip r:embed="rId3">
            <a:alphaModFix/>
          </a:blip>
          <a:stretch>
            <a:fillRect/>
          </a:stretch>
        </p:blipFill>
        <p:spPr>
          <a:xfrm>
            <a:off x="0" y="0"/>
            <a:ext cx="4886328"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1452275" y="428150"/>
            <a:ext cx="7136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999999"/>
                </a:solidFill>
              </a:rPr>
              <a:t>UNSATISFIED DEMAND / WEEK</a:t>
            </a:r>
            <a:endParaRPr sz="3000" b="1">
              <a:solidFill>
                <a:srgbClr val="999999"/>
              </a:solidFill>
            </a:endParaRPr>
          </a:p>
          <a:p>
            <a:pPr marL="0" lvl="0" indent="0" algn="l" rtl="0">
              <a:spcBef>
                <a:spcPts val="0"/>
              </a:spcBef>
              <a:spcAft>
                <a:spcPts val="0"/>
              </a:spcAft>
              <a:buNone/>
            </a:pPr>
            <a:endParaRPr sz="3000" b="1">
              <a:solidFill>
                <a:srgbClr val="999999"/>
              </a:solidFill>
            </a:endParaRPr>
          </a:p>
          <a:p>
            <a:pPr marL="0" lvl="0" indent="0" algn="l" rtl="0">
              <a:spcBef>
                <a:spcPts val="0"/>
              </a:spcBef>
              <a:spcAft>
                <a:spcPts val="0"/>
              </a:spcAft>
              <a:buNone/>
            </a:pPr>
            <a:endParaRPr/>
          </a:p>
        </p:txBody>
      </p:sp>
      <p:pic>
        <p:nvPicPr>
          <p:cNvPr id="218" name="Google Shape;218;p32"/>
          <p:cNvPicPr preferRelativeResize="0"/>
          <p:nvPr/>
        </p:nvPicPr>
        <p:blipFill>
          <a:blip r:embed="rId3">
            <a:alphaModFix/>
          </a:blip>
          <a:stretch>
            <a:fillRect/>
          </a:stretch>
        </p:blipFill>
        <p:spPr>
          <a:xfrm>
            <a:off x="263075" y="1628150"/>
            <a:ext cx="8781351" cy="2829425"/>
          </a:xfrm>
          <a:prstGeom prst="rect">
            <a:avLst/>
          </a:prstGeom>
          <a:noFill/>
          <a:ln w="28575">
            <a:solidFill>
              <a:schemeClr val="accent1">
                <a:lumMod val="75000"/>
              </a:schemeClr>
            </a:solidFill>
          </a:ln>
        </p:spPr>
      </p:pic>
      <p:sp>
        <p:nvSpPr>
          <p:cNvPr id="219" name="Google Shape;219;p32"/>
          <p:cNvSpPr txBox="1"/>
          <p:nvPr/>
        </p:nvSpPr>
        <p:spPr>
          <a:xfrm>
            <a:off x="263075" y="3263775"/>
            <a:ext cx="4486800" cy="4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999999"/>
                </a:solidFill>
              </a:rPr>
              <a:t>Profit/Unit  = 0.5871</a:t>
            </a:r>
            <a:endParaRPr sz="2400">
              <a:solidFill>
                <a:srgbClr val="999999"/>
              </a:solidFill>
            </a:endParaRPr>
          </a:p>
          <a:p>
            <a:pPr marL="0" lvl="0" indent="0" algn="l" rtl="0">
              <a:spcBef>
                <a:spcPts val="0"/>
              </a:spcBef>
              <a:spcAft>
                <a:spcPts val="0"/>
              </a:spcAft>
              <a:buNone/>
            </a:pPr>
            <a:r>
              <a:rPr lang="en" sz="2400">
                <a:solidFill>
                  <a:srgbClr val="999999"/>
                </a:solidFill>
              </a:rPr>
              <a:t>Holding Cost/Unit = 0.1427</a:t>
            </a:r>
            <a:endParaRPr sz="2400">
              <a:solidFill>
                <a:srgbClr val="999999"/>
              </a:solidFill>
            </a:endParaRPr>
          </a:p>
          <a:p>
            <a:pPr marL="0" lvl="0" indent="0" algn="l" rtl="0">
              <a:spcBef>
                <a:spcPts val="0"/>
              </a:spcBef>
              <a:spcAft>
                <a:spcPts val="0"/>
              </a:spcAft>
              <a:buNone/>
            </a:pPr>
            <a:endParaRPr/>
          </a:p>
        </p:txBody>
      </p:sp>
      <p:pic>
        <p:nvPicPr>
          <p:cNvPr id="6" name="Google Shape;217;p32"/>
          <p:cNvPicPr preferRelativeResize="0"/>
          <p:nvPr/>
        </p:nvPicPr>
        <p:blipFill>
          <a:blip r:embed="rId4">
            <a:alphaModFix/>
          </a:blip>
          <a:stretch>
            <a:fillRect/>
          </a:stretch>
        </p:blipFill>
        <p:spPr>
          <a:xfrm>
            <a:off x="0" y="0"/>
            <a:ext cx="1717200" cy="1807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p:nvPr>
        </p:nvSpPr>
        <p:spPr>
          <a:xfrm>
            <a:off x="1376075" y="580550"/>
            <a:ext cx="7136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999999"/>
                </a:solidFill>
              </a:rPr>
              <a:t>FEASIBLE SCHEDULE</a:t>
            </a:r>
            <a:endParaRPr sz="3000" b="1">
              <a:solidFill>
                <a:srgbClr val="999999"/>
              </a:solidFill>
            </a:endParaRPr>
          </a:p>
          <a:p>
            <a:pPr marL="0" lvl="0" indent="0" algn="l" rtl="0">
              <a:spcBef>
                <a:spcPts val="0"/>
              </a:spcBef>
              <a:spcAft>
                <a:spcPts val="0"/>
              </a:spcAft>
              <a:buNone/>
            </a:pPr>
            <a:endParaRPr sz="3000" b="1">
              <a:solidFill>
                <a:srgbClr val="999999"/>
              </a:solidFill>
            </a:endParaRPr>
          </a:p>
          <a:p>
            <a:pPr marL="0" lvl="0" indent="0" algn="l" rtl="0">
              <a:spcBef>
                <a:spcPts val="0"/>
              </a:spcBef>
              <a:spcAft>
                <a:spcPts val="0"/>
              </a:spcAft>
              <a:buNone/>
            </a:pPr>
            <a:endParaRPr/>
          </a:p>
        </p:txBody>
      </p:sp>
      <p:pic>
        <p:nvPicPr>
          <p:cNvPr id="226" name="Google Shape;226;p33"/>
          <p:cNvPicPr preferRelativeResize="0"/>
          <p:nvPr/>
        </p:nvPicPr>
        <p:blipFill>
          <a:blip r:embed="rId3">
            <a:alphaModFix/>
          </a:blip>
          <a:stretch>
            <a:fillRect/>
          </a:stretch>
        </p:blipFill>
        <p:spPr>
          <a:xfrm>
            <a:off x="235379" y="1673130"/>
            <a:ext cx="8822101" cy="2257475"/>
          </a:xfrm>
          <a:prstGeom prst="rect">
            <a:avLst/>
          </a:prstGeom>
          <a:noFill/>
          <a:ln w="28575">
            <a:solidFill>
              <a:schemeClr val="accent1">
                <a:lumMod val="75000"/>
              </a:schemeClr>
            </a:solidFill>
          </a:ln>
        </p:spPr>
      </p:pic>
      <p:pic>
        <p:nvPicPr>
          <p:cNvPr id="5" name="Google Shape;225;p33"/>
          <p:cNvPicPr preferRelativeResize="0"/>
          <p:nvPr/>
        </p:nvPicPr>
        <p:blipFill>
          <a:blip r:embed="rId4">
            <a:alphaModFix/>
          </a:blip>
          <a:stretch>
            <a:fillRect/>
          </a:stretch>
        </p:blipFill>
        <p:spPr>
          <a:xfrm>
            <a:off x="0" y="0"/>
            <a:ext cx="1717200" cy="1807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4"/>
          <p:cNvPicPr preferRelativeResize="0"/>
          <p:nvPr/>
        </p:nvPicPr>
        <p:blipFill>
          <a:blip r:embed="rId3">
            <a:alphaModFix/>
          </a:blip>
          <a:stretch>
            <a:fillRect/>
          </a:stretch>
        </p:blipFill>
        <p:spPr>
          <a:xfrm>
            <a:off x="0" y="0"/>
            <a:ext cx="1717200" cy="1807575"/>
          </a:xfrm>
          <a:prstGeom prst="rect">
            <a:avLst/>
          </a:prstGeom>
          <a:noFill/>
          <a:ln>
            <a:noFill/>
          </a:ln>
        </p:spPr>
      </p:pic>
      <p:sp>
        <p:nvSpPr>
          <p:cNvPr id="232" name="Google Shape;232;p34"/>
          <p:cNvSpPr txBox="1">
            <a:spLocks noGrp="1"/>
          </p:cNvSpPr>
          <p:nvPr>
            <p:ph type="title"/>
          </p:nvPr>
        </p:nvSpPr>
        <p:spPr>
          <a:xfrm>
            <a:off x="1604675" y="351950"/>
            <a:ext cx="7136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999999"/>
                </a:solidFill>
              </a:rPr>
              <a:t>INVENTORY BUILD-UP </a:t>
            </a:r>
            <a:endParaRPr sz="3000" b="1">
              <a:solidFill>
                <a:srgbClr val="999999"/>
              </a:solidFill>
            </a:endParaRPr>
          </a:p>
          <a:p>
            <a:pPr marL="0" lvl="0" indent="0" algn="l" rtl="0">
              <a:spcBef>
                <a:spcPts val="0"/>
              </a:spcBef>
              <a:spcAft>
                <a:spcPts val="0"/>
              </a:spcAft>
              <a:buNone/>
            </a:pPr>
            <a:r>
              <a:rPr lang="en" sz="1800" b="1" i="1">
                <a:solidFill>
                  <a:srgbClr val="999999"/>
                </a:solidFill>
              </a:rPr>
              <a:t>HOLDING COST BREAKEVEN</a:t>
            </a:r>
            <a:endParaRPr sz="1800" b="1" i="1">
              <a:solidFill>
                <a:srgbClr val="999999"/>
              </a:solidFill>
            </a:endParaRPr>
          </a:p>
          <a:p>
            <a:pPr marL="0" lvl="0" indent="0" algn="l" rtl="0">
              <a:spcBef>
                <a:spcPts val="0"/>
              </a:spcBef>
              <a:spcAft>
                <a:spcPts val="0"/>
              </a:spcAft>
              <a:buNone/>
            </a:pPr>
            <a:endParaRPr sz="3000" b="1">
              <a:solidFill>
                <a:srgbClr val="999999"/>
              </a:solidFill>
            </a:endParaRPr>
          </a:p>
          <a:p>
            <a:pPr marL="0" lvl="0" indent="0" algn="l" rtl="0">
              <a:spcBef>
                <a:spcPts val="0"/>
              </a:spcBef>
              <a:spcAft>
                <a:spcPts val="0"/>
              </a:spcAft>
              <a:buNone/>
            </a:pPr>
            <a:endParaRPr/>
          </a:p>
        </p:txBody>
      </p:sp>
      <p:sp>
        <p:nvSpPr>
          <p:cNvPr id="233" name="Google Shape;233;p34"/>
          <p:cNvSpPr txBox="1"/>
          <p:nvPr/>
        </p:nvSpPr>
        <p:spPr>
          <a:xfrm>
            <a:off x="893425" y="1530950"/>
            <a:ext cx="26172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666666"/>
                </a:solidFill>
              </a:rPr>
              <a:t>Weeks =</a:t>
            </a:r>
            <a:r>
              <a:rPr lang="en" sz="1500" u="sng">
                <a:solidFill>
                  <a:srgbClr val="666666"/>
                </a:solidFill>
              </a:rPr>
              <a:t>Profit/Unit  </a:t>
            </a:r>
            <a:endParaRPr sz="1500" u="sng">
              <a:solidFill>
                <a:srgbClr val="666666"/>
              </a:solidFill>
            </a:endParaRPr>
          </a:p>
          <a:p>
            <a:pPr marL="0" lvl="0" indent="0" algn="l" rtl="0">
              <a:spcBef>
                <a:spcPts val="0"/>
              </a:spcBef>
              <a:spcAft>
                <a:spcPts val="0"/>
              </a:spcAft>
              <a:buNone/>
            </a:pPr>
            <a:r>
              <a:rPr lang="en" sz="1500">
                <a:solidFill>
                  <a:srgbClr val="666666"/>
                </a:solidFill>
              </a:rPr>
              <a:t>            Holding Cost </a:t>
            </a:r>
            <a:endParaRPr sz="1500">
              <a:solidFill>
                <a:srgbClr val="666666"/>
              </a:solidFill>
            </a:endParaRPr>
          </a:p>
          <a:p>
            <a:pPr marL="0" lvl="0" indent="0" algn="l" rtl="0">
              <a:spcBef>
                <a:spcPts val="0"/>
              </a:spcBef>
              <a:spcAft>
                <a:spcPts val="0"/>
              </a:spcAft>
              <a:buNone/>
            </a:pPr>
            <a:endParaRPr sz="1500"/>
          </a:p>
        </p:txBody>
      </p:sp>
      <p:sp>
        <p:nvSpPr>
          <p:cNvPr id="234" name="Google Shape;234;p34"/>
          <p:cNvSpPr txBox="1"/>
          <p:nvPr/>
        </p:nvSpPr>
        <p:spPr>
          <a:xfrm>
            <a:off x="3014675" y="1454750"/>
            <a:ext cx="1960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7318"/>
                </a:solidFill>
              </a:rPr>
              <a:t>~ 4 weeks</a:t>
            </a:r>
            <a:endParaRPr sz="3000">
              <a:solidFill>
                <a:srgbClr val="FF7318"/>
              </a:solidFill>
            </a:endParaRPr>
          </a:p>
        </p:txBody>
      </p:sp>
      <p:grpSp>
        <p:nvGrpSpPr>
          <p:cNvPr id="235" name="Google Shape;235;p34"/>
          <p:cNvGrpSpPr/>
          <p:nvPr/>
        </p:nvGrpSpPr>
        <p:grpSpPr>
          <a:xfrm>
            <a:off x="152400" y="2257750"/>
            <a:ext cx="8839201" cy="2563825"/>
            <a:chOff x="152400" y="2257750"/>
            <a:chExt cx="8839201" cy="2563825"/>
          </a:xfrm>
        </p:grpSpPr>
        <p:pic>
          <p:nvPicPr>
            <p:cNvPr id="236" name="Google Shape;236;p34"/>
            <p:cNvPicPr preferRelativeResize="0"/>
            <p:nvPr/>
          </p:nvPicPr>
          <p:blipFill>
            <a:blip r:embed="rId4">
              <a:alphaModFix/>
            </a:blip>
            <a:stretch>
              <a:fillRect/>
            </a:stretch>
          </p:blipFill>
          <p:spPr>
            <a:xfrm>
              <a:off x="152400" y="2257750"/>
              <a:ext cx="8839201" cy="764075"/>
            </a:xfrm>
            <a:prstGeom prst="rect">
              <a:avLst/>
            </a:prstGeom>
            <a:noFill/>
            <a:ln w="19050" cap="flat" cmpd="sng">
              <a:solidFill>
                <a:srgbClr val="FF7318"/>
              </a:solidFill>
              <a:prstDash val="solid"/>
              <a:round/>
              <a:headEnd type="none" w="sm" len="sm"/>
              <a:tailEnd type="none" w="sm" len="sm"/>
            </a:ln>
          </p:spPr>
        </p:pic>
        <p:pic>
          <p:nvPicPr>
            <p:cNvPr id="237" name="Google Shape;237;p34"/>
            <p:cNvPicPr preferRelativeResize="0"/>
            <p:nvPr/>
          </p:nvPicPr>
          <p:blipFill rotWithShape="1">
            <a:blip r:embed="rId5">
              <a:alphaModFix/>
            </a:blip>
            <a:srcRect t="9420"/>
            <a:stretch/>
          </p:blipFill>
          <p:spPr>
            <a:xfrm>
              <a:off x="840888" y="3175925"/>
              <a:ext cx="7340424" cy="1645650"/>
            </a:xfrm>
            <a:prstGeom prst="rect">
              <a:avLst/>
            </a:prstGeom>
            <a:noFill/>
            <a:ln w="19050" cap="flat" cmpd="sng">
              <a:solidFill>
                <a:srgbClr val="FF7318"/>
              </a:solidFill>
              <a:prstDash val="solid"/>
              <a:round/>
              <a:headEnd type="none" w="sm" len="sm"/>
              <a:tailEnd type="none" w="sm" len="sm"/>
            </a:ln>
          </p:spPr>
        </p:pic>
      </p:grpSp>
      <p:sp>
        <p:nvSpPr>
          <p:cNvPr id="238" name="Google Shape;238;p34"/>
          <p:cNvSpPr txBox="1"/>
          <p:nvPr/>
        </p:nvSpPr>
        <p:spPr>
          <a:xfrm>
            <a:off x="3985575" y="4248875"/>
            <a:ext cx="2785200" cy="5727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rgbClr val="38761D"/>
              </a:buClr>
              <a:buSzPts val="3000"/>
              <a:buChar char="+"/>
            </a:pPr>
            <a:r>
              <a:rPr lang="en" sz="3000">
                <a:solidFill>
                  <a:srgbClr val="38761D"/>
                </a:solidFill>
              </a:rPr>
              <a:t>$70,543.65</a:t>
            </a:r>
            <a:endParaRPr sz="3000">
              <a:solidFill>
                <a:srgbClr val="38761D"/>
              </a:solidFill>
            </a:endParaRPr>
          </a:p>
        </p:txBody>
      </p:sp>
      <p:cxnSp>
        <p:nvCxnSpPr>
          <p:cNvPr id="239" name="Google Shape;239;p34"/>
          <p:cNvCxnSpPr/>
          <p:nvPr/>
        </p:nvCxnSpPr>
        <p:spPr>
          <a:xfrm>
            <a:off x="3314825" y="4648175"/>
            <a:ext cx="525600" cy="10200"/>
          </a:xfrm>
          <a:prstGeom prst="straightConnector1">
            <a:avLst/>
          </a:prstGeom>
          <a:noFill/>
          <a:ln w="19050" cap="flat" cmpd="sng">
            <a:solidFill>
              <a:srgbClr val="38761D"/>
            </a:solidFill>
            <a:prstDash val="solid"/>
            <a:round/>
            <a:headEnd type="none" w="med" len="med"/>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5"/>
          <p:cNvSpPr txBox="1">
            <a:spLocks noGrp="1"/>
          </p:cNvSpPr>
          <p:nvPr>
            <p:ph type="title"/>
          </p:nvPr>
        </p:nvSpPr>
        <p:spPr>
          <a:xfrm>
            <a:off x="1533650" y="28003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999999"/>
                </a:solidFill>
              </a:rPr>
              <a:t>FINANCIAL ANALYSIS </a:t>
            </a:r>
            <a:endParaRPr sz="4800"/>
          </a:p>
        </p:txBody>
      </p:sp>
      <p:pic>
        <p:nvPicPr>
          <p:cNvPr id="245" name="Google Shape;245;p35"/>
          <p:cNvPicPr preferRelativeResize="0"/>
          <p:nvPr/>
        </p:nvPicPr>
        <p:blipFill>
          <a:blip r:embed="rId3">
            <a:alphaModFix/>
          </a:blip>
          <a:stretch>
            <a:fillRect/>
          </a:stretch>
        </p:blipFill>
        <p:spPr>
          <a:xfrm>
            <a:off x="0" y="0"/>
            <a:ext cx="4886328"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a:spLocks noGrp="1"/>
          </p:cNvSpPr>
          <p:nvPr>
            <p:ph type="title"/>
          </p:nvPr>
        </p:nvSpPr>
        <p:spPr>
          <a:xfrm>
            <a:off x="1479850" y="426950"/>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000" b="1">
                <a:solidFill>
                  <a:srgbClr val="999999"/>
                </a:solidFill>
              </a:rPr>
              <a:t>UPGRADE MACHINE (+%20 Vel)</a:t>
            </a:r>
            <a:endParaRPr/>
          </a:p>
        </p:txBody>
      </p:sp>
      <p:sp>
        <p:nvSpPr>
          <p:cNvPr id="251" name="Google Shape;251;p36"/>
          <p:cNvSpPr txBox="1">
            <a:spLocks noGrp="1"/>
          </p:cNvSpPr>
          <p:nvPr>
            <p:ph type="body" idx="1"/>
          </p:nvPr>
        </p:nvSpPr>
        <p:spPr>
          <a:xfrm>
            <a:off x="532150" y="1762075"/>
            <a:ext cx="8520600" cy="2209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dirty="0">
                <a:solidFill>
                  <a:schemeClr val="bg2">
                    <a:lumMod val="75000"/>
                  </a:schemeClr>
                </a:solidFill>
              </a:rPr>
              <a:t>Results in</a:t>
            </a:r>
            <a:r>
              <a:rPr lang="en" dirty="0">
                <a:solidFill>
                  <a:schemeClr val="bg2"/>
                </a:solidFill>
              </a:rPr>
              <a:t> </a:t>
            </a:r>
            <a:r>
              <a:rPr lang="en" b="1" dirty="0">
                <a:solidFill>
                  <a:srgbClr val="274E13"/>
                </a:solidFill>
              </a:rPr>
              <a:t>$636,140</a:t>
            </a:r>
            <a:r>
              <a:rPr lang="en" dirty="0">
                <a:solidFill>
                  <a:srgbClr val="000000"/>
                </a:solidFill>
              </a:rPr>
              <a:t> </a:t>
            </a:r>
            <a:r>
              <a:rPr lang="en" dirty="0">
                <a:solidFill>
                  <a:schemeClr val="bg2">
                    <a:lumMod val="75000"/>
                  </a:schemeClr>
                </a:solidFill>
              </a:rPr>
              <a:t>net revenue in month of May</a:t>
            </a:r>
            <a:endParaRPr dirty="0">
              <a:solidFill>
                <a:schemeClr val="bg2">
                  <a:lumMod val="75000"/>
                </a:schemeClr>
              </a:solidFill>
            </a:endParaRPr>
          </a:p>
          <a:p>
            <a:pPr marL="457200" lvl="0" indent="-342900" algn="l" rtl="0">
              <a:spcBef>
                <a:spcPts val="0"/>
              </a:spcBef>
              <a:spcAft>
                <a:spcPts val="0"/>
              </a:spcAft>
              <a:buClr>
                <a:srgbClr val="000000"/>
              </a:buClr>
              <a:buSzPts val="1800"/>
              <a:buChar char="-"/>
            </a:pPr>
            <a:r>
              <a:rPr lang="en" dirty="0">
                <a:solidFill>
                  <a:schemeClr val="bg2">
                    <a:lumMod val="75000"/>
                  </a:schemeClr>
                </a:solidFill>
              </a:rPr>
              <a:t>Assuming that there are 2 months per year where we have a capacity issue, we gain around </a:t>
            </a:r>
            <a:r>
              <a:rPr lang="en" b="1" dirty="0">
                <a:solidFill>
                  <a:srgbClr val="274E13"/>
                </a:solidFill>
              </a:rPr>
              <a:t>$1,272,280/year</a:t>
            </a:r>
            <a:endParaRPr b="1" dirty="0">
              <a:solidFill>
                <a:srgbClr val="274E13"/>
              </a:solidFill>
            </a:endParaRPr>
          </a:p>
          <a:p>
            <a:pPr marL="457200" lvl="0" indent="-342900" algn="l" rtl="0">
              <a:spcBef>
                <a:spcPts val="0"/>
              </a:spcBef>
              <a:spcAft>
                <a:spcPts val="0"/>
              </a:spcAft>
              <a:buClr>
                <a:srgbClr val="000000"/>
              </a:buClr>
              <a:buSzPts val="1800"/>
              <a:buChar char="-"/>
            </a:pPr>
            <a:r>
              <a:rPr lang="en" dirty="0">
                <a:solidFill>
                  <a:schemeClr val="bg2">
                    <a:lumMod val="75000"/>
                  </a:schemeClr>
                </a:solidFill>
              </a:rPr>
              <a:t>At a cost of </a:t>
            </a:r>
            <a:r>
              <a:rPr lang="en" b="1" dirty="0">
                <a:solidFill>
                  <a:srgbClr val="980000"/>
                </a:solidFill>
              </a:rPr>
              <a:t>$4 million </a:t>
            </a:r>
            <a:r>
              <a:rPr lang="en" dirty="0">
                <a:solidFill>
                  <a:schemeClr val="bg2">
                    <a:lumMod val="75000"/>
                  </a:schemeClr>
                </a:solidFill>
              </a:rPr>
              <a:t>to upgrade the machine, we breakeven in </a:t>
            </a:r>
            <a:r>
              <a:rPr lang="en" b="1" dirty="0">
                <a:solidFill>
                  <a:srgbClr val="FF7318"/>
                </a:solidFill>
              </a:rPr>
              <a:t>~3 years</a:t>
            </a:r>
            <a:endParaRPr b="1" dirty="0">
              <a:solidFill>
                <a:srgbClr val="FF7318"/>
              </a:solidFill>
            </a:endParaRPr>
          </a:p>
          <a:p>
            <a:pPr marL="457200" lvl="0" indent="-342900" algn="l" rtl="0">
              <a:spcBef>
                <a:spcPts val="0"/>
              </a:spcBef>
              <a:spcAft>
                <a:spcPts val="0"/>
              </a:spcAft>
              <a:buClr>
                <a:srgbClr val="000000"/>
              </a:buClr>
              <a:buSzPts val="1800"/>
              <a:buChar char="-"/>
            </a:pPr>
            <a:r>
              <a:rPr lang="en" dirty="0">
                <a:solidFill>
                  <a:schemeClr val="bg2">
                    <a:lumMod val="75000"/>
                  </a:schemeClr>
                </a:solidFill>
              </a:rPr>
              <a:t>This is a conservative estimate as demand is growing and we anticipate more months to produce above current capacity by 2020 </a:t>
            </a:r>
            <a:endParaRPr dirty="0">
              <a:solidFill>
                <a:schemeClr val="bg2">
                  <a:lumMod val="75000"/>
                </a:schemeClr>
              </a:solidFill>
            </a:endParaRPr>
          </a:p>
        </p:txBody>
      </p:sp>
      <p:pic>
        <p:nvPicPr>
          <p:cNvPr id="252" name="Google Shape;252;p36"/>
          <p:cNvPicPr preferRelativeResize="0"/>
          <p:nvPr/>
        </p:nvPicPr>
        <p:blipFill>
          <a:blip r:embed="rId3">
            <a:alphaModFix/>
          </a:blip>
          <a:stretch>
            <a:fillRect/>
          </a:stretch>
        </p:blipFill>
        <p:spPr>
          <a:xfrm>
            <a:off x="0" y="0"/>
            <a:ext cx="1717200" cy="1807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p:cNvSpPr txBox="1">
            <a:spLocks noGrp="1"/>
          </p:cNvSpPr>
          <p:nvPr>
            <p:ph type="body" idx="1"/>
          </p:nvPr>
        </p:nvSpPr>
        <p:spPr>
          <a:xfrm>
            <a:off x="616500" y="9007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457200" lvl="0" indent="-342900" algn="l" rtl="0">
              <a:spcBef>
                <a:spcPts val="1600"/>
              </a:spcBef>
              <a:spcAft>
                <a:spcPts val="0"/>
              </a:spcAft>
              <a:buSzPts val="1800"/>
              <a:buChar char="-"/>
            </a:pPr>
            <a:r>
              <a:rPr lang="en" dirty="0">
                <a:solidFill>
                  <a:schemeClr val="bg2">
                    <a:lumMod val="75000"/>
                  </a:schemeClr>
                </a:solidFill>
              </a:rPr>
              <a:t>With a second assembly line we fulfill all of May’s demand so we gain </a:t>
            </a:r>
            <a:r>
              <a:rPr lang="en" sz="1800" b="1" dirty="0">
                <a:solidFill>
                  <a:srgbClr val="274E13"/>
                </a:solidFill>
              </a:rPr>
              <a:t>$652,615</a:t>
            </a:r>
            <a:r>
              <a:rPr lang="en" sz="1800" dirty="0">
                <a:solidFill>
                  <a:srgbClr val="000000"/>
                </a:solidFill>
              </a:rPr>
              <a:t> </a:t>
            </a:r>
            <a:r>
              <a:rPr lang="en" dirty="0">
                <a:solidFill>
                  <a:srgbClr val="000000"/>
                </a:solidFill>
              </a:rPr>
              <a:t> </a:t>
            </a:r>
            <a:r>
              <a:rPr lang="en" dirty="0">
                <a:solidFill>
                  <a:schemeClr val="bg2">
                    <a:lumMod val="75000"/>
                  </a:schemeClr>
                </a:solidFill>
              </a:rPr>
              <a:t>in revenue</a:t>
            </a:r>
            <a:endParaRPr dirty="0">
              <a:solidFill>
                <a:schemeClr val="bg2">
                  <a:lumMod val="75000"/>
                </a:schemeClr>
              </a:solidFill>
            </a:endParaRPr>
          </a:p>
          <a:p>
            <a:pPr marL="457200" lvl="0" indent="-342900" algn="l" rtl="0">
              <a:spcBef>
                <a:spcPts val="0"/>
              </a:spcBef>
              <a:spcAft>
                <a:spcPts val="0"/>
              </a:spcAft>
              <a:buSzPts val="1800"/>
              <a:buChar char="-"/>
            </a:pPr>
            <a:r>
              <a:rPr lang="en" dirty="0">
                <a:solidFill>
                  <a:schemeClr val="bg2">
                    <a:lumMod val="75000"/>
                  </a:schemeClr>
                </a:solidFill>
              </a:rPr>
              <a:t>Assuming that there are 2 months per year where we have a capacity issue, we gain around </a:t>
            </a:r>
            <a:r>
              <a:rPr lang="en" sz="1800" b="1" dirty="0">
                <a:solidFill>
                  <a:srgbClr val="274E13"/>
                </a:solidFill>
              </a:rPr>
              <a:t>1,300,000</a:t>
            </a:r>
            <a:r>
              <a:rPr lang="en" b="1" dirty="0">
                <a:solidFill>
                  <a:srgbClr val="274E13"/>
                </a:solidFill>
              </a:rPr>
              <a:t> </a:t>
            </a:r>
            <a:r>
              <a:rPr lang="en" dirty="0">
                <a:solidFill>
                  <a:schemeClr val="bg2">
                    <a:lumMod val="75000"/>
                  </a:schemeClr>
                </a:solidFill>
              </a:rPr>
              <a:t>per year</a:t>
            </a:r>
            <a:endParaRPr dirty="0">
              <a:solidFill>
                <a:schemeClr val="bg2">
                  <a:lumMod val="75000"/>
                </a:schemeClr>
              </a:solidFill>
            </a:endParaRPr>
          </a:p>
          <a:p>
            <a:pPr marL="457200" lvl="0" indent="-342900" algn="l" rtl="0">
              <a:spcBef>
                <a:spcPts val="0"/>
              </a:spcBef>
              <a:spcAft>
                <a:spcPts val="0"/>
              </a:spcAft>
              <a:buSzPts val="1800"/>
              <a:buChar char="-"/>
            </a:pPr>
            <a:r>
              <a:rPr lang="en" dirty="0">
                <a:solidFill>
                  <a:schemeClr val="bg2">
                    <a:lumMod val="75000"/>
                  </a:schemeClr>
                </a:solidFill>
              </a:rPr>
              <a:t>At a cost of </a:t>
            </a:r>
            <a:r>
              <a:rPr lang="en" sz="1800" b="1" dirty="0">
                <a:solidFill>
                  <a:srgbClr val="85200C"/>
                </a:solidFill>
              </a:rPr>
              <a:t>$12 million</a:t>
            </a:r>
            <a:r>
              <a:rPr lang="en" dirty="0">
                <a:solidFill>
                  <a:srgbClr val="000000"/>
                </a:solidFill>
              </a:rPr>
              <a:t> </a:t>
            </a:r>
            <a:r>
              <a:rPr lang="en" dirty="0">
                <a:solidFill>
                  <a:schemeClr val="bg2">
                    <a:lumMod val="75000"/>
                  </a:schemeClr>
                </a:solidFill>
              </a:rPr>
              <a:t>to add an assembly line this would require </a:t>
            </a:r>
            <a:r>
              <a:rPr lang="en" sz="1800" b="1" dirty="0">
                <a:solidFill>
                  <a:srgbClr val="FF7318"/>
                </a:solidFill>
              </a:rPr>
              <a:t>9.2 + 1 year of installation to break even</a:t>
            </a:r>
            <a:endParaRPr b="1" dirty="0">
              <a:solidFill>
                <a:srgbClr val="FF7318"/>
              </a:solidFill>
            </a:endParaRPr>
          </a:p>
          <a:p>
            <a:pPr marL="457200" lvl="0" indent="-342900" algn="l" rtl="0">
              <a:spcBef>
                <a:spcPts val="0"/>
              </a:spcBef>
              <a:spcAft>
                <a:spcPts val="0"/>
              </a:spcAft>
              <a:buSzPts val="1800"/>
              <a:buChar char="-"/>
            </a:pPr>
            <a:r>
              <a:rPr lang="en" dirty="0">
                <a:solidFill>
                  <a:schemeClr val="bg2">
                    <a:lumMod val="75000"/>
                  </a:schemeClr>
                </a:solidFill>
              </a:rPr>
              <a:t>To bring down the break-even time, production from other factories could be completed on the new assembly line but this may have added costs</a:t>
            </a:r>
            <a:endParaRPr dirty="0">
              <a:solidFill>
                <a:schemeClr val="bg2">
                  <a:lumMod val="75000"/>
                </a:schemeClr>
              </a:solidFill>
            </a:endParaRPr>
          </a:p>
          <a:p>
            <a:pPr marL="0" lvl="0" indent="0" algn="l" rtl="0">
              <a:spcBef>
                <a:spcPts val="1600"/>
              </a:spcBef>
              <a:spcAft>
                <a:spcPts val="1600"/>
              </a:spcAft>
              <a:buNone/>
            </a:pPr>
            <a:r>
              <a:rPr lang="en" dirty="0">
                <a:solidFill>
                  <a:srgbClr val="000000"/>
                </a:solidFill>
              </a:rPr>
              <a:t> </a:t>
            </a:r>
            <a:endParaRPr dirty="0">
              <a:solidFill>
                <a:srgbClr val="000000"/>
              </a:solidFill>
            </a:endParaRPr>
          </a:p>
        </p:txBody>
      </p:sp>
      <p:sp>
        <p:nvSpPr>
          <p:cNvPr id="258" name="Google Shape;258;p37"/>
          <p:cNvSpPr txBox="1">
            <a:spLocks noGrp="1"/>
          </p:cNvSpPr>
          <p:nvPr>
            <p:ph type="title"/>
          </p:nvPr>
        </p:nvSpPr>
        <p:spPr>
          <a:xfrm>
            <a:off x="1530900" y="381075"/>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000" b="1">
                <a:solidFill>
                  <a:srgbClr val="999999"/>
                </a:solidFill>
              </a:rPr>
              <a:t>+ASSEMBLY LINE</a:t>
            </a:r>
            <a:endParaRPr/>
          </a:p>
        </p:txBody>
      </p:sp>
      <p:pic>
        <p:nvPicPr>
          <p:cNvPr id="259" name="Google Shape;259;p37"/>
          <p:cNvPicPr preferRelativeResize="0"/>
          <p:nvPr/>
        </p:nvPicPr>
        <p:blipFill>
          <a:blip r:embed="rId3">
            <a:alphaModFix/>
          </a:blip>
          <a:stretch>
            <a:fillRect/>
          </a:stretch>
        </p:blipFill>
        <p:spPr>
          <a:xfrm>
            <a:off x="0" y="0"/>
            <a:ext cx="1717200" cy="1807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a:spLocks noGrp="1"/>
          </p:cNvSpPr>
          <p:nvPr>
            <p:ph type="body" idx="1"/>
          </p:nvPr>
        </p:nvSpPr>
        <p:spPr>
          <a:xfrm>
            <a:off x="387900" y="1315750"/>
            <a:ext cx="8520600" cy="34164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SzPts val="1800"/>
              <a:buNone/>
            </a:pPr>
            <a:r>
              <a:rPr lang="en-US" dirty="0" smtClean="0"/>
              <a:t>- </a:t>
            </a:r>
            <a:r>
              <a:rPr lang="en" dirty="0" smtClean="0"/>
              <a:t>In </a:t>
            </a:r>
            <a:r>
              <a:rPr lang="en" dirty="0"/>
              <a:t>the short term, Inventory build-up is the favorable strategy</a:t>
            </a:r>
            <a:endParaRPr dirty="0"/>
          </a:p>
          <a:p>
            <a:pPr marL="114300" lvl="0" indent="0" algn="l" rtl="0">
              <a:spcBef>
                <a:spcPts val="0"/>
              </a:spcBef>
              <a:spcAft>
                <a:spcPts val="0"/>
              </a:spcAft>
              <a:buSzPts val="1800"/>
              <a:buNone/>
            </a:pPr>
            <a:r>
              <a:rPr lang="en-US" dirty="0" smtClean="0"/>
              <a:t>- </a:t>
            </a:r>
            <a:r>
              <a:rPr lang="en" dirty="0" smtClean="0"/>
              <a:t>In </a:t>
            </a:r>
            <a:r>
              <a:rPr lang="en" dirty="0"/>
              <a:t>the long run, upgrading the machine makes sense as we gain more revenue per year </a:t>
            </a:r>
            <a:endParaRPr lang="en-US" dirty="0"/>
          </a:p>
          <a:p>
            <a:pPr marL="114300" lvl="0" indent="0" algn="l" rtl="0">
              <a:spcBef>
                <a:spcPts val="0"/>
              </a:spcBef>
              <a:spcAft>
                <a:spcPts val="0"/>
              </a:spcAft>
              <a:buSzPts val="1800"/>
              <a:buNone/>
            </a:pPr>
            <a:r>
              <a:rPr lang="en-US" dirty="0" smtClean="0"/>
              <a:t>- </a:t>
            </a:r>
            <a:r>
              <a:rPr lang="en" dirty="0" smtClean="0"/>
              <a:t>Demand </a:t>
            </a:r>
            <a:r>
              <a:rPr lang="en" dirty="0"/>
              <a:t>is growing so the breakeven point will likely be less than 3 years</a:t>
            </a:r>
            <a:endParaRPr dirty="0"/>
          </a:p>
        </p:txBody>
      </p:sp>
      <p:sp>
        <p:nvSpPr>
          <p:cNvPr id="266" name="Google Shape;266;p38"/>
          <p:cNvSpPr txBox="1">
            <a:spLocks noGrp="1"/>
          </p:cNvSpPr>
          <p:nvPr>
            <p:ph type="title"/>
          </p:nvPr>
        </p:nvSpPr>
        <p:spPr>
          <a:xfrm>
            <a:off x="1530900" y="381075"/>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000" b="1" dirty="0">
                <a:solidFill>
                  <a:srgbClr val="999999"/>
                </a:solidFill>
              </a:rPr>
              <a:t>CONCLUSION</a:t>
            </a:r>
            <a:endParaRPr dirty="0"/>
          </a:p>
        </p:txBody>
      </p:sp>
      <p:pic>
        <p:nvPicPr>
          <p:cNvPr id="267" name="Google Shape;267;p38"/>
          <p:cNvPicPr preferRelativeResize="0"/>
          <p:nvPr/>
        </p:nvPicPr>
        <p:blipFill rotWithShape="1">
          <a:blip r:embed="rId3">
            <a:alphaModFix/>
          </a:blip>
          <a:srcRect t="10929"/>
          <a:stretch/>
        </p:blipFill>
        <p:spPr>
          <a:xfrm>
            <a:off x="6396100" y="2723800"/>
            <a:ext cx="1961175" cy="2077350"/>
          </a:xfrm>
          <a:prstGeom prst="rect">
            <a:avLst/>
          </a:prstGeom>
          <a:noFill/>
          <a:ln>
            <a:noFill/>
          </a:ln>
        </p:spPr>
      </p:pic>
      <p:pic>
        <p:nvPicPr>
          <p:cNvPr id="268" name="Google Shape;268;p38"/>
          <p:cNvPicPr preferRelativeResize="0"/>
          <p:nvPr/>
        </p:nvPicPr>
        <p:blipFill>
          <a:blip r:embed="rId4">
            <a:alphaModFix/>
          </a:blip>
          <a:stretch>
            <a:fillRect/>
          </a:stretch>
        </p:blipFill>
        <p:spPr>
          <a:xfrm>
            <a:off x="918000" y="2677352"/>
            <a:ext cx="4017775" cy="2170235"/>
          </a:xfrm>
          <a:prstGeom prst="rect">
            <a:avLst/>
          </a:prstGeom>
          <a:noFill/>
          <a:ln w="19050" cap="flat" cmpd="sng">
            <a:solidFill>
              <a:srgbClr val="FF9900"/>
            </a:solidFill>
            <a:prstDash val="solid"/>
            <a:round/>
            <a:headEnd type="none" w="sm" len="sm"/>
            <a:tailEnd type="none" w="sm" len="sm"/>
          </a:ln>
        </p:spPr>
      </p:pic>
      <p:pic>
        <p:nvPicPr>
          <p:cNvPr id="7" name="Google Shape;265;p38"/>
          <p:cNvPicPr preferRelativeResize="0"/>
          <p:nvPr/>
        </p:nvPicPr>
        <p:blipFill>
          <a:blip r:embed="rId5">
            <a:alphaModFix/>
          </a:blip>
          <a:stretch>
            <a:fillRect/>
          </a:stretch>
        </p:blipFill>
        <p:spPr>
          <a:xfrm>
            <a:off x="0" y="0"/>
            <a:ext cx="1717200" cy="1807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39"/>
          <p:cNvPicPr preferRelativeResize="0"/>
          <p:nvPr/>
        </p:nvPicPr>
        <p:blipFill>
          <a:blip r:embed="rId3">
            <a:alphaModFix/>
          </a:blip>
          <a:stretch>
            <a:fillRect/>
          </a:stretch>
        </p:blipFill>
        <p:spPr>
          <a:xfrm>
            <a:off x="0" y="0"/>
            <a:ext cx="1717200" cy="1807575"/>
          </a:xfrm>
          <a:prstGeom prst="rect">
            <a:avLst/>
          </a:prstGeom>
          <a:noFill/>
          <a:ln>
            <a:noFill/>
          </a:ln>
        </p:spPr>
      </p:pic>
      <p:pic>
        <p:nvPicPr>
          <p:cNvPr id="274" name="Google Shape;274;p39"/>
          <p:cNvPicPr preferRelativeResize="0"/>
          <p:nvPr/>
        </p:nvPicPr>
        <p:blipFill rotWithShape="1">
          <a:blip r:embed="rId4">
            <a:alphaModFix/>
          </a:blip>
          <a:srcRect t="10929"/>
          <a:stretch/>
        </p:blipFill>
        <p:spPr>
          <a:xfrm>
            <a:off x="1128275" y="260000"/>
            <a:ext cx="3983325" cy="4219299"/>
          </a:xfrm>
          <a:prstGeom prst="rect">
            <a:avLst/>
          </a:prstGeom>
          <a:noFill/>
          <a:ln>
            <a:noFill/>
          </a:ln>
        </p:spPr>
      </p:pic>
      <p:pic>
        <p:nvPicPr>
          <p:cNvPr id="275" name="Google Shape;275;p39"/>
          <p:cNvPicPr preferRelativeResize="0"/>
          <p:nvPr/>
        </p:nvPicPr>
        <p:blipFill>
          <a:blip r:embed="rId3">
            <a:alphaModFix/>
          </a:blip>
          <a:stretch>
            <a:fillRect/>
          </a:stretch>
        </p:blipFill>
        <p:spPr>
          <a:xfrm>
            <a:off x="7366150" y="3352508"/>
            <a:ext cx="1777850" cy="18714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1428200" y="364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999999"/>
                </a:solidFill>
              </a:rPr>
              <a:t>DEMAND &amp; CAPACITY</a:t>
            </a:r>
            <a:endParaRPr sz="3000" b="1">
              <a:solidFill>
                <a:srgbClr val="999999"/>
              </a:solidFill>
            </a:endParaRPr>
          </a:p>
        </p:txBody>
      </p:sp>
      <p:pic>
        <p:nvPicPr>
          <p:cNvPr id="68" name="Google Shape;68;p15"/>
          <p:cNvPicPr preferRelativeResize="0"/>
          <p:nvPr/>
        </p:nvPicPr>
        <p:blipFill>
          <a:blip r:embed="rId3">
            <a:alphaModFix/>
          </a:blip>
          <a:stretch>
            <a:fillRect/>
          </a:stretch>
        </p:blipFill>
        <p:spPr>
          <a:xfrm>
            <a:off x="554225" y="1553150"/>
            <a:ext cx="5269750" cy="2846500"/>
          </a:xfrm>
          <a:prstGeom prst="rect">
            <a:avLst/>
          </a:prstGeom>
          <a:noFill/>
          <a:ln w="19050" cap="flat" cmpd="sng">
            <a:solidFill>
              <a:srgbClr val="FF9900"/>
            </a:solidFill>
            <a:prstDash val="solid"/>
            <a:round/>
            <a:headEnd type="none" w="sm" len="sm"/>
            <a:tailEnd type="none" w="sm" len="sm"/>
          </a:ln>
        </p:spPr>
      </p:pic>
      <p:sp>
        <p:nvSpPr>
          <p:cNvPr id="69" name="Google Shape;69;p15"/>
          <p:cNvSpPr txBox="1">
            <a:spLocks noGrp="1"/>
          </p:cNvSpPr>
          <p:nvPr>
            <p:ph type="body" idx="2"/>
          </p:nvPr>
        </p:nvSpPr>
        <p:spPr>
          <a:xfrm>
            <a:off x="5509400" y="1562425"/>
            <a:ext cx="3060000" cy="3416400"/>
          </a:xfrm>
          <a:prstGeom prst="rect">
            <a:avLst/>
          </a:prstGeom>
        </p:spPr>
        <p:txBody>
          <a:bodyPr spcFirstLastPara="1" wrap="square" lIns="91425" tIns="91425" rIns="91425" bIns="91425" anchor="t" anchorCtr="0">
            <a:noAutofit/>
          </a:bodyPr>
          <a:lstStyle/>
          <a:p>
            <a:pPr marL="457200" marR="0" lvl="0" indent="0" algn="just" rtl="0">
              <a:lnSpc>
                <a:spcPct val="100000"/>
              </a:lnSpc>
              <a:spcBef>
                <a:spcPts val="0"/>
              </a:spcBef>
              <a:spcAft>
                <a:spcPts val="0"/>
              </a:spcAft>
              <a:buNone/>
            </a:pPr>
            <a:r>
              <a:rPr lang="en-US" sz="1200" dirty="0" smtClean="0">
                <a:solidFill>
                  <a:srgbClr val="434343"/>
                </a:solidFill>
              </a:rPr>
              <a:t>- </a:t>
            </a:r>
            <a:r>
              <a:rPr lang="en" sz="1200" dirty="0" smtClean="0">
                <a:solidFill>
                  <a:srgbClr val="434343"/>
                </a:solidFill>
              </a:rPr>
              <a:t>The </a:t>
            </a:r>
            <a:r>
              <a:rPr lang="en" sz="1200" dirty="0">
                <a:solidFill>
                  <a:srgbClr val="434343"/>
                </a:solidFill>
              </a:rPr>
              <a:t>demand for </a:t>
            </a:r>
            <a:r>
              <a:rPr lang="en" sz="1200" dirty="0" err="1">
                <a:solidFill>
                  <a:srgbClr val="434343"/>
                </a:solidFill>
              </a:rPr>
              <a:t>gatorade</a:t>
            </a:r>
            <a:r>
              <a:rPr lang="en" sz="1200" dirty="0">
                <a:solidFill>
                  <a:srgbClr val="434343"/>
                </a:solidFill>
              </a:rPr>
              <a:t> has a cyclical pattern with Overall</a:t>
            </a:r>
            <a:r>
              <a:rPr lang="en" sz="1200" dirty="0">
                <a:solidFill>
                  <a:schemeClr val="dk1"/>
                </a:solidFill>
              </a:rPr>
              <a:t> </a:t>
            </a:r>
            <a:r>
              <a:rPr lang="en" sz="1200" b="1" dirty="0">
                <a:solidFill>
                  <a:srgbClr val="FF7318"/>
                </a:solidFill>
              </a:rPr>
              <a:t>YoY growth of 5%</a:t>
            </a:r>
            <a:endParaRPr sz="1200" b="1" dirty="0">
              <a:solidFill>
                <a:srgbClr val="FF7318"/>
              </a:solidFill>
            </a:endParaRPr>
          </a:p>
          <a:p>
            <a:pPr marL="0" marR="0" lvl="0" indent="0" algn="just" rtl="0">
              <a:lnSpc>
                <a:spcPct val="100000"/>
              </a:lnSpc>
              <a:spcBef>
                <a:spcPts val="0"/>
              </a:spcBef>
              <a:spcAft>
                <a:spcPts val="0"/>
              </a:spcAft>
              <a:buNone/>
            </a:pPr>
            <a:endParaRPr sz="1200" dirty="0">
              <a:solidFill>
                <a:schemeClr val="dk1"/>
              </a:solidFill>
            </a:endParaRPr>
          </a:p>
          <a:p>
            <a:pPr marL="457200" marR="0" lvl="0" indent="0" algn="just" rtl="0">
              <a:lnSpc>
                <a:spcPct val="100000"/>
              </a:lnSpc>
              <a:spcBef>
                <a:spcPts val="0"/>
              </a:spcBef>
              <a:spcAft>
                <a:spcPts val="0"/>
              </a:spcAft>
              <a:buNone/>
            </a:pPr>
            <a:r>
              <a:rPr lang="en-US" sz="1200" dirty="0" smtClean="0">
                <a:solidFill>
                  <a:srgbClr val="434343"/>
                </a:solidFill>
              </a:rPr>
              <a:t>- </a:t>
            </a:r>
            <a:r>
              <a:rPr lang="en" sz="1200" dirty="0" smtClean="0">
                <a:solidFill>
                  <a:srgbClr val="434343"/>
                </a:solidFill>
              </a:rPr>
              <a:t>In </a:t>
            </a:r>
            <a:r>
              <a:rPr lang="en" sz="1200" dirty="0">
                <a:solidFill>
                  <a:srgbClr val="434343"/>
                </a:solidFill>
              </a:rPr>
              <a:t>2019, demand starts to exceed capacity by May</a:t>
            </a:r>
            <a:endParaRPr sz="1200" dirty="0">
              <a:solidFill>
                <a:srgbClr val="434343"/>
              </a:solidFill>
            </a:endParaRPr>
          </a:p>
          <a:p>
            <a:pPr marL="457200" marR="0" lvl="0" indent="0" algn="just" rtl="0">
              <a:lnSpc>
                <a:spcPct val="100000"/>
              </a:lnSpc>
              <a:spcBef>
                <a:spcPts val="0"/>
              </a:spcBef>
              <a:spcAft>
                <a:spcPts val="0"/>
              </a:spcAft>
              <a:buNone/>
            </a:pPr>
            <a:endParaRPr sz="1200" dirty="0">
              <a:solidFill>
                <a:schemeClr val="dk1"/>
              </a:solidFill>
            </a:endParaRPr>
          </a:p>
          <a:p>
            <a:pPr marL="457200" marR="0" lvl="0" indent="0" algn="just" rtl="0">
              <a:lnSpc>
                <a:spcPct val="100000"/>
              </a:lnSpc>
              <a:spcBef>
                <a:spcPts val="0"/>
              </a:spcBef>
              <a:spcAft>
                <a:spcPts val="0"/>
              </a:spcAft>
              <a:buNone/>
            </a:pPr>
            <a:r>
              <a:rPr lang="en-US" sz="1200" dirty="0" smtClean="0">
                <a:solidFill>
                  <a:srgbClr val="434343"/>
                </a:solidFill>
              </a:rPr>
              <a:t>- </a:t>
            </a:r>
            <a:r>
              <a:rPr lang="en" sz="1200" dirty="0" smtClean="0">
                <a:solidFill>
                  <a:srgbClr val="434343"/>
                </a:solidFill>
              </a:rPr>
              <a:t>By </a:t>
            </a:r>
            <a:r>
              <a:rPr lang="en" sz="1200" dirty="0">
                <a:solidFill>
                  <a:srgbClr val="434343"/>
                </a:solidFill>
              </a:rPr>
              <a:t>2022, the capacity issue becomes more pronounced</a:t>
            </a:r>
            <a:endParaRPr sz="1200" dirty="0">
              <a:solidFill>
                <a:srgbClr val="434343"/>
              </a:solidFill>
            </a:endParaRPr>
          </a:p>
        </p:txBody>
      </p:sp>
      <p:pic>
        <p:nvPicPr>
          <p:cNvPr id="70" name="Google Shape;70;p15"/>
          <p:cNvPicPr preferRelativeResize="0"/>
          <p:nvPr/>
        </p:nvPicPr>
        <p:blipFill rotWithShape="1">
          <a:blip r:embed="rId4">
            <a:alphaModFix/>
          </a:blip>
          <a:srcRect t="10929"/>
          <a:stretch/>
        </p:blipFill>
        <p:spPr>
          <a:xfrm>
            <a:off x="7225500" y="3416000"/>
            <a:ext cx="1475424" cy="1562825"/>
          </a:xfrm>
          <a:prstGeom prst="rect">
            <a:avLst/>
          </a:prstGeom>
          <a:noFill/>
          <a:ln>
            <a:noFill/>
          </a:ln>
        </p:spPr>
      </p:pic>
      <p:pic>
        <p:nvPicPr>
          <p:cNvPr id="71" name="Google Shape;71;p15"/>
          <p:cNvPicPr preferRelativeResize="0"/>
          <p:nvPr/>
        </p:nvPicPr>
        <p:blipFill>
          <a:blip r:embed="rId5">
            <a:alphaModFix/>
          </a:blip>
          <a:stretch>
            <a:fillRect/>
          </a:stretch>
        </p:blipFill>
        <p:spPr>
          <a:xfrm>
            <a:off x="0" y="0"/>
            <a:ext cx="1717200" cy="1807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xfrm>
            <a:off x="629100" y="1577725"/>
            <a:ext cx="3942900" cy="283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Two Stage process that uses an assembly line with 2 machines.</a:t>
            </a:r>
            <a:endParaRPr/>
          </a:p>
          <a:p>
            <a:pPr marL="914400" lvl="1" indent="-317500" algn="l" rtl="0">
              <a:lnSpc>
                <a:spcPct val="100000"/>
              </a:lnSpc>
              <a:spcBef>
                <a:spcPts val="1600"/>
              </a:spcBef>
              <a:spcAft>
                <a:spcPts val="0"/>
              </a:spcAft>
              <a:buSzPts val="1400"/>
              <a:buChar char="○"/>
            </a:pPr>
            <a:r>
              <a:rPr lang="en"/>
              <a:t>Machine 1: takes care of building the bottle</a:t>
            </a:r>
            <a:endParaRPr/>
          </a:p>
          <a:p>
            <a:pPr marL="914400" lvl="1" indent="-317500" algn="l" rtl="0">
              <a:lnSpc>
                <a:spcPct val="100000"/>
              </a:lnSpc>
              <a:spcBef>
                <a:spcPts val="0"/>
              </a:spcBef>
              <a:spcAft>
                <a:spcPts val="0"/>
              </a:spcAft>
              <a:buSzPts val="1400"/>
              <a:buChar char="○"/>
            </a:pPr>
            <a:r>
              <a:rPr lang="en"/>
              <a:t>Machine 2: fills different flavors</a:t>
            </a:r>
            <a:endParaRPr/>
          </a:p>
          <a:p>
            <a:pPr marL="0" lvl="0" indent="0" algn="l" rtl="0">
              <a:lnSpc>
                <a:spcPct val="100000"/>
              </a:lnSpc>
              <a:spcBef>
                <a:spcPts val="1600"/>
              </a:spcBef>
              <a:spcAft>
                <a:spcPts val="0"/>
              </a:spcAft>
              <a:buNone/>
            </a:pPr>
            <a:r>
              <a:rPr lang="en"/>
              <a:t>For our analysis, we consider the entire assembly line to be 1 machine</a:t>
            </a:r>
            <a:endParaRPr/>
          </a:p>
          <a:p>
            <a:pPr marL="914400" lvl="1" indent="-317500" algn="l" rtl="0">
              <a:lnSpc>
                <a:spcPct val="100000"/>
              </a:lnSpc>
              <a:spcBef>
                <a:spcPts val="1600"/>
              </a:spcBef>
              <a:spcAft>
                <a:spcPts val="0"/>
              </a:spcAft>
              <a:buSzPts val="1400"/>
              <a:buChar char="○"/>
            </a:pPr>
            <a:r>
              <a:rPr lang="en"/>
              <a:t>Production Times  are calculated based on the bottleneck </a:t>
            </a:r>
            <a:endParaRPr/>
          </a:p>
        </p:txBody>
      </p:sp>
      <p:sp>
        <p:nvSpPr>
          <p:cNvPr id="77" name="Google Shape;77;p16"/>
          <p:cNvSpPr txBox="1">
            <a:spLocks noGrp="1"/>
          </p:cNvSpPr>
          <p:nvPr>
            <p:ph type="title"/>
          </p:nvPr>
        </p:nvSpPr>
        <p:spPr>
          <a:xfrm>
            <a:off x="1453575" y="384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999999"/>
                </a:solidFill>
              </a:rPr>
              <a:t>MANUFACTURING PROCESS </a:t>
            </a:r>
            <a:endParaRPr sz="3000" b="1">
              <a:solidFill>
                <a:srgbClr val="999999"/>
              </a:solidFill>
            </a:endParaRPr>
          </a:p>
        </p:txBody>
      </p:sp>
      <p:pic>
        <p:nvPicPr>
          <p:cNvPr id="78" name="Google Shape;78;p16"/>
          <p:cNvPicPr preferRelativeResize="0"/>
          <p:nvPr/>
        </p:nvPicPr>
        <p:blipFill>
          <a:blip r:embed="rId3">
            <a:alphaModFix/>
          </a:blip>
          <a:stretch>
            <a:fillRect/>
          </a:stretch>
        </p:blipFill>
        <p:spPr>
          <a:xfrm>
            <a:off x="0" y="0"/>
            <a:ext cx="1717200" cy="1807575"/>
          </a:xfrm>
          <a:prstGeom prst="rect">
            <a:avLst/>
          </a:prstGeom>
          <a:noFill/>
          <a:ln>
            <a:noFill/>
          </a:ln>
        </p:spPr>
      </p:pic>
      <p:grpSp>
        <p:nvGrpSpPr>
          <p:cNvPr id="79" name="Google Shape;79;p16"/>
          <p:cNvGrpSpPr/>
          <p:nvPr/>
        </p:nvGrpSpPr>
        <p:grpSpPr>
          <a:xfrm>
            <a:off x="5076658" y="1208213"/>
            <a:ext cx="3179139" cy="3569216"/>
            <a:chOff x="4996075" y="1139025"/>
            <a:chExt cx="3320250" cy="3917050"/>
          </a:xfrm>
        </p:grpSpPr>
        <p:pic>
          <p:nvPicPr>
            <p:cNvPr id="80" name="Google Shape;80;p16"/>
            <p:cNvPicPr preferRelativeResize="0"/>
            <p:nvPr/>
          </p:nvPicPr>
          <p:blipFill>
            <a:blip r:embed="rId4">
              <a:alphaModFix/>
            </a:blip>
            <a:stretch>
              <a:fillRect/>
            </a:stretch>
          </p:blipFill>
          <p:spPr>
            <a:xfrm>
              <a:off x="4996075" y="3097550"/>
              <a:ext cx="3320250" cy="1958525"/>
            </a:xfrm>
            <a:prstGeom prst="rect">
              <a:avLst/>
            </a:prstGeom>
            <a:noFill/>
            <a:ln w="9525" cap="flat" cmpd="sng">
              <a:solidFill>
                <a:srgbClr val="FF7318"/>
              </a:solidFill>
              <a:prstDash val="solid"/>
              <a:round/>
              <a:headEnd type="none" w="sm" len="sm"/>
              <a:tailEnd type="none" w="sm" len="sm"/>
            </a:ln>
          </p:spPr>
        </p:pic>
        <p:pic>
          <p:nvPicPr>
            <p:cNvPr id="81" name="Google Shape;81;p16"/>
            <p:cNvPicPr preferRelativeResize="0"/>
            <p:nvPr/>
          </p:nvPicPr>
          <p:blipFill>
            <a:blip r:embed="rId5">
              <a:alphaModFix/>
            </a:blip>
            <a:stretch>
              <a:fillRect/>
            </a:stretch>
          </p:blipFill>
          <p:spPr>
            <a:xfrm>
              <a:off x="4996077" y="1139025"/>
              <a:ext cx="3320248" cy="1958525"/>
            </a:xfrm>
            <a:prstGeom prst="rect">
              <a:avLst/>
            </a:prstGeom>
            <a:noFill/>
            <a:ln w="9525" cap="flat" cmpd="sng">
              <a:solidFill>
                <a:srgbClr val="FF7318"/>
              </a:solidFill>
              <a:prstDash val="solid"/>
              <a:round/>
              <a:headEnd type="none" w="sm" len="sm"/>
              <a:tailEnd type="none" w="sm" len="sm"/>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504100" y="368825"/>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000" b="1">
                <a:solidFill>
                  <a:srgbClr val="999999"/>
                </a:solidFill>
              </a:rPr>
              <a:t>PRODUCTION CONSTRAINTS</a:t>
            </a:r>
            <a:endParaRPr/>
          </a:p>
        </p:txBody>
      </p:sp>
      <p:pic>
        <p:nvPicPr>
          <p:cNvPr id="87" name="Google Shape;87;p17"/>
          <p:cNvPicPr preferRelativeResize="0"/>
          <p:nvPr/>
        </p:nvPicPr>
        <p:blipFill>
          <a:blip r:embed="rId3">
            <a:alphaModFix/>
          </a:blip>
          <a:stretch>
            <a:fillRect/>
          </a:stretch>
        </p:blipFill>
        <p:spPr>
          <a:xfrm>
            <a:off x="682277" y="1551300"/>
            <a:ext cx="7884950" cy="2376425"/>
          </a:xfrm>
          <a:prstGeom prst="rect">
            <a:avLst/>
          </a:prstGeom>
          <a:noFill/>
          <a:ln w="19050" cap="flat" cmpd="sng">
            <a:solidFill>
              <a:srgbClr val="FF7318"/>
            </a:solidFill>
            <a:prstDash val="solid"/>
            <a:round/>
            <a:headEnd type="none" w="sm" len="sm"/>
            <a:tailEnd type="none" w="sm" len="sm"/>
          </a:ln>
        </p:spPr>
      </p:pic>
      <p:pic>
        <p:nvPicPr>
          <p:cNvPr id="88" name="Google Shape;88;p17"/>
          <p:cNvPicPr preferRelativeResize="0"/>
          <p:nvPr/>
        </p:nvPicPr>
        <p:blipFill>
          <a:blip r:embed="rId4">
            <a:alphaModFix/>
          </a:blip>
          <a:stretch>
            <a:fillRect/>
          </a:stretch>
        </p:blipFill>
        <p:spPr>
          <a:xfrm>
            <a:off x="0" y="0"/>
            <a:ext cx="1717200" cy="1807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1532300" y="381050"/>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000" b="1">
                <a:solidFill>
                  <a:srgbClr val="999999"/>
                </a:solidFill>
              </a:rPr>
              <a:t>PRODUCTS</a:t>
            </a:r>
            <a:endParaRPr/>
          </a:p>
        </p:txBody>
      </p:sp>
      <p:pic>
        <p:nvPicPr>
          <p:cNvPr id="94" name="Google Shape;94;p18"/>
          <p:cNvPicPr preferRelativeResize="0"/>
          <p:nvPr/>
        </p:nvPicPr>
        <p:blipFill>
          <a:blip r:embed="rId3">
            <a:alphaModFix/>
          </a:blip>
          <a:stretch>
            <a:fillRect/>
          </a:stretch>
        </p:blipFill>
        <p:spPr>
          <a:xfrm>
            <a:off x="3011075" y="1087100"/>
            <a:ext cx="3325600" cy="3779300"/>
          </a:xfrm>
          <a:prstGeom prst="rect">
            <a:avLst/>
          </a:prstGeom>
          <a:noFill/>
          <a:ln w="9525" cap="flat" cmpd="sng">
            <a:solidFill>
              <a:srgbClr val="FF7318"/>
            </a:solidFill>
            <a:prstDash val="solid"/>
            <a:round/>
            <a:headEnd type="none" w="sm" len="sm"/>
            <a:tailEnd type="none" w="sm" len="sm"/>
          </a:ln>
        </p:spPr>
      </p:pic>
      <p:pic>
        <p:nvPicPr>
          <p:cNvPr id="95" name="Google Shape;95;p18"/>
          <p:cNvPicPr preferRelativeResize="0"/>
          <p:nvPr/>
        </p:nvPicPr>
        <p:blipFill>
          <a:blip r:embed="rId4">
            <a:alphaModFix/>
          </a:blip>
          <a:stretch>
            <a:fillRect/>
          </a:stretch>
        </p:blipFill>
        <p:spPr>
          <a:xfrm>
            <a:off x="0" y="0"/>
            <a:ext cx="1717200" cy="1807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752575" y="26080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a:solidFill>
                  <a:srgbClr val="999999"/>
                </a:solidFill>
              </a:rPr>
              <a:t>ANALYSIS</a:t>
            </a:r>
            <a:endParaRPr/>
          </a:p>
        </p:txBody>
      </p:sp>
      <p:pic>
        <p:nvPicPr>
          <p:cNvPr id="101" name="Google Shape;101;p19"/>
          <p:cNvPicPr preferRelativeResize="0"/>
          <p:nvPr/>
        </p:nvPicPr>
        <p:blipFill>
          <a:blip r:embed="rId3">
            <a:alphaModFix/>
          </a:blip>
          <a:stretch>
            <a:fillRect/>
          </a:stretch>
        </p:blipFill>
        <p:spPr>
          <a:xfrm>
            <a:off x="0" y="0"/>
            <a:ext cx="4886328"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body" idx="1"/>
          </p:nvPr>
        </p:nvSpPr>
        <p:spPr>
          <a:xfrm>
            <a:off x="948350" y="1490075"/>
            <a:ext cx="3306300" cy="3416400"/>
          </a:xfrm>
          <a:prstGeom prst="rect">
            <a:avLst/>
          </a:prstGeom>
        </p:spPr>
        <p:txBody>
          <a:bodyPr spcFirstLastPara="1" wrap="square" lIns="91425" tIns="91425" rIns="91425" bIns="91425" anchor="t" anchorCtr="0">
            <a:noAutofit/>
          </a:bodyPr>
          <a:lstStyle/>
          <a:p>
            <a:pPr marL="0" marR="285750" lvl="0" indent="0" algn="just" rtl="0">
              <a:spcBef>
                <a:spcPts val="0"/>
              </a:spcBef>
              <a:spcAft>
                <a:spcPts val="0"/>
              </a:spcAft>
              <a:buNone/>
            </a:pPr>
            <a:endParaRPr sz="1400"/>
          </a:p>
          <a:p>
            <a:pPr marL="457200" marR="285750" lvl="0" indent="-317500" algn="just" rtl="0">
              <a:spcBef>
                <a:spcPts val="0"/>
              </a:spcBef>
              <a:spcAft>
                <a:spcPts val="0"/>
              </a:spcAft>
              <a:buSzPts val="1400"/>
              <a:buChar char="-"/>
            </a:pPr>
            <a:r>
              <a:rPr lang="en" sz="1400"/>
              <a:t>Given our current production constraints, we cannot meet demand for all products in May</a:t>
            </a:r>
            <a:endParaRPr sz="1400"/>
          </a:p>
          <a:p>
            <a:pPr marL="457200" marR="285750" lvl="0" indent="0" algn="just" rtl="0">
              <a:spcBef>
                <a:spcPts val="0"/>
              </a:spcBef>
              <a:spcAft>
                <a:spcPts val="0"/>
              </a:spcAft>
              <a:buNone/>
            </a:pPr>
            <a:endParaRPr sz="1400"/>
          </a:p>
          <a:p>
            <a:pPr marL="457200" marR="285750" lvl="0" indent="-317500" algn="just" rtl="0">
              <a:spcBef>
                <a:spcPts val="0"/>
              </a:spcBef>
              <a:spcAft>
                <a:spcPts val="0"/>
              </a:spcAft>
              <a:buSzPts val="1400"/>
              <a:buChar char="-"/>
            </a:pPr>
            <a:r>
              <a:rPr lang="en" sz="1400"/>
              <a:t>In order to maximize revenue, given constraints, we use a revenue per processing time heuristic</a:t>
            </a:r>
            <a:endParaRPr sz="1400"/>
          </a:p>
        </p:txBody>
      </p:sp>
      <p:sp>
        <p:nvSpPr>
          <p:cNvPr id="107" name="Google Shape;107;p20"/>
          <p:cNvSpPr txBox="1">
            <a:spLocks noGrp="1"/>
          </p:cNvSpPr>
          <p:nvPr>
            <p:ph type="title"/>
          </p:nvPr>
        </p:nvSpPr>
        <p:spPr>
          <a:xfrm>
            <a:off x="1520500" y="378950"/>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000" b="1">
                <a:solidFill>
                  <a:srgbClr val="999999"/>
                </a:solidFill>
              </a:rPr>
              <a:t>BASE CASE</a:t>
            </a:r>
            <a:endParaRPr/>
          </a:p>
        </p:txBody>
      </p:sp>
      <p:pic>
        <p:nvPicPr>
          <p:cNvPr id="108" name="Google Shape;108;p20"/>
          <p:cNvPicPr preferRelativeResize="0"/>
          <p:nvPr/>
        </p:nvPicPr>
        <p:blipFill>
          <a:blip r:embed="rId3">
            <a:alphaModFix/>
          </a:blip>
          <a:stretch>
            <a:fillRect/>
          </a:stretch>
        </p:blipFill>
        <p:spPr>
          <a:xfrm>
            <a:off x="0" y="0"/>
            <a:ext cx="1717200" cy="1807575"/>
          </a:xfrm>
          <a:prstGeom prst="rect">
            <a:avLst/>
          </a:prstGeom>
          <a:noFill/>
          <a:ln>
            <a:noFill/>
          </a:ln>
        </p:spPr>
      </p:pic>
      <p:pic>
        <p:nvPicPr>
          <p:cNvPr id="109" name="Google Shape;109;p20"/>
          <p:cNvPicPr preferRelativeResize="0"/>
          <p:nvPr/>
        </p:nvPicPr>
        <p:blipFill>
          <a:blip r:embed="rId4">
            <a:alphaModFix/>
          </a:blip>
          <a:stretch>
            <a:fillRect/>
          </a:stretch>
        </p:blipFill>
        <p:spPr>
          <a:xfrm>
            <a:off x="4501250" y="643850"/>
            <a:ext cx="4260300" cy="1388600"/>
          </a:xfrm>
          <a:prstGeom prst="rect">
            <a:avLst/>
          </a:prstGeom>
          <a:noFill/>
          <a:ln w="19050" cap="flat" cmpd="sng">
            <a:solidFill>
              <a:srgbClr val="FF7318"/>
            </a:solidFill>
            <a:prstDash val="solid"/>
            <a:round/>
            <a:headEnd type="none" w="sm" len="sm"/>
            <a:tailEnd type="none" w="sm" len="sm"/>
          </a:ln>
        </p:spPr>
      </p:pic>
      <p:pic>
        <p:nvPicPr>
          <p:cNvPr id="110" name="Google Shape;110;p20"/>
          <p:cNvPicPr preferRelativeResize="0"/>
          <p:nvPr/>
        </p:nvPicPr>
        <p:blipFill rotWithShape="1">
          <a:blip r:embed="rId5">
            <a:alphaModFix/>
          </a:blip>
          <a:srcRect t="1822" b="21613"/>
          <a:stretch/>
        </p:blipFill>
        <p:spPr>
          <a:xfrm>
            <a:off x="6957625" y="2097100"/>
            <a:ext cx="1819950" cy="2851425"/>
          </a:xfrm>
          <a:prstGeom prst="rect">
            <a:avLst/>
          </a:prstGeom>
          <a:noFill/>
          <a:ln w="19050" cap="flat" cmpd="sng">
            <a:solidFill>
              <a:srgbClr val="FF99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1519200" y="487000"/>
            <a:ext cx="68763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3000" b="1">
                <a:solidFill>
                  <a:srgbClr val="999999"/>
                </a:solidFill>
              </a:rPr>
              <a:t>DATA</a:t>
            </a:r>
            <a:endParaRPr/>
          </a:p>
        </p:txBody>
      </p:sp>
      <p:pic>
        <p:nvPicPr>
          <p:cNvPr id="116" name="Google Shape;116;p21"/>
          <p:cNvPicPr preferRelativeResize="0"/>
          <p:nvPr/>
        </p:nvPicPr>
        <p:blipFill>
          <a:blip r:embed="rId3">
            <a:alphaModFix/>
          </a:blip>
          <a:stretch>
            <a:fillRect/>
          </a:stretch>
        </p:blipFill>
        <p:spPr>
          <a:xfrm>
            <a:off x="0" y="0"/>
            <a:ext cx="1717200" cy="1807575"/>
          </a:xfrm>
          <a:prstGeom prst="rect">
            <a:avLst/>
          </a:prstGeom>
          <a:noFill/>
          <a:ln>
            <a:noFill/>
          </a:ln>
        </p:spPr>
      </p:pic>
      <p:pic>
        <p:nvPicPr>
          <p:cNvPr id="117" name="Google Shape;117;p21"/>
          <p:cNvPicPr preferRelativeResize="0"/>
          <p:nvPr/>
        </p:nvPicPr>
        <p:blipFill>
          <a:blip r:embed="rId4">
            <a:alphaModFix/>
          </a:blip>
          <a:stretch>
            <a:fillRect/>
          </a:stretch>
        </p:blipFill>
        <p:spPr>
          <a:xfrm>
            <a:off x="619725" y="1648375"/>
            <a:ext cx="8330651" cy="2829426"/>
          </a:xfrm>
          <a:prstGeom prst="rect">
            <a:avLst/>
          </a:prstGeom>
          <a:noFill/>
          <a:ln w="28575">
            <a:solidFill>
              <a:schemeClr val="accent1">
                <a:lumMod val="75000"/>
              </a:schemeClr>
            </a:solid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1648</Words>
  <Application>Microsoft Macintosh PowerPoint</Application>
  <PresentationFormat>On-screen Show (16:9)</PresentationFormat>
  <Paragraphs>98</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Roboto</vt:lpstr>
      <vt:lpstr>Simple Light</vt:lpstr>
      <vt:lpstr>GATORADE MX Production</vt:lpstr>
      <vt:lpstr>BACKGROUND</vt:lpstr>
      <vt:lpstr>DEMAND &amp; CAPACITY</vt:lpstr>
      <vt:lpstr>MANUFACTURING PROCESS </vt:lpstr>
      <vt:lpstr>PRODUCTION CONSTRAINTS</vt:lpstr>
      <vt:lpstr>PRODUCTS</vt:lpstr>
      <vt:lpstr>ANALYSIS</vt:lpstr>
      <vt:lpstr>BASE CASE</vt:lpstr>
      <vt:lpstr>DATA</vt:lpstr>
      <vt:lpstr>GANTT CHARTS</vt:lpstr>
      <vt:lpstr>GANTT CHARTS</vt:lpstr>
      <vt:lpstr>LOST REVENUE</vt:lpstr>
      <vt:lpstr>20% INCREASE IN VELOCITY</vt:lpstr>
      <vt:lpstr>GANTT CHARTS</vt:lpstr>
      <vt:lpstr>GANTT CHARTS</vt:lpstr>
      <vt:lpstr>EXTRA HOURS</vt:lpstr>
      <vt:lpstr>2  ASSEMBLY LINES</vt:lpstr>
      <vt:lpstr>GANTT CHARTS</vt:lpstr>
      <vt:lpstr>GANTT CHARTS</vt:lpstr>
      <vt:lpstr>UNSATISFIED DEMAND / WEEK  </vt:lpstr>
      <vt:lpstr>FEASIBLE SCHEDULE  </vt:lpstr>
      <vt:lpstr>INVENTORY BUILD-UP  HOLDING COST BREAKEVEN  </vt:lpstr>
      <vt:lpstr>FINANCIAL ANALYSIS </vt:lpstr>
      <vt:lpstr>UPGRADE MACHINE (+%20 Vel)</vt:lpstr>
      <vt:lpstr>+ASSEMBLY LINE</vt:lpstr>
      <vt:lpstr>CONCLUSION</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GATORADE MX Production</dc:title>
  <cp:lastModifiedBy>Ana Mendoza</cp:lastModifiedBy>
  <cp:revision>2</cp:revision>
  <dcterms:modified xsi:type="dcterms:W3CDTF">2019-05-02T05:37:14Z</dcterms:modified>
</cp:coreProperties>
</file>